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D30D_A488940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FA10_9CB3C16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FA26_9BCAF9D3.xml" ContentType="application/vnd.ms-powerpoint.comments+xml"/>
  <Override PartName="/ppt/notesSlides/notesSlide16.xml" ContentType="application/vnd.openxmlformats-officedocument.presentationml.notesSlide+xml"/>
  <Override PartName="/ppt/comments/modernComment_7FFFFA12_B27CED13.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FFFFA27_29BB8FF6.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7FFFFA28_5B9E869E.xml" ContentType="application/vnd.ms-powerpoint.comments+xml"/>
  <Override PartName="/ppt/notesSlides/notesSlide21.xml" ContentType="application/vnd.openxmlformats-officedocument.presentationml.notesSlide+xml"/>
  <Override PartName="/ppt/comments/modernComment_7FFFFA29_6EBE591A.xml" ContentType="application/vnd.ms-powerpoint.comments+xml"/>
  <Override PartName="/ppt/notesSlides/notesSlide22.xml" ContentType="application/vnd.openxmlformats-officedocument.presentationml.notesSlide+xml"/>
  <Override PartName="/ppt/comments/modernComment_7FFFFA2A_613E56B6.xml" ContentType="application/vnd.ms-powerpoint.comments+xml"/>
  <Override PartName="/ppt/notesSlides/notesSlide23.xml" ContentType="application/vnd.openxmlformats-officedocument.presentationml.notesSlide+xml"/>
  <Override PartName="/ppt/comments/modernComment_7FFFFA2B_93DFE034.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omments/modernComment_7FFFFA2C_E5FB0315.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7FFFFA1F_3BE39D63.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1"/>
  </p:notesMasterIdLst>
  <p:handoutMasterIdLst>
    <p:handoutMasterId r:id="rId62"/>
  </p:handoutMasterIdLst>
  <p:sldIdLst>
    <p:sldId id="256" r:id="rId5"/>
    <p:sldId id="550145267" r:id="rId6"/>
    <p:sldId id="550145317" r:id="rId7"/>
    <p:sldId id="2147482175" r:id="rId8"/>
    <p:sldId id="2147482173" r:id="rId9"/>
    <p:sldId id="2147482174" r:id="rId10"/>
    <p:sldId id="2147482117" r:id="rId11"/>
    <p:sldId id="479" r:id="rId12"/>
    <p:sldId id="461" r:id="rId13"/>
    <p:sldId id="270" r:id="rId14"/>
    <p:sldId id="2147472141" r:id="rId15"/>
    <p:sldId id="2147472143" r:id="rId16"/>
    <p:sldId id="2147472147" r:id="rId17"/>
    <p:sldId id="2147482128" r:id="rId18"/>
    <p:sldId id="2147482136" r:id="rId19"/>
    <p:sldId id="2147482137" r:id="rId20"/>
    <p:sldId id="2147482150" r:id="rId21"/>
    <p:sldId id="2147482130" r:id="rId22"/>
    <p:sldId id="2147482125" r:id="rId23"/>
    <p:sldId id="2147482151" r:id="rId24"/>
    <p:sldId id="550145312" r:id="rId25"/>
    <p:sldId id="2147482152" r:id="rId26"/>
    <p:sldId id="2147482153" r:id="rId27"/>
    <p:sldId id="2147482154" r:id="rId28"/>
    <p:sldId id="2147482155" r:id="rId29"/>
    <p:sldId id="2147482156" r:id="rId30"/>
    <p:sldId id="2147482145" r:id="rId31"/>
    <p:sldId id="2147482131" r:id="rId32"/>
    <p:sldId id="2147482157" r:id="rId33"/>
    <p:sldId id="2147482158" r:id="rId34"/>
    <p:sldId id="2147482159" r:id="rId35"/>
    <p:sldId id="2147482160" r:id="rId36"/>
    <p:sldId id="2147482161" r:id="rId37"/>
    <p:sldId id="2147482138" r:id="rId38"/>
    <p:sldId id="2147482162" r:id="rId39"/>
    <p:sldId id="2147482163" r:id="rId40"/>
    <p:sldId id="2147482164" r:id="rId41"/>
    <p:sldId id="2147482165" r:id="rId42"/>
    <p:sldId id="2147482166" r:id="rId43"/>
    <p:sldId id="2147482143" r:id="rId44"/>
    <p:sldId id="2147482167" r:id="rId45"/>
    <p:sldId id="2147482168" r:id="rId46"/>
    <p:sldId id="2147482169" r:id="rId47"/>
    <p:sldId id="2147482170" r:id="rId48"/>
    <p:sldId id="550145276" r:id="rId49"/>
    <p:sldId id="550145268" r:id="rId50"/>
    <p:sldId id="2147482176" r:id="rId51"/>
    <p:sldId id="550145280" r:id="rId52"/>
    <p:sldId id="550145275" r:id="rId53"/>
    <p:sldId id="550145278" r:id="rId54"/>
    <p:sldId id="550145279" r:id="rId55"/>
    <p:sldId id="550145285" r:id="rId56"/>
    <p:sldId id="550145286" r:id="rId57"/>
    <p:sldId id="2147472168" r:id="rId58"/>
    <p:sldId id="2147482135" r:id="rId59"/>
    <p:sldId id="2147482171" r:id="rId60"/>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20B940-B664-D585-A40A-ED3D7080C677}" name="Ben Howe" initials="BH" userId="S::bhowe@nvidia.com::58c754d8-6c84-430c-9f47-fca603c9d1e5" providerId="AD"/>
  <p188:author id="{3081495B-66B9-7870-2E69-72A7AD2A8179}" name="Bruno Schmitt" initials="BS" userId="S::bschmitt@nvidia.com::838f62d4-baa9-40d2-a20e-fe256283f2af" providerId="AD"/>
  <p188:author id="{71BFD9A5-F3A2-B5A4-161C-10EBEE32E2E4}" name="Efrat Shabtai" initials="ES" userId="S::eshabtai@nvidia.com::aadc9425-4b36-4060-8699-3d9cc8682e2f" providerId="AD"/>
  <p188:author id="{1CF649A9-3E48-91D7-E6DA-400072B1E824}" name="Mark Wolf" initials="MW" userId="S::mawolf@nvidia.com::f4b0f882-5dd8-4996-af12-593a68d0341c" providerId="AD"/>
  <p188:author id="{828D66CF-9DAB-A7C9-D8E4-4FA79C4E57A9}" name="Thien Nguyen" initials="TN" userId="S::thiennguyen@nvidia.com::6b1eface-e9f4-4c75-b7f4-beafc19ae7cf" providerId="AD"/>
  <p188:author id="{E0D112D0-BE2E-95E3-9E5A-A65D834D35AF}" name="Monica Van Dieren" initials="MD" userId="S::mvandieren@nvidia.com::3d4ea3ac-a799-447b-b5ea-782d1b84a3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1D1D1"/>
    <a:srgbClr val="C0C0C0"/>
    <a:srgbClr val="B8B8B8"/>
    <a:srgbClr val="151617"/>
    <a:srgbClr val="FAC2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E0B9BB-F0C2-CF5A-6D43-D84CFECB641A}" v="26" dt="2024-06-14T17:47:50.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4726" autoAdjust="0"/>
  </p:normalViewPr>
  <p:slideViewPr>
    <p:cSldViewPr snapToGrid="0">
      <p:cViewPr varScale="1">
        <p:scale>
          <a:sx n="35" d="100"/>
          <a:sy n="35" d="100"/>
        </p:scale>
        <p:origin x="1384" y="2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nvidia-my.sharepoint.com/personal/thiennguyen_nvidia_com/Documents/Book1_trott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nvidia-my.sharepoint.com/personal/thiennguyen_nvidia_com/Documents/Book1_trotte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nvidia-my.sharepoint.com/personal/thiennguyen_nvidia_com/Documents/Book1_trotte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nvidia-my.sharepoint.com/personal/thiennguyen_nvidia_com/Documents/Book1_trotter.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2846816373495E-2"/>
          <c:y val="2.3078942231973994E-2"/>
          <c:w val="0.95312662767553813"/>
          <c:h val="0.9115512735580108"/>
        </c:manualLayout>
      </c:layout>
      <c:barChart>
        <c:barDir val="col"/>
        <c:grouping val="clustered"/>
        <c:varyColors val="0"/>
        <c:ser>
          <c:idx val="0"/>
          <c:order val="0"/>
          <c:tx>
            <c:strRef>
              <c:f>Sheet1!$B$1</c:f>
              <c:strCache>
                <c:ptCount val="1"/>
                <c:pt idx="0">
                  <c:v>1</c:v>
                </c:pt>
              </c:strCache>
            </c:strRef>
          </c:tx>
          <c:spPr>
            <a:solidFill>
              <a:schemeClr val="accent1"/>
            </a:solidFill>
            <a:ln>
              <a:noFill/>
            </a:ln>
            <a:effectLst/>
          </c:spPr>
          <c:invertIfNegative val="0"/>
          <c:cat>
            <c:strRef>
              <c:f>Sheet1!$A$2:$A$3</c:f>
              <c:strCache>
                <c:ptCount val="2"/>
                <c:pt idx="0">
                  <c:v>nvidia-mqpu</c:v>
                </c:pt>
                <c:pt idx="1">
                  <c:v>remote-mqpu</c:v>
                </c:pt>
              </c:strCache>
            </c:strRef>
          </c:cat>
          <c:val>
            <c:numRef>
              <c:f>Sheet1!$B$2:$B$3</c:f>
              <c:numCache>
                <c:formatCode>General</c:formatCode>
                <c:ptCount val="2"/>
                <c:pt idx="0">
                  <c:v>23.107429</c:v>
                </c:pt>
                <c:pt idx="1">
                  <c:v>5759</c:v>
                </c:pt>
              </c:numCache>
            </c:numRef>
          </c:val>
          <c:extLst>
            <c:ext xmlns:c16="http://schemas.microsoft.com/office/drawing/2014/chart" uri="{C3380CC4-5D6E-409C-BE32-E72D297353CC}">
              <c16:uniqueId val="{00000000-E46E-C741-8546-FE5D97161D03}"/>
            </c:ext>
          </c:extLst>
        </c:ser>
        <c:ser>
          <c:idx val="1"/>
          <c:order val="1"/>
          <c:tx>
            <c:strRef>
              <c:f>Sheet1!$C$1</c:f>
              <c:strCache>
                <c:ptCount val="1"/>
                <c:pt idx="0">
                  <c:v>5</c:v>
                </c:pt>
              </c:strCache>
            </c:strRef>
          </c:tx>
          <c:spPr>
            <a:solidFill>
              <a:schemeClr val="accent2"/>
            </a:solidFill>
            <a:ln>
              <a:noFill/>
            </a:ln>
            <a:effectLst/>
          </c:spPr>
          <c:invertIfNegative val="0"/>
          <c:cat>
            <c:strRef>
              <c:f>Sheet1!$A$2:$A$3</c:f>
              <c:strCache>
                <c:ptCount val="2"/>
                <c:pt idx="0">
                  <c:v>nvidia-mqpu</c:v>
                </c:pt>
                <c:pt idx="1">
                  <c:v>remote-mqpu</c:v>
                </c:pt>
              </c:strCache>
            </c:strRef>
          </c:cat>
          <c:val>
            <c:numRef>
              <c:f>Sheet1!$C$2:$C$3</c:f>
              <c:numCache>
                <c:formatCode>General</c:formatCode>
                <c:ptCount val="2"/>
                <c:pt idx="0">
                  <c:v>10.949960000000001</c:v>
                </c:pt>
                <c:pt idx="1">
                  <c:v>1170</c:v>
                </c:pt>
              </c:numCache>
            </c:numRef>
          </c:val>
          <c:extLst>
            <c:ext xmlns:c16="http://schemas.microsoft.com/office/drawing/2014/chart" uri="{C3380CC4-5D6E-409C-BE32-E72D297353CC}">
              <c16:uniqueId val="{00000001-E46E-C741-8546-FE5D97161D03}"/>
            </c:ext>
          </c:extLst>
        </c:ser>
        <c:dLbls>
          <c:showLegendKey val="0"/>
          <c:showVal val="0"/>
          <c:showCatName val="0"/>
          <c:showSerName val="0"/>
          <c:showPercent val="0"/>
          <c:showBubbleSize val="0"/>
        </c:dLbls>
        <c:gapWidth val="219"/>
        <c:overlap val="-27"/>
        <c:axId val="460173119"/>
        <c:axId val="910386719"/>
      </c:barChart>
      <c:catAx>
        <c:axId val="46017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10386719"/>
        <c:crosses val="autoZero"/>
        <c:auto val="1"/>
        <c:lblAlgn val="ctr"/>
        <c:lblOffset val="100"/>
        <c:noMultiLvlLbl val="0"/>
      </c:catAx>
      <c:valAx>
        <c:axId val="910386719"/>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crossAx val="46017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c:f>
              <c:strCache>
                <c:ptCount val="1"/>
                <c:pt idx="0">
                  <c:v>v0.7</c:v>
                </c:pt>
              </c:strCache>
            </c:strRef>
          </c:tx>
          <c:spPr>
            <a:ln w="28575" cap="rnd">
              <a:solidFill>
                <a:srgbClr val="0070C0"/>
              </a:solidFill>
              <a:round/>
            </a:ln>
            <a:effectLst/>
          </c:spPr>
          <c:marker>
            <c:symbol val="none"/>
          </c:marker>
          <c:val>
            <c:numRef>
              <c:f>Sheet1!$A$2:$A$101</c:f>
              <c:numCache>
                <c:formatCode>General</c:formatCode>
                <c:ptCount val="100"/>
                <c:pt idx="0">
                  <c:v>54.7468</c:v>
                </c:pt>
                <c:pt idx="1">
                  <c:v>153.81</c:v>
                </c:pt>
                <c:pt idx="2">
                  <c:v>253.49700000000001</c:v>
                </c:pt>
                <c:pt idx="3">
                  <c:v>215.85499999999999</c:v>
                </c:pt>
                <c:pt idx="4">
                  <c:v>336.24200000000002</c:v>
                </c:pt>
                <c:pt idx="5">
                  <c:v>360.649</c:v>
                </c:pt>
                <c:pt idx="6">
                  <c:v>360.24599999999998</c:v>
                </c:pt>
                <c:pt idx="7">
                  <c:v>455.3</c:v>
                </c:pt>
                <c:pt idx="8">
                  <c:v>502.209</c:v>
                </c:pt>
                <c:pt idx="9">
                  <c:v>655.149</c:v>
                </c:pt>
                <c:pt idx="10">
                  <c:v>987.46600000000001</c:v>
                </c:pt>
                <c:pt idx="11">
                  <c:v>749.99599999999998</c:v>
                </c:pt>
                <c:pt idx="12">
                  <c:v>979.49199999999996</c:v>
                </c:pt>
                <c:pt idx="13">
                  <c:v>1069.97</c:v>
                </c:pt>
                <c:pt idx="14">
                  <c:v>940.73900000000003</c:v>
                </c:pt>
                <c:pt idx="15">
                  <c:v>944.51900000000001</c:v>
                </c:pt>
                <c:pt idx="16">
                  <c:v>1069.17</c:v>
                </c:pt>
                <c:pt idx="17">
                  <c:v>989.72900000000004</c:v>
                </c:pt>
                <c:pt idx="18">
                  <c:v>1063.99</c:v>
                </c:pt>
                <c:pt idx="19">
                  <c:v>1286.24</c:v>
                </c:pt>
                <c:pt idx="20">
                  <c:v>1384.19</c:v>
                </c:pt>
                <c:pt idx="21">
                  <c:v>1484.02</c:v>
                </c:pt>
                <c:pt idx="22">
                  <c:v>1436.72</c:v>
                </c:pt>
                <c:pt idx="23">
                  <c:v>1511.34</c:v>
                </c:pt>
                <c:pt idx="24">
                  <c:v>1720.88</c:v>
                </c:pt>
                <c:pt idx="25">
                  <c:v>1952.34</c:v>
                </c:pt>
                <c:pt idx="26">
                  <c:v>1700.07</c:v>
                </c:pt>
                <c:pt idx="27">
                  <c:v>1849.02</c:v>
                </c:pt>
                <c:pt idx="28">
                  <c:v>2168.48</c:v>
                </c:pt>
                <c:pt idx="29">
                  <c:v>1943.05</c:v>
                </c:pt>
                <c:pt idx="30">
                  <c:v>2009.57</c:v>
                </c:pt>
                <c:pt idx="31">
                  <c:v>2050.23</c:v>
                </c:pt>
                <c:pt idx="32">
                  <c:v>2281.92</c:v>
                </c:pt>
                <c:pt idx="33">
                  <c:v>2180.3200000000002</c:v>
                </c:pt>
                <c:pt idx="34">
                  <c:v>2231.06</c:v>
                </c:pt>
                <c:pt idx="35">
                  <c:v>2298.5500000000002</c:v>
                </c:pt>
                <c:pt idx="36">
                  <c:v>2395.7199999999998</c:v>
                </c:pt>
                <c:pt idx="37">
                  <c:v>2316.85</c:v>
                </c:pt>
                <c:pt idx="38">
                  <c:v>2407.9299999999998</c:v>
                </c:pt>
                <c:pt idx="39">
                  <c:v>2616.6999999999998</c:v>
                </c:pt>
                <c:pt idx="40">
                  <c:v>2844.73</c:v>
                </c:pt>
                <c:pt idx="41">
                  <c:v>2895.56</c:v>
                </c:pt>
                <c:pt idx="42">
                  <c:v>2945.33</c:v>
                </c:pt>
                <c:pt idx="43">
                  <c:v>2836.91</c:v>
                </c:pt>
                <c:pt idx="44">
                  <c:v>3013.17</c:v>
                </c:pt>
                <c:pt idx="45">
                  <c:v>3169.02</c:v>
                </c:pt>
                <c:pt idx="46">
                  <c:v>3046.67</c:v>
                </c:pt>
                <c:pt idx="47">
                  <c:v>3238.22</c:v>
                </c:pt>
                <c:pt idx="48">
                  <c:v>3106.81</c:v>
                </c:pt>
                <c:pt idx="49">
                  <c:v>3371.38</c:v>
                </c:pt>
                <c:pt idx="50">
                  <c:v>3203.77</c:v>
                </c:pt>
                <c:pt idx="51">
                  <c:v>3174.27</c:v>
                </c:pt>
                <c:pt idx="52">
                  <c:v>3252.44</c:v>
                </c:pt>
                <c:pt idx="53">
                  <c:v>3338.43</c:v>
                </c:pt>
                <c:pt idx="54">
                  <c:v>3437.4</c:v>
                </c:pt>
                <c:pt idx="55">
                  <c:v>3933.05</c:v>
                </c:pt>
                <c:pt idx="56">
                  <c:v>3674.29</c:v>
                </c:pt>
                <c:pt idx="57">
                  <c:v>3623.03</c:v>
                </c:pt>
                <c:pt idx="58">
                  <c:v>3628.63</c:v>
                </c:pt>
                <c:pt idx="59">
                  <c:v>4079.78</c:v>
                </c:pt>
                <c:pt idx="60">
                  <c:v>4042.48</c:v>
                </c:pt>
                <c:pt idx="61">
                  <c:v>4337.96</c:v>
                </c:pt>
                <c:pt idx="62">
                  <c:v>4130.59</c:v>
                </c:pt>
                <c:pt idx="63">
                  <c:v>4159.2</c:v>
                </c:pt>
                <c:pt idx="64">
                  <c:v>4355.8</c:v>
                </c:pt>
                <c:pt idx="65">
                  <c:v>4374.46</c:v>
                </c:pt>
                <c:pt idx="66">
                  <c:v>4421.5200000000004</c:v>
                </c:pt>
                <c:pt idx="67">
                  <c:v>4619.59</c:v>
                </c:pt>
                <c:pt idx="68">
                  <c:v>4655.58</c:v>
                </c:pt>
                <c:pt idx="69">
                  <c:v>4711.18</c:v>
                </c:pt>
                <c:pt idx="70">
                  <c:v>4654.78</c:v>
                </c:pt>
                <c:pt idx="71">
                  <c:v>4670.75</c:v>
                </c:pt>
                <c:pt idx="72">
                  <c:v>4573.21</c:v>
                </c:pt>
                <c:pt idx="73">
                  <c:v>5037.2</c:v>
                </c:pt>
                <c:pt idx="74">
                  <c:v>5164.92</c:v>
                </c:pt>
                <c:pt idx="75">
                  <c:v>5527.17</c:v>
                </c:pt>
                <c:pt idx="76">
                  <c:v>4987.92</c:v>
                </c:pt>
                <c:pt idx="77">
                  <c:v>4947.32</c:v>
                </c:pt>
                <c:pt idx="78">
                  <c:v>5248.69</c:v>
                </c:pt>
                <c:pt idx="79">
                  <c:v>5336.19</c:v>
                </c:pt>
                <c:pt idx="80">
                  <c:v>5371.16</c:v>
                </c:pt>
                <c:pt idx="81">
                  <c:v>5543.9</c:v>
                </c:pt>
                <c:pt idx="82">
                  <c:v>5371.74</c:v>
                </c:pt>
                <c:pt idx="83">
                  <c:v>5437.9</c:v>
                </c:pt>
                <c:pt idx="84">
                  <c:v>5773.4</c:v>
                </c:pt>
                <c:pt idx="85">
                  <c:v>6068.15</c:v>
                </c:pt>
                <c:pt idx="86">
                  <c:v>6039.99</c:v>
                </c:pt>
                <c:pt idx="87">
                  <c:v>6106.18</c:v>
                </c:pt>
                <c:pt idx="88">
                  <c:v>6426.41</c:v>
                </c:pt>
                <c:pt idx="89">
                  <c:v>6204.71</c:v>
                </c:pt>
                <c:pt idx="90">
                  <c:v>6224.81</c:v>
                </c:pt>
                <c:pt idx="91">
                  <c:v>6256.62</c:v>
                </c:pt>
                <c:pt idx="92">
                  <c:v>6210.04</c:v>
                </c:pt>
                <c:pt idx="93">
                  <c:v>6198.34</c:v>
                </c:pt>
                <c:pt idx="94">
                  <c:v>6804.24</c:v>
                </c:pt>
                <c:pt idx="95">
                  <c:v>6516.31</c:v>
                </c:pt>
                <c:pt idx="96">
                  <c:v>6420.86</c:v>
                </c:pt>
                <c:pt idx="97">
                  <c:v>6937.9</c:v>
                </c:pt>
                <c:pt idx="98">
                  <c:v>6804.78</c:v>
                </c:pt>
                <c:pt idx="99">
                  <c:v>6670.9</c:v>
                </c:pt>
              </c:numCache>
            </c:numRef>
          </c:val>
          <c:smooth val="0"/>
          <c:extLst>
            <c:ext xmlns:c16="http://schemas.microsoft.com/office/drawing/2014/chart" uri="{C3380CC4-5D6E-409C-BE32-E72D297353CC}">
              <c16:uniqueId val="{00000000-9911-4F47-B5A6-E58BAAF5E360}"/>
            </c:ext>
          </c:extLst>
        </c:ser>
        <c:ser>
          <c:idx val="1"/>
          <c:order val="1"/>
          <c:tx>
            <c:strRef>
              <c:f>Sheet1!$B$1</c:f>
              <c:strCache>
                <c:ptCount val="1"/>
                <c:pt idx="0">
                  <c:v>v0.8</c:v>
                </c:pt>
              </c:strCache>
            </c:strRef>
          </c:tx>
          <c:spPr>
            <a:ln w="28575" cap="rnd">
              <a:solidFill>
                <a:srgbClr val="00B050"/>
              </a:solidFill>
              <a:round/>
            </a:ln>
            <a:effectLst/>
          </c:spPr>
          <c:marker>
            <c:symbol val="none"/>
          </c:marker>
          <c:val>
            <c:numRef>
              <c:f>Sheet1!$B$2:$B$101</c:f>
              <c:numCache>
                <c:formatCode>General</c:formatCode>
                <c:ptCount val="100"/>
                <c:pt idx="0">
                  <c:v>147.03800000000001</c:v>
                </c:pt>
                <c:pt idx="1">
                  <c:v>112.754</c:v>
                </c:pt>
                <c:pt idx="2">
                  <c:v>101.821</c:v>
                </c:pt>
                <c:pt idx="3">
                  <c:v>119.045</c:v>
                </c:pt>
                <c:pt idx="4">
                  <c:v>149.80099999999999</c:v>
                </c:pt>
                <c:pt idx="5">
                  <c:v>172.08199999999999</c:v>
                </c:pt>
                <c:pt idx="6">
                  <c:v>144.00800000000001</c:v>
                </c:pt>
                <c:pt idx="7">
                  <c:v>101.91</c:v>
                </c:pt>
                <c:pt idx="8">
                  <c:v>118.50700000000001</c:v>
                </c:pt>
                <c:pt idx="9">
                  <c:v>111.836</c:v>
                </c:pt>
                <c:pt idx="10">
                  <c:v>135.37700000000001</c:v>
                </c:pt>
                <c:pt idx="11">
                  <c:v>101.024</c:v>
                </c:pt>
                <c:pt idx="12">
                  <c:v>101.038</c:v>
                </c:pt>
                <c:pt idx="13">
                  <c:v>107.491</c:v>
                </c:pt>
                <c:pt idx="14">
                  <c:v>100.46</c:v>
                </c:pt>
                <c:pt idx="15">
                  <c:v>117.267</c:v>
                </c:pt>
                <c:pt idx="16">
                  <c:v>100.498</c:v>
                </c:pt>
                <c:pt idx="17">
                  <c:v>101.357</c:v>
                </c:pt>
                <c:pt idx="18">
                  <c:v>102.771</c:v>
                </c:pt>
                <c:pt idx="19">
                  <c:v>362.089</c:v>
                </c:pt>
                <c:pt idx="20">
                  <c:v>136.215</c:v>
                </c:pt>
                <c:pt idx="21">
                  <c:v>134.68600000000001</c:v>
                </c:pt>
                <c:pt idx="22">
                  <c:v>154.05099999999999</c:v>
                </c:pt>
                <c:pt idx="23">
                  <c:v>110.15300000000001</c:v>
                </c:pt>
                <c:pt idx="24">
                  <c:v>314.48599999999999</c:v>
                </c:pt>
                <c:pt idx="25">
                  <c:v>103.968</c:v>
                </c:pt>
                <c:pt idx="26">
                  <c:v>100.496</c:v>
                </c:pt>
                <c:pt idx="27">
                  <c:v>100.58799999999999</c:v>
                </c:pt>
                <c:pt idx="28">
                  <c:v>109.83</c:v>
                </c:pt>
                <c:pt idx="29">
                  <c:v>110.952</c:v>
                </c:pt>
                <c:pt idx="30">
                  <c:v>102.407</c:v>
                </c:pt>
                <c:pt idx="31">
                  <c:v>269.09500000000003</c:v>
                </c:pt>
                <c:pt idx="32">
                  <c:v>111.283</c:v>
                </c:pt>
                <c:pt idx="33">
                  <c:v>113.298</c:v>
                </c:pt>
                <c:pt idx="34">
                  <c:v>122.258</c:v>
                </c:pt>
                <c:pt idx="35">
                  <c:v>153.464</c:v>
                </c:pt>
                <c:pt idx="36">
                  <c:v>128.249</c:v>
                </c:pt>
                <c:pt idx="37">
                  <c:v>125.458</c:v>
                </c:pt>
                <c:pt idx="38">
                  <c:v>251.04599999999999</c:v>
                </c:pt>
                <c:pt idx="39">
                  <c:v>103.393</c:v>
                </c:pt>
                <c:pt idx="40">
                  <c:v>106.79</c:v>
                </c:pt>
                <c:pt idx="41">
                  <c:v>103.199</c:v>
                </c:pt>
                <c:pt idx="42">
                  <c:v>101.402</c:v>
                </c:pt>
                <c:pt idx="43">
                  <c:v>102.952</c:v>
                </c:pt>
                <c:pt idx="44">
                  <c:v>101.57299999999999</c:v>
                </c:pt>
                <c:pt idx="45">
                  <c:v>100.59699999999999</c:v>
                </c:pt>
                <c:pt idx="46">
                  <c:v>196.92099999999999</c:v>
                </c:pt>
                <c:pt idx="47">
                  <c:v>100.997</c:v>
                </c:pt>
                <c:pt idx="48">
                  <c:v>107.999</c:v>
                </c:pt>
                <c:pt idx="49">
                  <c:v>122.378</c:v>
                </c:pt>
                <c:pt idx="50">
                  <c:v>128.661</c:v>
                </c:pt>
                <c:pt idx="51">
                  <c:v>117.756</c:v>
                </c:pt>
                <c:pt idx="52">
                  <c:v>128.60900000000001</c:v>
                </c:pt>
                <c:pt idx="53">
                  <c:v>100.009</c:v>
                </c:pt>
                <c:pt idx="54">
                  <c:v>193.065</c:v>
                </c:pt>
                <c:pt idx="55">
                  <c:v>190.25700000000001</c:v>
                </c:pt>
                <c:pt idx="56">
                  <c:v>101.837</c:v>
                </c:pt>
                <c:pt idx="57">
                  <c:v>100.506</c:v>
                </c:pt>
                <c:pt idx="58">
                  <c:v>109.26900000000001</c:v>
                </c:pt>
                <c:pt idx="59">
                  <c:v>100.67100000000001</c:v>
                </c:pt>
                <c:pt idx="60">
                  <c:v>101.125</c:v>
                </c:pt>
                <c:pt idx="61">
                  <c:v>100.312</c:v>
                </c:pt>
                <c:pt idx="62">
                  <c:v>104.045</c:v>
                </c:pt>
                <c:pt idx="63">
                  <c:v>103.733</c:v>
                </c:pt>
                <c:pt idx="64">
                  <c:v>99.855000000000004</c:v>
                </c:pt>
                <c:pt idx="65">
                  <c:v>108.729</c:v>
                </c:pt>
                <c:pt idx="66">
                  <c:v>191.22</c:v>
                </c:pt>
                <c:pt idx="67">
                  <c:v>171.095</c:v>
                </c:pt>
                <c:pt idx="68">
                  <c:v>179.35900000000001</c:v>
                </c:pt>
                <c:pt idx="69">
                  <c:v>117.714</c:v>
                </c:pt>
                <c:pt idx="70">
                  <c:v>119.22499999999999</c:v>
                </c:pt>
                <c:pt idx="71">
                  <c:v>127.157</c:v>
                </c:pt>
                <c:pt idx="72">
                  <c:v>106.682</c:v>
                </c:pt>
                <c:pt idx="73">
                  <c:v>102.258</c:v>
                </c:pt>
                <c:pt idx="74">
                  <c:v>107.041</c:v>
                </c:pt>
                <c:pt idx="75">
                  <c:v>530.91399999999999</c:v>
                </c:pt>
                <c:pt idx="76">
                  <c:v>100.89100000000001</c:v>
                </c:pt>
                <c:pt idx="77">
                  <c:v>105.961</c:v>
                </c:pt>
                <c:pt idx="78">
                  <c:v>328.916</c:v>
                </c:pt>
                <c:pt idx="79">
                  <c:v>254.495</c:v>
                </c:pt>
                <c:pt idx="80">
                  <c:v>130.44800000000001</c:v>
                </c:pt>
                <c:pt idx="81">
                  <c:v>107.242</c:v>
                </c:pt>
                <c:pt idx="82">
                  <c:v>232.86500000000001</c:v>
                </c:pt>
                <c:pt idx="83">
                  <c:v>105.35599999999999</c:v>
                </c:pt>
                <c:pt idx="84">
                  <c:v>106.578</c:v>
                </c:pt>
                <c:pt idx="85">
                  <c:v>111.904</c:v>
                </c:pt>
                <c:pt idx="86">
                  <c:v>279.98</c:v>
                </c:pt>
                <c:pt idx="87">
                  <c:v>101.29600000000001</c:v>
                </c:pt>
                <c:pt idx="88">
                  <c:v>103.346</c:v>
                </c:pt>
                <c:pt idx="89">
                  <c:v>106.755</c:v>
                </c:pt>
                <c:pt idx="90">
                  <c:v>103.77800000000001</c:v>
                </c:pt>
                <c:pt idx="91">
                  <c:v>125.331</c:v>
                </c:pt>
                <c:pt idx="92">
                  <c:v>125.8</c:v>
                </c:pt>
                <c:pt idx="93">
                  <c:v>181.53800000000001</c:v>
                </c:pt>
                <c:pt idx="94">
                  <c:v>538.21</c:v>
                </c:pt>
                <c:pt idx="95">
                  <c:v>103.73699999999999</c:v>
                </c:pt>
                <c:pt idx="96">
                  <c:v>214.465</c:v>
                </c:pt>
                <c:pt idx="97">
                  <c:v>101.02200000000001</c:v>
                </c:pt>
                <c:pt idx="98">
                  <c:v>100.694</c:v>
                </c:pt>
                <c:pt idx="99">
                  <c:v>101.041</c:v>
                </c:pt>
              </c:numCache>
            </c:numRef>
          </c:val>
          <c:smooth val="0"/>
          <c:extLst>
            <c:ext xmlns:c16="http://schemas.microsoft.com/office/drawing/2014/chart" uri="{C3380CC4-5D6E-409C-BE32-E72D297353CC}">
              <c16:uniqueId val="{00000001-9911-4F47-B5A6-E58BAAF5E360}"/>
            </c:ext>
          </c:extLst>
        </c:ser>
        <c:dLbls>
          <c:showLegendKey val="0"/>
          <c:showVal val="0"/>
          <c:showCatName val="0"/>
          <c:showSerName val="0"/>
          <c:showPercent val="0"/>
          <c:showBubbleSize val="0"/>
        </c:dLbls>
        <c:smooth val="0"/>
        <c:axId val="383504111"/>
        <c:axId val="387300943"/>
      </c:lineChart>
      <c:catAx>
        <c:axId val="383504111"/>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bg1"/>
                    </a:solidFill>
                    <a:latin typeface="+mn-lt"/>
                    <a:ea typeface="+mn-ea"/>
                    <a:cs typeface="+mn-cs"/>
                  </a:defRPr>
                </a:pPr>
                <a:r>
                  <a:rPr lang="en-US" sz="3200"/>
                  <a:t>Trotter Step</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387300943"/>
        <c:crosses val="autoZero"/>
        <c:auto val="1"/>
        <c:lblAlgn val="ctr"/>
        <c:lblOffset val="100"/>
        <c:noMultiLvlLbl val="0"/>
      </c:catAx>
      <c:valAx>
        <c:axId val="387300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200" b="0" i="0" u="none" strike="noStrike" kern="1200" baseline="0">
                    <a:solidFill>
                      <a:schemeClr val="bg1"/>
                    </a:solidFill>
                    <a:latin typeface="+mn-lt"/>
                    <a:ea typeface="+mn-ea"/>
                    <a:cs typeface="+mn-cs"/>
                  </a:defRPr>
                </a:pPr>
                <a:r>
                  <a:rPr lang="en-US" sz="3200"/>
                  <a:t>Run Time Per Trotter Step [ms]</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383504111"/>
        <c:crosses val="autoZero"/>
        <c:crossBetween val="between"/>
      </c:valAx>
      <c:spPr>
        <a:noFill/>
        <a:ln>
          <a:noFill/>
        </a:ln>
        <a:effectLst/>
      </c:spPr>
    </c:plotArea>
    <c:legend>
      <c:legendPos val="b"/>
      <c:layout>
        <c:manualLayout>
          <c:xMode val="edge"/>
          <c:yMode val="edge"/>
          <c:x val="0.11749859716032712"/>
          <c:y val="0.19239447388129247"/>
          <c:w val="0.42098317065793955"/>
          <c:h val="0.16482724824201991"/>
        </c:manualLayout>
      </c:layout>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0" i="0" u="none" strike="noStrike" kern="1200" spc="0" baseline="0">
                <a:solidFill>
                  <a:schemeClr val="bg1"/>
                </a:solidFill>
                <a:latin typeface="+mn-lt"/>
                <a:ea typeface="+mn-ea"/>
                <a:cs typeface="+mn-cs"/>
              </a:defRPr>
            </a:pPr>
            <a:r>
              <a:rPr lang="en-US" b="1"/>
              <a:t>Total Runtime (100 Steps)</a:t>
            </a:r>
          </a:p>
        </c:rich>
      </c:tx>
      <c:overlay val="1"/>
      <c:spPr>
        <a:noFill/>
        <a:ln>
          <a:noFill/>
        </a:ln>
        <a:effectLst/>
      </c:spPr>
      <c:txPr>
        <a:bodyPr rot="0" spcFirstLastPara="1" vertOverflow="ellipsis" vert="horz" wrap="square" anchor="ctr" anchorCtr="1"/>
        <a:lstStyle/>
        <a:p>
          <a:pPr>
            <a:defRPr sz="4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B050"/>
            </a:solidFill>
            <a:ln>
              <a:noFill/>
            </a:ln>
            <a:effectLst/>
          </c:spPr>
          <c:invertIfNegative val="0"/>
          <c:dPt>
            <c:idx val="0"/>
            <c:invertIfNegative val="0"/>
            <c:bubble3D val="0"/>
            <c:spPr>
              <a:solidFill>
                <a:srgbClr val="00B0F0"/>
              </a:solidFill>
              <a:ln>
                <a:noFill/>
              </a:ln>
              <a:effectLst/>
            </c:spPr>
            <c:extLst>
              <c:ext xmlns:c16="http://schemas.microsoft.com/office/drawing/2014/chart" uri="{C3380CC4-5D6E-409C-BE32-E72D297353CC}">
                <c16:uniqueId val="{00000000-95D8-4E0E-ABF8-6FF67FD1FE59}"/>
              </c:ext>
            </c:extLst>
          </c:dPt>
          <c:cat>
            <c:strRef>
              <c:f>Sheet1!$A$102:$B$102</c:f>
              <c:strCache>
                <c:ptCount val="2"/>
                <c:pt idx="0">
                  <c:v>v0.7</c:v>
                </c:pt>
                <c:pt idx="1">
                  <c:v>v0.8</c:v>
                </c:pt>
              </c:strCache>
            </c:strRef>
          </c:cat>
          <c:val>
            <c:numRef>
              <c:f>Sheet1!$A$103:$B$103</c:f>
              <c:numCache>
                <c:formatCode>General</c:formatCode>
                <c:ptCount val="2"/>
                <c:pt idx="0">
                  <c:v>336525.71480000002</c:v>
                </c:pt>
                <c:pt idx="1">
                  <c:v>14121.110999999997</c:v>
                </c:pt>
              </c:numCache>
            </c:numRef>
          </c:val>
          <c:extLst>
            <c:ext xmlns:c16="http://schemas.microsoft.com/office/drawing/2014/chart" uri="{C3380CC4-5D6E-409C-BE32-E72D297353CC}">
              <c16:uniqueId val="{00000000-B0BA-482A-8B6F-B0D73CFA5CB8}"/>
            </c:ext>
          </c:extLst>
        </c:ser>
        <c:dLbls>
          <c:showLegendKey val="0"/>
          <c:showVal val="0"/>
          <c:showCatName val="0"/>
          <c:showSerName val="0"/>
          <c:showPercent val="0"/>
          <c:showBubbleSize val="0"/>
        </c:dLbls>
        <c:gapWidth val="219"/>
        <c:overlap val="-27"/>
        <c:axId val="1198818176"/>
        <c:axId val="1198832576"/>
      </c:barChart>
      <c:catAx>
        <c:axId val="11988181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1198832576"/>
        <c:crosses val="autoZero"/>
        <c:auto val="1"/>
        <c:lblAlgn val="ctr"/>
        <c:lblOffset val="100"/>
        <c:noMultiLvlLbl val="0"/>
      </c:catAx>
      <c:valAx>
        <c:axId val="1198832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Runtime [ms]</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1198818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6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Sheet1!$B$1</c:f>
              <c:strCache>
                <c:ptCount val="1"/>
                <c:pt idx="0">
                  <c:v>v0.8</c:v>
                </c:pt>
              </c:strCache>
            </c:strRef>
          </c:tx>
          <c:spPr>
            <a:ln w="28575" cap="rnd">
              <a:solidFill>
                <a:srgbClr val="00B050"/>
              </a:solidFill>
              <a:round/>
            </a:ln>
            <a:effectLst/>
          </c:spPr>
          <c:marker>
            <c:symbol val="none"/>
          </c:marker>
          <c:val>
            <c:numRef>
              <c:f>Sheet1!$B$2:$B$101</c:f>
              <c:numCache>
                <c:formatCode>General</c:formatCode>
                <c:ptCount val="100"/>
                <c:pt idx="0">
                  <c:v>91.365799999999993</c:v>
                </c:pt>
                <c:pt idx="1">
                  <c:v>108.14700000000001</c:v>
                </c:pt>
                <c:pt idx="2">
                  <c:v>88.92</c:v>
                </c:pt>
                <c:pt idx="3">
                  <c:v>89.906400000000005</c:v>
                </c:pt>
                <c:pt idx="4">
                  <c:v>96.841399999999993</c:v>
                </c:pt>
                <c:pt idx="5">
                  <c:v>98.934700000000007</c:v>
                </c:pt>
                <c:pt idx="6">
                  <c:v>95.541700000000006</c:v>
                </c:pt>
                <c:pt idx="7">
                  <c:v>110.33799999999999</c:v>
                </c:pt>
                <c:pt idx="8">
                  <c:v>96.683300000000003</c:v>
                </c:pt>
                <c:pt idx="9">
                  <c:v>96.972800000000007</c:v>
                </c:pt>
                <c:pt idx="10">
                  <c:v>114.077</c:v>
                </c:pt>
                <c:pt idx="11">
                  <c:v>106.571</c:v>
                </c:pt>
                <c:pt idx="12">
                  <c:v>100.139</c:v>
                </c:pt>
                <c:pt idx="13">
                  <c:v>111.256</c:v>
                </c:pt>
                <c:pt idx="14">
                  <c:v>120.672</c:v>
                </c:pt>
                <c:pt idx="15">
                  <c:v>96.9833</c:v>
                </c:pt>
                <c:pt idx="16">
                  <c:v>98.261399999999995</c:v>
                </c:pt>
                <c:pt idx="17">
                  <c:v>103.13200000000001</c:v>
                </c:pt>
                <c:pt idx="18">
                  <c:v>101.22499999999999</c:v>
                </c:pt>
                <c:pt idx="19">
                  <c:v>104.627</c:v>
                </c:pt>
                <c:pt idx="20">
                  <c:v>96.364599999999996</c:v>
                </c:pt>
                <c:pt idx="21">
                  <c:v>111.01300000000001</c:v>
                </c:pt>
                <c:pt idx="22">
                  <c:v>102.446</c:v>
                </c:pt>
                <c:pt idx="23">
                  <c:v>91.061300000000003</c:v>
                </c:pt>
                <c:pt idx="24">
                  <c:v>102.688</c:v>
                </c:pt>
                <c:pt idx="25">
                  <c:v>98.948899999999995</c:v>
                </c:pt>
                <c:pt idx="26">
                  <c:v>98.304299999999998</c:v>
                </c:pt>
                <c:pt idx="27">
                  <c:v>97.942899999999995</c:v>
                </c:pt>
                <c:pt idx="28">
                  <c:v>109.95</c:v>
                </c:pt>
                <c:pt idx="29">
                  <c:v>93.248000000000005</c:v>
                </c:pt>
                <c:pt idx="30">
                  <c:v>108.758</c:v>
                </c:pt>
                <c:pt idx="31">
                  <c:v>104.55</c:v>
                </c:pt>
                <c:pt idx="32">
                  <c:v>95.537400000000005</c:v>
                </c:pt>
                <c:pt idx="33">
                  <c:v>98.393600000000006</c:v>
                </c:pt>
                <c:pt idx="34">
                  <c:v>104.255</c:v>
                </c:pt>
                <c:pt idx="35">
                  <c:v>102.661</c:v>
                </c:pt>
                <c:pt idx="36">
                  <c:v>109.274</c:v>
                </c:pt>
                <c:pt idx="37">
                  <c:v>94.391999999999996</c:v>
                </c:pt>
                <c:pt idx="38">
                  <c:v>94.637900000000002</c:v>
                </c:pt>
                <c:pt idx="39">
                  <c:v>103.58</c:v>
                </c:pt>
                <c:pt idx="40">
                  <c:v>91.174400000000006</c:v>
                </c:pt>
                <c:pt idx="41">
                  <c:v>101.468</c:v>
                </c:pt>
                <c:pt idx="42">
                  <c:v>102.80500000000001</c:v>
                </c:pt>
                <c:pt idx="43">
                  <c:v>90.735100000000003</c:v>
                </c:pt>
                <c:pt idx="44">
                  <c:v>88.268100000000004</c:v>
                </c:pt>
                <c:pt idx="45">
                  <c:v>96.226600000000005</c:v>
                </c:pt>
                <c:pt idx="46">
                  <c:v>113.324</c:v>
                </c:pt>
                <c:pt idx="47">
                  <c:v>100.527</c:v>
                </c:pt>
                <c:pt idx="48">
                  <c:v>108.081</c:v>
                </c:pt>
                <c:pt idx="49">
                  <c:v>107.04900000000001</c:v>
                </c:pt>
                <c:pt idx="50">
                  <c:v>113.613</c:v>
                </c:pt>
                <c:pt idx="51">
                  <c:v>116.563</c:v>
                </c:pt>
                <c:pt idx="52">
                  <c:v>111.548</c:v>
                </c:pt>
                <c:pt idx="53">
                  <c:v>94.294899999999998</c:v>
                </c:pt>
                <c:pt idx="54">
                  <c:v>98.093000000000004</c:v>
                </c:pt>
                <c:pt idx="55">
                  <c:v>102.614</c:v>
                </c:pt>
                <c:pt idx="56">
                  <c:v>107.502</c:v>
                </c:pt>
                <c:pt idx="57">
                  <c:v>103.822</c:v>
                </c:pt>
                <c:pt idx="58">
                  <c:v>93.677099999999996</c:v>
                </c:pt>
                <c:pt idx="59">
                  <c:v>101.40300000000001</c:v>
                </c:pt>
                <c:pt idx="60">
                  <c:v>102.57599999999999</c:v>
                </c:pt>
                <c:pt idx="61">
                  <c:v>101.971</c:v>
                </c:pt>
                <c:pt idx="62">
                  <c:v>115.535</c:v>
                </c:pt>
                <c:pt idx="63">
                  <c:v>98.345200000000006</c:v>
                </c:pt>
                <c:pt idx="64">
                  <c:v>102.729</c:v>
                </c:pt>
                <c:pt idx="65">
                  <c:v>93.835700000000003</c:v>
                </c:pt>
                <c:pt idx="66">
                  <c:v>93.930400000000006</c:v>
                </c:pt>
                <c:pt idx="67">
                  <c:v>118.82599999999999</c:v>
                </c:pt>
                <c:pt idx="68">
                  <c:v>90.799199999999999</c:v>
                </c:pt>
                <c:pt idx="69">
                  <c:v>113.658</c:v>
                </c:pt>
                <c:pt idx="70">
                  <c:v>125.032</c:v>
                </c:pt>
                <c:pt idx="71">
                  <c:v>130.98099999999999</c:v>
                </c:pt>
                <c:pt idx="72">
                  <c:v>99.677199999999999</c:v>
                </c:pt>
                <c:pt idx="73">
                  <c:v>102.292</c:v>
                </c:pt>
                <c:pt idx="74">
                  <c:v>99.243499999999997</c:v>
                </c:pt>
                <c:pt idx="75">
                  <c:v>105.941</c:v>
                </c:pt>
                <c:pt idx="76">
                  <c:v>91.731999999999999</c:v>
                </c:pt>
                <c:pt idx="77">
                  <c:v>107.922</c:v>
                </c:pt>
                <c:pt idx="78">
                  <c:v>92.546000000000006</c:v>
                </c:pt>
                <c:pt idx="79">
                  <c:v>89.408900000000003</c:v>
                </c:pt>
                <c:pt idx="80">
                  <c:v>99.920500000000004</c:v>
                </c:pt>
                <c:pt idx="81">
                  <c:v>107.991</c:v>
                </c:pt>
                <c:pt idx="82">
                  <c:v>96.368799999999993</c:v>
                </c:pt>
                <c:pt idx="83">
                  <c:v>87.789599999999993</c:v>
                </c:pt>
                <c:pt idx="84">
                  <c:v>99.455799999999996</c:v>
                </c:pt>
                <c:pt idx="85">
                  <c:v>98.493099999999998</c:v>
                </c:pt>
                <c:pt idx="86">
                  <c:v>130.02600000000001</c:v>
                </c:pt>
                <c:pt idx="87">
                  <c:v>94.240300000000005</c:v>
                </c:pt>
                <c:pt idx="88">
                  <c:v>99.705299999999994</c:v>
                </c:pt>
                <c:pt idx="89">
                  <c:v>94.786000000000001</c:v>
                </c:pt>
                <c:pt idx="90">
                  <c:v>93.712400000000002</c:v>
                </c:pt>
                <c:pt idx="91">
                  <c:v>110.494</c:v>
                </c:pt>
                <c:pt idx="92">
                  <c:v>93.382900000000006</c:v>
                </c:pt>
                <c:pt idx="93">
                  <c:v>101.916</c:v>
                </c:pt>
                <c:pt idx="94">
                  <c:v>99.485799999999998</c:v>
                </c:pt>
                <c:pt idx="95">
                  <c:v>104.515</c:v>
                </c:pt>
                <c:pt idx="96">
                  <c:v>98.368300000000005</c:v>
                </c:pt>
                <c:pt idx="97">
                  <c:v>107.91800000000001</c:v>
                </c:pt>
                <c:pt idx="98">
                  <c:v>91.241299999999995</c:v>
                </c:pt>
                <c:pt idx="99">
                  <c:v>91.736800000000002</c:v>
                </c:pt>
              </c:numCache>
            </c:numRef>
          </c:val>
          <c:smooth val="0"/>
          <c:extLst>
            <c:ext xmlns:c16="http://schemas.microsoft.com/office/drawing/2014/chart" uri="{C3380CC4-5D6E-409C-BE32-E72D297353CC}">
              <c16:uniqueId val="{00000000-ED88-480F-A382-A969523CCC49}"/>
            </c:ext>
          </c:extLst>
        </c:ser>
        <c:ser>
          <c:idx val="2"/>
          <c:order val="2"/>
          <c:tx>
            <c:strRef>
              <c:f>Sheet1!$C$1</c:f>
              <c:strCache>
                <c:ptCount val="1"/>
                <c:pt idx="0">
                  <c:v>v0.8-host</c:v>
                </c:pt>
              </c:strCache>
            </c:strRef>
          </c:tx>
          <c:spPr>
            <a:ln w="28575" cap="rnd">
              <a:solidFill>
                <a:schemeClr val="accent3"/>
              </a:solidFill>
              <a:round/>
            </a:ln>
            <a:effectLst/>
          </c:spPr>
          <c:marker>
            <c:symbol val="none"/>
          </c:marker>
          <c:val>
            <c:numRef>
              <c:f>Sheet1!$C$2:$C$101</c:f>
              <c:numCache>
                <c:formatCode>General</c:formatCode>
                <c:ptCount val="100"/>
                <c:pt idx="0">
                  <c:v>159.506</c:v>
                </c:pt>
                <c:pt idx="1">
                  <c:v>158.32900000000001</c:v>
                </c:pt>
                <c:pt idx="2">
                  <c:v>161.15700000000001</c:v>
                </c:pt>
                <c:pt idx="3">
                  <c:v>203.61500000000001</c:v>
                </c:pt>
                <c:pt idx="4">
                  <c:v>214.333</c:v>
                </c:pt>
                <c:pt idx="5">
                  <c:v>165</c:v>
                </c:pt>
                <c:pt idx="6">
                  <c:v>171.65100000000001</c:v>
                </c:pt>
                <c:pt idx="7">
                  <c:v>162.91800000000001</c:v>
                </c:pt>
                <c:pt idx="8">
                  <c:v>181.54599999999999</c:v>
                </c:pt>
                <c:pt idx="9">
                  <c:v>166.36699999999999</c:v>
                </c:pt>
                <c:pt idx="10">
                  <c:v>296.37400000000002</c:v>
                </c:pt>
                <c:pt idx="11">
                  <c:v>247.56100000000001</c:v>
                </c:pt>
                <c:pt idx="12">
                  <c:v>189.13200000000001</c:v>
                </c:pt>
                <c:pt idx="13">
                  <c:v>172.023</c:v>
                </c:pt>
                <c:pt idx="14">
                  <c:v>183.86199999999999</c:v>
                </c:pt>
                <c:pt idx="15">
                  <c:v>207.965</c:v>
                </c:pt>
                <c:pt idx="16">
                  <c:v>158.33000000000001</c:v>
                </c:pt>
                <c:pt idx="17">
                  <c:v>160.48699999999999</c:v>
                </c:pt>
                <c:pt idx="18">
                  <c:v>173.13499999999999</c:v>
                </c:pt>
                <c:pt idx="19">
                  <c:v>229.2</c:v>
                </c:pt>
                <c:pt idx="20">
                  <c:v>213.52699999999999</c:v>
                </c:pt>
                <c:pt idx="21">
                  <c:v>167.435</c:v>
                </c:pt>
                <c:pt idx="22">
                  <c:v>154.47900000000001</c:v>
                </c:pt>
                <c:pt idx="23">
                  <c:v>162.86199999999999</c:v>
                </c:pt>
                <c:pt idx="24">
                  <c:v>211.53700000000001</c:v>
                </c:pt>
                <c:pt idx="25">
                  <c:v>151.13800000000001</c:v>
                </c:pt>
                <c:pt idx="26">
                  <c:v>197.62100000000001</c:v>
                </c:pt>
                <c:pt idx="27">
                  <c:v>189.39</c:v>
                </c:pt>
                <c:pt idx="28">
                  <c:v>166.345</c:v>
                </c:pt>
                <c:pt idx="29">
                  <c:v>152.26300000000001</c:v>
                </c:pt>
                <c:pt idx="30">
                  <c:v>157.376</c:v>
                </c:pt>
                <c:pt idx="31">
                  <c:v>204.75800000000001</c:v>
                </c:pt>
                <c:pt idx="32">
                  <c:v>163.14599999999999</c:v>
                </c:pt>
                <c:pt idx="33">
                  <c:v>182.666</c:v>
                </c:pt>
                <c:pt idx="34">
                  <c:v>215.63499999999999</c:v>
                </c:pt>
                <c:pt idx="35">
                  <c:v>169.43700000000001</c:v>
                </c:pt>
                <c:pt idx="36">
                  <c:v>153.166</c:v>
                </c:pt>
                <c:pt idx="37">
                  <c:v>174.684</c:v>
                </c:pt>
                <c:pt idx="38">
                  <c:v>155.92699999999999</c:v>
                </c:pt>
                <c:pt idx="39">
                  <c:v>182.98099999999999</c:v>
                </c:pt>
                <c:pt idx="40">
                  <c:v>162.49199999999999</c:v>
                </c:pt>
                <c:pt idx="41">
                  <c:v>154.96199999999999</c:v>
                </c:pt>
                <c:pt idx="42">
                  <c:v>185.666</c:v>
                </c:pt>
                <c:pt idx="43">
                  <c:v>177.56399999999999</c:v>
                </c:pt>
                <c:pt idx="44">
                  <c:v>170.74199999999999</c:v>
                </c:pt>
                <c:pt idx="45">
                  <c:v>155.154</c:v>
                </c:pt>
                <c:pt idx="46">
                  <c:v>227.21700000000001</c:v>
                </c:pt>
                <c:pt idx="47">
                  <c:v>162.75899999999999</c:v>
                </c:pt>
                <c:pt idx="48">
                  <c:v>185.583</c:v>
                </c:pt>
                <c:pt idx="49">
                  <c:v>183.197</c:v>
                </c:pt>
                <c:pt idx="50">
                  <c:v>172.49299999999999</c:v>
                </c:pt>
                <c:pt idx="51">
                  <c:v>194.06200000000001</c:v>
                </c:pt>
                <c:pt idx="52">
                  <c:v>160.43899999999999</c:v>
                </c:pt>
                <c:pt idx="53">
                  <c:v>163.24799999999999</c:v>
                </c:pt>
                <c:pt idx="54">
                  <c:v>207.16200000000001</c:v>
                </c:pt>
                <c:pt idx="55">
                  <c:v>160.13200000000001</c:v>
                </c:pt>
                <c:pt idx="56">
                  <c:v>204.88499999999999</c:v>
                </c:pt>
                <c:pt idx="57">
                  <c:v>183.584</c:v>
                </c:pt>
                <c:pt idx="58">
                  <c:v>166.88</c:v>
                </c:pt>
                <c:pt idx="59">
                  <c:v>170.702</c:v>
                </c:pt>
                <c:pt idx="60">
                  <c:v>168.21799999999999</c:v>
                </c:pt>
                <c:pt idx="61">
                  <c:v>214.227</c:v>
                </c:pt>
                <c:pt idx="62">
                  <c:v>187.93</c:v>
                </c:pt>
                <c:pt idx="63">
                  <c:v>160.672</c:v>
                </c:pt>
                <c:pt idx="64">
                  <c:v>179.048</c:v>
                </c:pt>
                <c:pt idx="65">
                  <c:v>191.749</c:v>
                </c:pt>
                <c:pt idx="66">
                  <c:v>159.89500000000001</c:v>
                </c:pt>
                <c:pt idx="67">
                  <c:v>153.06899999999999</c:v>
                </c:pt>
                <c:pt idx="68">
                  <c:v>169.15899999999999</c:v>
                </c:pt>
                <c:pt idx="69">
                  <c:v>177.98099999999999</c:v>
                </c:pt>
                <c:pt idx="70">
                  <c:v>250.44200000000001</c:v>
                </c:pt>
                <c:pt idx="71">
                  <c:v>168.51900000000001</c:v>
                </c:pt>
                <c:pt idx="72">
                  <c:v>251.98099999999999</c:v>
                </c:pt>
                <c:pt idx="73">
                  <c:v>160.245</c:v>
                </c:pt>
                <c:pt idx="74">
                  <c:v>188.23400000000001</c:v>
                </c:pt>
                <c:pt idx="75">
                  <c:v>303.03399999999999</c:v>
                </c:pt>
                <c:pt idx="76">
                  <c:v>193.46</c:v>
                </c:pt>
                <c:pt idx="77">
                  <c:v>172.57900000000001</c:v>
                </c:pt>
                <c:pt idx="78">
                  <c:v>160.70500000000001</c:v>
                </c:pt>
                <c:pt idx="79">
                  <c:v>207.48699999999999</c:v>
                </c:pt>
                <c:pt idx="80">
                  <c:v>156.58199999999999</c:v>
                </c:pt>
                <c:pt idx="81">
                  <c:v>170.553</c:v>
                </c:pt>
                <c:pt idx="82">
                  <c:v>199.23400000000001</c:v>
                </c:pt>
                <c:pt idx="83">
                  <c:v>177.63</c:v>
                </c:pt>
                <c:pt idx="84">
                  <c:v>164.45</c:v>
                </c:pt>
                <c:pt idx="85">
                  <c:v>181.571</c:v>
                </c:pt>
                <c:pt idx="86">
                  <c:v>220.334</c:v>
                </c:pt>
                <c:pt idx="87">
                  <c:v>195.11699999999999</c:v>
                </c:pt>
                <c:pt idx="88">
                  <c:v>161.346</c:v>
                </c:pt>
                <c:pt idx="89">
                  <c:v>235.71799999999999</c:v>
                </c:pt>
                <c:pt idx="90">
                  <c:v>178.649</c:v>
                </c:pt>
                <c:pt idx="91">
                  <c:v>199.786</c:v>
                </c:pt>
                <c:pt idx="92">
                  <c:v>184.90600000000001</c:v>
                </c:pt>
                <c:pt idx="93">
                  <c:v>178.60900000000001</c:v>
                </c:pt>
                <c:pt idx="94">
                  <c:v>162.625</c:v>
                </c:pt>
                <c:pt idx="95">
                  <c:v>190.73699999999999</c:v>
                </c:pt>
                <c:pt idx="96">
                  <c:v>156.83099999999999</c:v>
                </c:pt>
                <c:pt idx="97">
                  <c:v>206.595</c:v>
                </c:pt>
                <c:pt idx="98">
                  <c:v>183.77600000000001</c:v>
                </c:pt>
                <c:pt idx="99">
                  <c:v>186.083</c:v>
                </c:pt>
              </c:numCache>
            </c:numRef>
          </c:val>
          <c:smooth val="0"/>
          <c:extLst>
            <c:ext xmlns:c16="http://schemas.microsoft.com/office/drawing/2014/chart" uri="{C3380CC4-5D6E-409C-BE32-E72D297353CC}">
              <c16:uniqueId val="{00000001-ED88-480F-A382-A969523CCC49}"/>
            </c:ext>
          </c:extLst>
        </c:ser>
        <c:dLbls>
          <c:showLegendKey val="0"/>
          <c:showVal val="0"/>
          <c:showCatName val="0"/>
          <c:showSerName val="0"/>
          <c:showPercent val="0"/>
          <c:showBubbleSize val="0"/>
        </c:dLbls>
        <c:smooth val="0"/>
        <c:axId val="383504111"/>
        <c:axId val="387300943"/>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v0.7</c:v>
                      </c:pt>
                    </c:strCache>
                  </c:strRef>
                </c:tx>
                <c:spPr>
                  <a:ln w="28575" cap="rnd">
                    <a:solidFill>
                      <a:schemeClr val="accent1"/>
                    </a:solidFill>
                    <a:round/>
                  </a:ln>
                  <a:effectLst/>
                </c:spPr>
                <c:marker>
                  <c:symbol val="none"/>
                </c:marker>
                <c:val>
                  <c:numRef>
                    <c:extLst>
                      <c:ext uri="{02D57815-91ED-43cb-92C2-25804820EDAC}">
                        <c15:formulaRef>
                          <c15:sqref>Sheet1!$A$2:$A$101</c15:sqref>
                        </c15:formulaRef>
                      </c:ext>
                    </c:extLst>
                    <c:numCache>
                      <c:formatCode>General</c:formatCode>
                      <c:ptCount val="100"/>
                      <c:pt idx="0">
                        <c:v>54.7468</c:v>
                      </c:pt>
                      <c:pt idx="1">
                        <c:v>153.81</c:v>
                      </c:pt>
                      <c:pt idx="2">
                        <c:v>253.49700000000001</c:v>
                      </c:pt>
                      <c:pt idx="3">
                        <c:v>215.85499999999999</c:v>
                      </c:pt>
                      <c:pt idx="4">
                        <c:v>336.24200000000002</c:v>
                      </c:pt>
                      <c:pt idx="5">
                        <c:v>360.649</c:v>
                      </c:pt>
                      <c:pt idx="6">
                        <c:v>360.24599999999998</c:v>
                      </c:pt>
                      <c:pt idx="7">
                        <c:v>455.3</c:v>
                      </c:pt>
                      <c:pt idx="8">
                        <c:v>502.209</c:v>
                      </c:pt>
                      <c:pt idx="9">
                        <c:v>655.149</c:v>
                      </c:pt>
                      <c:pt idx="10">
                        <c:v>987.46600000000001</c:v>
                      </c:pt>
                      <c:pt idx="11">
                        <c:v>749.99599999999998</c:v>
                      </c:pt>
                      <c:pt idx="12">
                        <c:v>979.49199999999996</c:v>
                      </c:pt>
                      <c:pt idx="13">
                        <c:v>1069.97</c:v>
                      </c:pt>
                      <c:pt idx="14">
                        <c:v>940.73900000000003</c:v>
                      </c:pt>
                      <c:pt idx="15">
                        <c:v>944.51900000000001</c:v>
                      </c:pt>
                      <c:pt idx="16">
                        <c:v>1069.17</c:v>
                      </c:pt>
                      <c:pt idx="17">
                        <c:v>989.72900000000004</c:v>
                      </c:pt>
                      <c:pt idx="18">
                        <c:v>1063.99</c:v>
                      </c:pt>
                      <c:pt idx="19">
                        <c:v>1286.24</c:v>
                      </c:pt>
                      <c:pt idx="20">
                        <c:v>1384.19</c:v>
                      </c:pt>
                      <c:pt idx="21">
                        <c:v>1484.02</c:v>
                      </c:pt>
                      <c:pt idx="22">
                        <c:v>1436.72</c:v>
                      </c:pt>
                      <c:pt idx="23">
                        <c:v>1511.34</c:v>
                      </c:pt>
                      <c:pt idx="24">
                        <c:v>1720.88</c:v>
                      </c:pt>
                      <c:pt idx="25">
                        <c:v>1952.34</c:v>
                      </c:pt>
                      <c:pt idx="26">
                        <c:v>1700.07</c:v>
                      </c:pt>
                      <c:pt idx="27">
                        <c:v>1849.02</c:v>
                      </c:pt>
                      <c:pt idx="28">
                        <c:v>2168.48</c:v>
                      </c:pt>
                      <c:pt idx="29">
                        <c:v>1943.05</c:v>
                      </c:pt>
                      <c:pt idx="30">
                        <c:v>2009.57</c:v>
                      </c:pt>
                      <c:pt idx="31">
                        <c:v>2050.23</c:v>
                      </c:pt>
                      <c:pt idx="32">
                        <c:v>2281.92</c:v>
                      </c:pt>
                      <c:pt idx="33">
                        <c:v>2180.3200000000002</c:v>
                      </c:pt>
                      <c:pt idx="34">
                        <c:v>2231.06</c:v>
                      </c:pt>
                      <c:pt idx="35">
                        <c:v>2298.5500000000002</c:v>
                      </c:pt>
                      <c:pt idx="36">
                        <c:v>2395.7199999999998</c:v>
                      </c:pt>
                      <c:pt idx="37">
                        <c:v>2316.85</c:v>
                      </c:pt>
                      <c:pt idx="38">
                        <c:v>2407.9299999999998</c:v>
                      </c:pt>
                      <c:pt idx="39">
                        <c:v>2616.6999999999998</c:v>
                      </c:pt>
                      <c:pt idx="40">
                        <c:v>2844.73</c:v>
                      </c:pt>
                      <c:pt idx="41">
                        <c:v>2895.56</c:v>
                      </c:pt>
                      <c:pt idx="42">
                        <c:v>2945.33</c:v>
                      </c:pt>
                      <c:pt idx="43">
                        <c:v>2836.91</c:v>
                      </c:pt>
                      <c:pt idx="44">
                        <c:v>3013.17</c:v>
                      </c:pt>
                      <c:pt idx="45">
                        <c:v>3169.02</c:v>
                      </c:pt>
                      <c:pt idx="46">
                        <c:v>3046.67</c:v>
                      </c:pt>
                      <c:pt idx="47">
                        <c:v>3238.22</c:v>
                      </c:pt>
                      <c:pt idx="48">
                        <c:v>3106.81</c:v>
                      </c:pt>
                      <c:pt idx="49">
                        <c:v>3371.38</c:v>
                      </c:pt>
                      <c:pt idx="50">
                        <c:v>3203.77</c:v>
                      </c:pt>
                      <c:pt idx="51">
                        <c:v>3174.27</c:v>
                      </c:pt>
                      <c:pt idx="52">
                        <c:v>3252.44</c:v>
                      </c:pt>
                      <c:pt idx="53">
                        <c:v>3338.43</c:v>
                      </c:pt>
                      <c:pt idx="54">
                        <c:v>3437.4</c:v>
                      </c:pt>
                      <c:pt idx="55">
                        <c:v>3933.05</c:v>
                      </c:pt>
                      <c:pt idx="56">
                        <c:v>3674.29</c:v>
                      </c:pt>
                      <c:pt idx="57">
                        <c:v>3623.03</c:v>
                      </c:pt>
                      <c:pt idx="58">
                        <c:v>3628.63</c:v>
                      </c:pt>
                      <c:pt idx="59">
                        <c:v>4079.78</c:v>
                      </c:pt>
                      <c:pt idx="60">
                        <c:v>4042.48</c:v>
                      </c:pt>
                      <c:pt idx="61">
                        <c:v>4337.96</c:v>
                      </c:pt>
                      <c:pt idx="62">
                        <c:v>4130.59</c:v>
                      </c:pt>
                      <c:pt idx="63">
                        <c:v>4159.2</c:v>
                      </c:pt>
                      <c:pt idx="64">
                        <c:v>4355.8</c:v>
                      </c:pt>
                      <c:pt idx="65">
                        <c:v>4374.46</c:v>
                      </c:pt>
                      <c:pt idx="66">
                        <c:v>4421.5200000000004</c:v>
                      </c:pt>
                      <c:pt idx="67">
                        <c:v>4619.59</c:v>
                      </c:pt>
                      <c:pt idx="68">
                        <c:v>4655.58</c:v>
                      </c:pt>
                      <c:pt idx="69">
                        <c:v>4711.18</c:v>
                      </c:pt>
                      <c:pt idx="70">
                        <c:v>4654.78</c:v>
                      </c:pt>
                      <c:pt idx="71">
                        <c:v>4670.75</c:v>
                      </c:pt>
                      <c:pt idx="72">
                        <c:v>4573.21</c:v>
                      </c:pt>
                      <c:pt idx="73">
                        <c:v>5037.2</c:v>
                      </c:pt>
                      <c:pt idx="74">
                        <c:v>5164.92</c:v>
                      </c:pt>
                      <c:pt idx="75">
                        <c:v>5527.17</c:v>
                      </c:pt>
                      <c:pt idx="76">
                        <c:v>4987.92</c:v>
                      </c:pt>
                      <c:pt idx="77">
                        <c:v>4947.32</c:v>
                      </c:pt>
                      <c:pt idx="78">
                        <c:v>5248.69</c:v>
                      </c:pt>
                      <c:pt idx="79">
                        <c:v>5336.19</c:v>
                      </c:pt>
                      <c:pt idx="80">
                        <c:v>5371.16</c:v>
                      </c:pt>
                      <c:pt idx="81">
                        <c:v>5543.9</c:v>
                      </c:pt>
                      <c:pt idx="82">
                        <c:v>5371.74</c:v>
                      </c:pt>
                      <c:pt idx="83">
                        <c:v>5437.9</c:v>
                      </c:pt>
                      <c:pt idx="84">
                        <c:v>5773.4</c:v>
                      </c:pt>
                      <c:pt idx="85">
                        <c:v>6068.15</c:v>
                      </c:pt>
                      <c:pt idx="86">
                        <c:v>6039.99</c:v>
                      </c:pt>
                      <c:pt idx="87">
                        <c:v>6106.18</c:v>
                      </c:pt>
                      <c:pt idx="88">
                        <c:v>6426.41</c:v>
                      </c:pt>
                      <c:pt idx="89">
                        <c:v>6204.71</c:v>
                      </c:pt>
                      <c:pt idx="90">
                        <c:v>6224.81</c:v>
                      </c:pt>
                      <c:pt idx="91">
                        <c:v>6256.62</c:v>
                      </c:pt>
                      <c:pt idx="92">
                        <c:v>6210.04</c:v>
                      </c:pt>
                      <c:pt idx="93">
                        <c:v>6198.34</c:v>
                      </c:pt>
                      <c:pt idx="94">
                        <c:v>6804.24</c:v>
                      </c:pt>
                      <c:pt idx="95">
                        <c:v>6516.31</c:v>
                      </c:pt>
                      <c:pt idx="96">
                        <c:v>6420.86</c:v>
                      </c:pt>
                      <c:pt idx="97">
                        <c:v>6937.9</c:v>
                      </c:pt>
                      <c:pt idx="98">
                        <c:v>6804.78</c:v>
                      </c:pt>
                      <c:pt idx="99">
                        <c:v>6670.9</c:v>
                      </c:pt>
                    </c:numCache>
                  </c:numRef>
                </c:val>
                <c:smooth val="0"/>
                <c:extLst>
                  <c:ext xmlns:c16="http://schemas.microsoft.com/office/drawing/2014/chart" uri="{C3380CC4-5D6E-409C-BE32-E72D297353CC}">
                    <c16:uniqueId val="{00000002-ED88-480F-A382-A969523CCC49}"/>
                  </c:ext>
                </c:extLst>
              </c15:ser>
            </c15:filteredLineSeries>
          </c:ext>
        </c:extLst>
      </c:lineChart>
      <c:catAx>
        <c:axId val="383504111"/>
        <c:scaling>
          <c:orientation val="minMax"/>
        </c:scaling>
        <c:delete val="0"/>
        <c:axPos val="b"/>
        <c:title>
          <c:tx>
            <c:rich>
              <a:bodyPr rot="0" spcFirstLastPara="1" vertOverflow="ellipsis" vert="horz" wrap="square" anchor="ctr" anchorCtr="1"/>
              <a:lstStyle/>
              <a:p>
                <a:pPr>
                  <a:defRPr sz="4800" b="1" i="0" u="none" strike="noStrike" kern="1200" baseline="0">
                    <a:solidFill>
                      <a:schemeClr val="bg1"/>
                    </a:solidFill>
                    <a:latin typeface="+mn-lt"/>
                    <a:ea typeface="+mn-ea"/>
                    <a:cs typeface="+mn-cs"/>
                  </a:defRPr>
                </a:pPr>
                <a:r>
                  <a:rPr lang="en-US" sz="3200" b="0" i="0" u="none" strike="noStrike" kern="1200" baseline="0">
                    <a:solidFill>
                      <a:srgbClr val="000000"/>
                    </a:solidFill>
                  </a:rPr>
                  <a:t>Trotter Step</a:t>
                </a:r>
              </a:p>
            </c:rich>
          </c:tx>
          <c:overlay val="0"/>
          <c:spPr>
            <a:noFill/>
            <a:ln>
              <a:noFill/>
            </a:ln>
            <a:effectLst/>
          </c:spPr>
          <c:txPr>
            <a:bodyPr rot="0" spcFirstLastPara="1" vertOverflow="ellipsis" vert="horz" wrap="square" anchor="ctr" anchorCtr="1"/>
            <a:lstStyle/>
            <a:p>
              <a:pPr>
                <a:defRPr sz="4800" b="1" i="0" u="none" strike="noStrike" kern="1200" baseline="0">
                  <a:solidFill>
                    <a:schemeClr val="bg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crossAx val="387300943"/>
        <c:crosses val="autoZero"/>
        <c:auto val="1"/>
        <c:lblAlgn val="ctr"/>
        <c:lblOffset val="100"/>
        <c:noMultiLvlLbl val="0"/>
      </c:catAx>
      <c:valAx>
        <c:axId val="387300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1" i="0" u="none" strike="noStrike" kern="1200" baseline="0">
                    <a:solidFill>
                      <a:schemeClr val="bg1"/>
                    </a:solidFill>
                    <a:latin typeface="+mn-lt"/>
                    <a:ea typeface="+mn-ea"/>
                    <a:cs typeface="+mn-cs"/>
                  </a:defRPr>
                </a:pPr>
                <a:r>
                  <a:rPr lang="en-US" sz="3600" b="0" i="0" u="none" strike="noStrike" kern="1200" baseline="0">
                    <a:solidFill>
                      <a:srgbClr val="000000"/>
                    </a:solidFill>
                  </a:rPr>
                  <a:t>Run Time Per Trotter Step [</a:t>
                </a:r>
                <a:r>
                  <a:rPr lang="en-US" sz="3600" b="0" i="0" u="none" strike="noStrike" kern="1200" baseline="0" err="1">
                    <a:solidFill>
                      <a:srgbClr val="000000"/>
                    </a:solidFill>
                  </a:rPr>
                  <a:t>ms</a:t>
                </a:r>
                <a:r>
                  <a:rPr lang="en-US" sz="3600" b="0" i="0" u="none" strike="noStrike" kern="1200" baseline="0">
                    <a:solidFill>
                      <a:srgbClr val="000000"/>
                    </a:solidFill>
                  </a:rPr>
                  <a:t>]</a:t>
                </a:r>
              </a:p>
            </c:rich>
          </c:tx>
          <c:overlay val="0"/>
          <c:spPr>
            <a:noFill/>
            <a:ln>
              <a:noFill/>
            </a:ln>
            <a:effectLst/>
          </c:spPr>
          <c:txPr>
            <a:bodyPr rot="-5400000" spcFirstLastPara="1" vertOverflow="ellipsis" vert="horz" wrap="square" anchor="ctr" anchorCtr="1"/>
            <a:lstStyle/>
            <a:p>
              <a:pPr>
                <a:defRPr sz="36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crossAx val="383504111"/>
        <c:crosses val="autoZero"/>
        <c:crossBetween val="between"/>
      </c:valAx>
      <c:spPr>
        <a:noFill/>
        <a:ln>
          <a:noFill/>
        </a:ln>
        <a:effectLst/>
      </c:spPr>
    </c:plotArea>
    <c:legend>
      <c:legendPos val="b"/>
      <c:layout>
        <c:manualLayout>
          <c:xMode val="edge"/>
          <c:yMode val="edge"/>
          <c:x val="0.15471567118263455"/>
          <c:y val="7.5241926252344993E-2"/>
          <c:w val="0.5464766432928021"/>
          <c:h val="0.13418735578792418"/>
        </c:manualLayout>
      </c:layout>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bg1"/>
                </a:solidFill>
                <a:latin typeface="+mn-lt"/>
                <a:ea typeface="+mn-ea"/>
                <a:cs typeface="+mn-cs"/>
              </a:defRPr>
            </a:pPr>
            <a:r>
              <a:rPr lang="en-US" sz="4000" b="1"/>
              <a:t>Total Runtime</a:t>
            </a:r>
          </a:p>
        </c:rich>
      </c:tx>
      <c:overlay val="1"/>
      <c:spPr>
        <a:noFill/>
        <a:ln>
          <a:noFill/>
        </a:ln>
        <a:effectLst/>
      </c:spPr>
      <c:txPr>
        <a:bodyPr rot="0" spcFirstLastPara="1" vertOverflow="ellipsis" vert="horz" wrap="square" anchor="ctr" anchorCtr="1"/>
        <a:lstStyle/>
        <a:p>
          <a:pPr>
            <a:defRPr sz="40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9371960539113522"/>
          <c:y val="6.9489685124864281E-2"/>
          <c:w val="0.79238571627066834"/>
          <c:h val="0.8492073832790445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2-6A1C-4B10-9F52-E140219FCBA0}"/>
              </c:ext>
            </c:extLst>
          </c:dPt>
          <c:dPt>
            <c:idx val="1"/>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01-6A1C-4B10-9F52-E140219FCBA0}"/>
              </c:ext>
            </c:extLst>
          </c:dPt>
          <c:cat>
            <c:strRef>
              <c:f>Sheet1!$B$102:$C$102</c:f>
              <c:strCache>
                <c:ptCount val="2"/>
                <c:pt idx="0">
                  <c:v>v0.8</c:v>
                </c:pt>
                <c:pt idx="1">
                  <c:v>v0.8 Host</c:v>
                </c:pt>
              </c:strCache>
              <c:extLst/>
            </c:strRef>
          </c:cat>
          <c:val>
            <c:numRef>
              <c:f>Sheet1!$B$103:$C$103</c:f>
              <c:numCache>
                <c:formatCode>General</c:formatCode>
                <c:ptCount val="2"/>
                <c:pt idx="0">
                  <c:v>10169.9169</c:v>
                </c:pt>
                <c:pt idx="1">
                  <c:v>18347.553000000004</c:v>
                </c:pt>
              </c:numCache>
              <c:extLst/>
            </c:numRef>
          </c:val>
          <c:extLst>
            <c:ext xmlns:c16="http://schemas.microsoft.com/office/drawing/2014/chart" uri="{C3380CC4-5D6E-409C-BE32-E72D297353CC}">
              <c16:uniqueId val="{00000000-6A1C-4B10-9F52-E140219FCBA0}"/>
            </c:ext>
          </c:extLst>
        </c:ser>
        <c:dLbls>
          <c:showLegendKey val="0"/>
          <c:showVal val="0"/>
          <c:showCatName val="0"/>
          <c:showSerName val="0"/>
          <c:showPercent val="0"/>
          <c:showBubbleSize val="0"/>
        </c:dLbls>
        <c:gapWidth val="219"/>
        <c:overlap val="-27"/>
        <c:axId val="1198818176"/>
        <c:axId val="1198832576"/>
      </c:barChart>
      <c:catAx>
        <c:axId val="11988181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198832576"/>
        <c:crosses val="autoZero"/>
        <c:auto val="1"/>
        <c:lblAlgn val="ctr"/>
        <c:lblOffset val="100"/>
        <c:noMultiLvlLbl val="0"/>
      </c:catAx>
      <c:valAx>
        <c:axId val="1198832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sz="3600"/>
                  <a:t>Runtime [ms]</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198818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FD30D_A488940B.xml><?xml version="1.0" encoding="utf-8"?>
<p188:cmLst xmlns:a="http://schemas.openxmlformats.org/drawingml/2006/main" xmlns:r="http://schemas.openxmlformats.org/officeDocument/2006/relationships" xmlns:p188="http://schemas.microsoft.com/office/powerpoint/2018/8/main">
  <p188:cm id="{3F469AF3-CE06-4269-A304-4DE277637995}" authorId="{C520B940-B664-D585-A40A-ED3D7080C677}" created="2024-04-25T13:06:22.414">
    <ac:txMkLst xmlns:ac="http://schemas.microsoft.com/office/drawing/2013/main/command">
      <pc:docMk xmlns:pc="http://schemas.microsoft.com/office/powerpoint/2013/main/command"/>
      <pc:sldMk xmlns:pc="http://schemas.microsoft.com/office/powerpoint/2013/main/command" cId="2760414219" sldId="2147472141"/>
      <ac:spMk id="10" creationId="{4C4E44C6-E88C-4CDE-9E6A-035AA5A6FA95}"/>
      <ac:txMk cp="538" len="112">
        <ac:context len="651" hash="2246873227"/>
      </ac:txMk>
    </ac:txMkLst>
    <p188:pos x="3820438" y="12588657"/>
    <p188:replyLst>
      <p188:reply id="{A6969461-0B8E-419B-A30D-9A4A43CD9DE5}" authorId="{C520B940-B664-D585-A40A-ED3D7080C677}" created="2024-04-25T13:08:41.934">
        <p188:txBody>
          <a:bodyPr/>
          <a:lstStyle/>
          <a:p>
            <a:r>
              <a:rPr lang="en-US"/>
              <a:t>Another thought also just occurred to me. I'm not necessarily recommend that you put this in writing, but another key difference between CUDA and CUDA-Q is that CUDA-Q supports simulation of the device (QPU) whereas CUDA does not (GPU).</a:t>
            </a:r>
          </a:p>
        </p188:txBody>
      </p188:reply>
    </p188:replyLst>
    <p188:txBody>
      <a:bodyPr/>
      <a:lstStyle/>
      <a:p>
        <a:r>
          <a:rPr lang="en-US"/>
          <a:t>Maybe your audio track would cover this, but if anybody will review the slides without the audio track, it might be nice to have a 2 column table here comparing and contrasting CUDA vs CUDA-Q (i.e. library-based extension vs full extension in case people are worried about some sort of vendor lock like with CUDA).</a:t>
        </a:r>
      </a:p>
    </p188:txBody>
  </p188:cm>
</p188:cmLst>
</file>

<file path=ppt/comments/modernComment_7FFFFA10_9CB3C160.xml><?xml version="1.0" encoding="utf-8"?>
<p188:cmLst xmlns:a="http://schemas.openxmlformats.org/drawingml/2006/main" xmlns:r="http://schemas.openxmlformats.org/officeDocument/2006/relationships" xmlns:p188="http://schemas.microsoft.com/office/powerpoint/2018/8/main">
  <p188:cm id="{5ED38AD5-A989-430A-BDB3-C8B336AC071D}" authorId="{3081495B-66B9-7870-2E69-72A7AD2A8179}" created="2024-04-25T16:43:15.984">
    <ac:deMkLst xmlns:ac="http://schemas.microsoft.com/office/drawing/2013/main/command">
      <pc:docMk xmlns:pc="http://schemas.microsoft.com/office/powerpoint/2013/main/command"/>
      <pc:sldMk xmlns:pc="http://schemas.microsoft.com/office/powerpoint/2013/main/command" cId="2629026144" sldId="2147482128"/>
      <ac:picMk id="8" creationId="{566B9085-F21F-4A92-028F-BBC1E1249837}"/>
    </ac:deMkLst>
    <p188:txBody>
      <a:bodyPr/>
      <a:lstStyle/>
      <a:p>
        <a:r>
          <a:rPr lang="en-GB"/>
          <a:t>The problem with our current spec is that it singles out C++. E.g., the first phrase in this image more and kind of contradicts the slide text</a:t>
        </a:r>
      </a:p>
    </p188:txBody>
  </p188:cm>
</p188:cmLst>
</file>

<file path=ppt/comments/modernComment_7FFFFA12_B27CED13.xml><?xml version="1.0" encoding="utf-8"?>
<p188:cmLst xmlns:a="http://schemas.openxmlformats.org/drawingml/2006/main" xmlns:r="http://schemas.openxmlformats.org/officeDocument/2006/relationships" xmlns:p188="http://schemas.microsoft.com/office/powerpoint/2018/8/main">
  <p188:cm id="{E75B1D63-99A6-40F0-83AC-5F230FC6E4E7}" authorId="{C520B940-B664-D585-A40A-ED3D7080C677}" created="2024-04-25T13:11:13.330">
    <ac:deMkLst xmlns:ac="http://schemas.microsoft.com/office/drawing/2013/main/command">
      <pc:docMk xmlns:pc="http://schemas.microsoft.com/office/powerpoint/2013/main/command"/>
      <pc:sldMk xmlns:pc="http://schemas.microsoft.com/office/powerpoint/2013/main/command" cId="2994531603" sldId="2147482130"/>
      <ac:spMk id="5" creationId="{E6A6BC3A-BADF-97D4-9ADB-7FA6FE4F760C}"/>
    </ac:deMkLst>
    <p188:txBody>
      <a:bodyPr/>
      <a:lstStyle/>
      <a:p>
        <a:r>
          <a:rPr lang="en-US"/>
          <a:t>Just a nit: but both boxes are about half of a line too short on my screen (the bottom of the box overlaps with the last line of code), so it might be worth growing those boxes just a bit.</a:t>
        </a:r>
      </a:p>
    </p188:txBody>
  </p188:cm>
  <p188:cm id="{718F8865-ECF8-4F6C-BAE8-8A88CE93D593}" authorId="{828D66CF-9DAB-A7C9-D8E4-4FA79C4E57A9}" status="resolved" created="2024-04-26T02:19:59.578">
    <ac:txMkLst xmlns:ac="http://schemas.microsoft.com/office/drawing/2013/main/command">
      <pc:docMk xmlns:pc="http://schemas.microsoft.com/office/powerpoint/2013/main/command"/>
      <pc:sldMk xmlns:pc="http://schemas.microsoft.com/office/powerpoint/2013/main/command" cId="2994531603" sldId="2147482130"/>
      <ac:spMk id="5" creationId="{E6A6BC3A-BADF-97D4-9ADB-7FA6FE4F760C}"/>
      <ac:txMk cp="488">
        <ac:context len="514" hash="65856355"/>
      </ac:txMk>
    </ac:txMkLst>
    <p188:pos x="2743200" y="9482666"/>
    <p188:txBody>
      <a:bodyPr/>
      <a:lstStyle/>
      <a:p>
        <a:r>
          <a:rPr lang="en-US"/>
          <a:t>is it a special syntax that we support?
I guess it should be i += 1.</a:t>
        </a:r>
      </a:p>
    </p188:txBody>
  </p188:cm>
</p188:cmLst>
</file>

<file path=ppt/comments/modernComment_7FFFFA1F_3BE39D63.xml><?xml version="1.0" encoding="utf-8"?>
<p188:cmLst xmlns:a="http://schemas.openxmlformats.org/drawingml/2006/main" xmlns:r="http://schemas.openxmlformats.org/officeDocument/2006/relationships" xmlns:p188="http://schemas.microsoft.com/office/powerpoint/2018/8/main">
  <p188:cm id="{6E00997F-8681-484F-ACF4-0FA10189D80C}" authorId="{828D66CF-9DAB-A7C9-D8E4-4FA79C4E57A9}" status="resolved" created="2024-04-26T05:33:25.016">
    <ac:txMkLst xmlns:ac="http://schemas.microsoft.com/office/drawing/2013/main/command">
      <pc:docMk xmlns:pc="http://schemas.microsoft.com/office/powerpoint/2013/main/command"/>
      <pc:sldMk xmlns:pc="http://schemas.microsoft.com/office/powerpoint/2013/main/command" cId="1004772707" sldId="2147482143"/>
      <ac:spMk id="12" creationId="{B8E555FA-5325-5C96-2744-C66DC701F9B0}"/>
      <ac:txMk cp="228" len="43">
        <ac:context len="273" hash="3469243322"/>
      </ac:txMk>
    </ac:txMkLst>
    <p188:pos x="11743150" y="4039643"/>
    <p188:txBody>
      <a:bodyPr/>
      <a:lstStyle/>
      <a:p>
        <a:r>
          <a:rPr lang="en-US"/>
          <a:t>missing a ')'</a:t>
        </a:r>
      </a:p>
    </p188:txBody>
  </p188:cm>
</p188:cmLst>
</file>

<file path=ppt/comments/modernComment_7FFFFA26_9BCAF9D3.xml><?xml version="1.0" encoding="utf-8"?>
<p188:cmLst xmlns:a="http://schemas.openxmlformats.org/drawingml/2006/main" xmlns:r="http://schemas.openxmlformats.org/officeDocument/2006/relationships" xmlns:p188="http://schemas.microsoft.com/office/powerpoint/2018/8/main">
  <p188:cm id="{9034BACC-E02B-45F4-B13D-42ABDCB8E78C}" authorId="{C520B940-B664-D585-A40A-ED3D7080C677}" created="2024-04-25T13:18:25.455">
    <ac:deMkLst xmlns:ac="http://schemas.microsoft.com/office/drawing/2013/main/command">
      <pc:docMk xmlns:pc="http://schemas.microsoft.com/office/powerpoint/2013/main/command"/>
      <pc:sldMk xmlns:pc="http://schemas.microsoft.com/office/powerpoint/2013/main/command" cId="2613770707" sldId="2147482150"/>
      <ac:spMk id="5" creationId="{E6A6BC3A-BADF-97D4-9ADB-7FA6FE4F760C}"/>
    </ac:deMkLst>
    <p188:txBody>
      <a:bodyPr/>
      <a:lstStyle/>
      <a:p>
        <a:r>
          <a:rPr lang="en-US"/>
          <a:t>This is a general comment for the code snippets.... It might be nice to label your code snippets as C++ vs Python, perhaps a color-coded box overlay with in the whitespace, just to allow people to quickly jump to their language of choice without having to infer it for themselves (and to help any non-programmers in the room quickly tell what the difference is between the boxes).
(This is obviously just a suggestion, so feel free to ignore/reject.)</a:t>
        </a:r>
      </a:p>
    </p188:txBody>
  </p188:cm>
  <p188:cm id="{5ED131C4-54BC-4C10-BC3D-7D3C241809FC}" authorId="{828D66CF-9DAB-A7C9-D8E4-4FA79C4E57A9}" created="2024-04-26T02:15:33.465">
    <pc:sldMkLst xmlns:pc="http://schemas.microsoft.com/office/powerpoint/2013/main/command">
      <pc:docMk/>
      <pc:sldMk cId="2613770707" sldId="2147482123"/>
    </pc:sldMkLst>
    <p188:txBody>
      <a:bodyPr/>
      <a:lstStyle/>
      <a:p>
        <a:r>
          <a:rPr lang="en-US"/>
          <a:t>It might be nicer if we could make the variable names the same b/w the two: e.g., the `numQubits` variable name in Python is not as descriptive as the one in C++. 
e.g., by using a shorter form for both, like nCountingQubits and nStateQubits.</a:t>
        </a:r>
      </a:p>
    </p188:txBody>
  </p188:cm>
</p188:cmLst>
</file>

<file path=ppt/comments/modernComment_7FFFFA27_29BB8FF6.xml><?xml version="1.0" encoding="utf-8"?>
<p188:cmLst xmlns:a="http://schemas.openxmlformats.org/drawingml/2006/main" xmlns:r="http://schemas.openxmlformats.org/officeDocument/2006/relationships" xmlns:p188="http://schemas.microsoft.com/office/powerpoint/2018/8/main">
  <p188:cm id="{3A3AA9A2-8721-4C19-ACBC-194E396F88BB}" authorId="{C520B940-B664-D585-A40A-ED3D7080C677}" created="2024-04-25T13:19:58.489">
    <ac:txMkLst xmlns:ac="http://schemas.microsoft.com/office/drawing/2013/main/command">
      <pc:docMk xmlns:pc="http://schemas.microsoft.com/office/powerpoint/2013/main/command"/>
      <pc:sldMk xmlns:pc="http://schemas.microsoft.com/office/powerpoint/2013/main/command" cId="700157942" sldId="2147482151"/>
      <ac:spMk id="10" creationId="{4C4E44C6-E88C-4CDE-9E6A-035AA5A6FA95}"/>
      <ac:txMk cp="0" len="108">
        <ac:context len="624" hash="3983439629"/>
      </ac:txMk>
    </ac:txMkLst>
    <p188:pos x="13809945" y="1158657"/>
    <p188:txBody>
      <a:bodyPr/>
      <a:lstStyle/>
      <a:p>
        <a:r>
          <a:rPr lang="en-US"/>
          <a:t>This might lead people to think that you cannot pass other types to quantum kernels, so it might be worth adding a sub-bullet to clarify that user-defined quantum functions can take additional types.</a:t>
        </a:r>
      </a:p>
    </p188:txBody>
  </p188:cm>
  <p188:cm id="{43CFEC66-A27D-41E2-938D-AD9513610DFB}" authorId="{828D66CF-9DAB-A7C9-D8E4-4FA79C4E57A9}" status="resolved" created="2024-04-26T02:22:52.715">
    <ac:deMkLst xmlns:ac="http://schemas.microsoft.com/office/drawing/2013/main/command">
      <pc:docMk xmlns:pc="http://schemas.microsoft.com/office/powerpoint/2013/main/command"/>
      <pc:sldMk xmlns:pc="http://schemas.microsoft.com/office/powerpoint/2013/main/command" cId="700157942" sldId="2147482151"/>
      <ac:spMk id="3" creationId="{A2661087-3CFF-33B5-1798-6725CD2BC0FF}"/>
    </ac:deMkLst>
    <p188:txBody>
      <a:bodyPr/>
      <a:lstStyle/>
      <a:p>
        <a:r>
          <a:rPr lang="en-US"/>
          <a:t>We can remove this N argument.</a:t>
        </a:r>
      </a:p>
    </p188:txBody>
  </p188:cm>
</p188:cmLst>
</file>

<file path=ppt/comments/modernComment_7FFFFA28_5B9E869E.xml><?xml version="1.0" encoding="utf-8"?>
<p188:cmLst xmlns:a="http://schemas.openxmlformats.org/drawingml/2006/main" xmlns:r="http://schemas.openxmlformats.org/officeDocument/2006/relationships" xmlns:p188="http://schemas.microsoft.com/office/powerpoint/2018/8/main">
  <p188:cm id="{18DD6B59-7B1D-49C0-903B-B7EFDABD1698}" authorId="{C520B940-B664-D585-A40A-ED3D7080C677}" created="2024-04-25T13:25:58.908">
    <ac:deMkLst xmlns:ac="http://schemas.microsoft.com/office/drawing/2013/main/command">
      <pc:docMk xmlns:pc="http://schemas.microsoft.com/office/powerpoint/2013/main/command"/>
      <pc:sldMk xmlns:pc="http://schemas.microsoft.com/office/powerpoint/2013/main/command" cId="1537115806" sldId="2147482152"/>
      <ac:spMk id="16" creationId="{0F81A967-9410-733D-068C-BEA0DE774963}"/>
    </ac:deMkLst>
    <p188:txBody>
      <a:bodyPr/>
      <a:lstStyle/>
      <a:p>
        <a:r>
          <a:rPr lang="en-US"/>
          <a:t>Thien's "show and tell" presentation on this topic had a bunch of nice figures regarding multi-QPU operation. I don't have a copy of it, but it might be worth asking him for it, and if he's ok with it, putting some of those graphics on this slide.</a:t>
        </a:r>
      </a:p>
    </p188:txBody>
  </p188:cm>
  <p188:cm id="{7222E206-456E-44EE-8A6E-6922F2563714}" authorId="{C520B940-B664-D585-A40A-ED3D7080C677}" created="2024-04-25T13:26:54.754">
    <ac:txMkLst xmlns:ac="http://schemas.microsoft.com/office/drawing/2013/main/command">
      <pc:docMk xmlns:pc="http://schemas.microsoft.com/office/powerpoint/2013/main/command"/>
      <pc:sldMk xmlns:pc="http://schemas.microsoft.com/office/powerpoint/2013/main/command" cId="1537115806" sldId="2147482152"/>
      <ac:spMk id="5" creationId="{1D7BBFFE-14EE-5D94-801F-1F57B9129EB3}"/>
      <ac:txMk cp="6" len="1">
        <ac:context len="12" hash="3048477329"/>
      </ac:txMk>
    </ac:txMkLst>
    <p188:pos x="3632547" y="1127342"/>
    <p188:txBody>
      <a:bodyPr/>
      <a:lstStyle/>
      <a:p>
        <a:r>
          <a:rPr lang="en-US"/>
          <a:t>Why is cuQuantum listed here? That may be confusing to the audience.</a:t>
        </a:r>
      </a:p>
    </p188:txBody>
  </p188:cm>
</p188:cmLst>
</file>

<file path=ppt/comments/modernComment_7FFFFA29_6EBE591A.xml><?xml version="1.0" encoding="utf-8"?>
<p188:cmLst xmlns:a="http://schemas.openxmlformats.org/drawingml/2006/main" xmlns:r="http://schemas.openxmlformats.org/officeDocument/2006/relationships" xmlns:p188="http://schemas.microsoft.com/office/powerpoint/2018/8/main">
  <p188:cm id="{0B6AD062-B4F8-ED4C-AD30-59B7F4AB920B}" authorId="{C520B940-B664-D585-A40A-ED3D7080C677}" created="2024-04-25T13:25:58.908">
    <ac:deMkLst xmlns:ac="http://schemas.microsoft.com/office/drawing/2013/main/command">
      <pc:docMk xmlns:pc="http://schemas.microsoft.com/office/powerpoint/2013/main/command"/>
      <pc:sldMk xmlns:pc="http://schemas.microsoft.com/office/powerpoint/2013/main/command" cId="1857968410" sldId="2147482151"/>
      <ac:spMk id="16" creationId="{0F81A967-9410-733D-068C-BEA0DE774963}"/>
    </ac:deMkLst>
    <p188:txBody>
      <a:bodyPr/>
      <a:lstStyle/>
      <a:p>
        <a:r>
          <a:rPr lang="en-US"/>
          <a:t>Thien's "show and tell" presentation on this topic had a bunch of nice figures regarding multi-QPU operation. I don't have a copy of it, but it might be worth asking him for it, and if he's ok with it, putting some of those graphics on this slide.</a:t>
        </a:r>
      </a:p>
    </p188:txBody>
  </p188:cm>
  <p188:cm id="{993221A3-4615-CF40-864B-DC1FA4F8363D}" authorId="{C520B940-B664-D585-A40A-ED3D7080C677}" created="2024-04-25T13:26:54.754">
    <ac:txMkLst xmlns:ac="http://schemas.microsoft.com/office/drawing/2013/main/command">
      <pc:docMk xmlns:pc="http://schemas.microsoft.com/office/powerpoint/2013/main/command"/>
      <pc:sldMk xmlns:pc="http://schemas.microsoft.com/office/powerpoint/2013/main/command" cId="1857968410" sldId="2147482151"/>
      <ac:spMk id="5" creationId="{1D7BBFFE-14EE-5D94-801F-1F57B9129EB3}"/>
      <ac:txMk cp="6" len="1">
        <ac:context len="12" hash="3048477329"/>
      </ac:txMk>
    </ac:txMkLst>
    <p188:txBody>
      <a:bodyPr/>
      <a:lstStyle/>
      <a:p>
        <a:r>
          <a:rPr lang="en-US"/>
          <a:t>Why is cuQuantum listed here? That may be confusing to the audience.</a:t>
        </a:r>
      </a:p>
    </p188:txBody>
  </p188:cm>
</p188:cmLst>
</file>

<file path=ppt/comments/modernComment_7FFFFA2A_613E56B6.xml><?xml version="1.0" encoding="utf-8"?>
<p188:cmLst xmlns:a="http://schemas.openxmlformats.org/drawingml/2006/main" xmlns:r="http://schemas.openxmlformats.org/officeDocument/2006/relationships" xmlns:p188="http://schemas.microsoft.com/office/powerpoint/2018/8/main">
  <p188:cm id="{FC96A5B3-F13B-6740-ABDD-05D5896A7154}" authorId="{C520B940-B664-D585-A40A-ED3D7080C677}" created="2024-04-25T13:25:58.908">
    <ac:deMkLst xmlns:ac="http://schemas.microsoft.com/office/drawing/2013/main/command">
      <pc:docMk xmlns:pc="http://schemas.microsoft.com/office/powerpoint/2013/main/command"/>
      <pc:sldMk xmlns:pc="http://schemas.microsoft.com/office/powerpoint/2013/main/command" cId="1857968410" sldId="2147482151"/>
      <ac:spMk id="16" creationId="{0F81A967-9410-733D-068C-BEA0DE774963}"/>
    </ac:deMkLst>
    <p188:txBody>
      <a:bodyPr/>
      <a:lstStyle/>
      <a:p>
        <a:r>
          <a:rPr lang="en-US"/>
          <a:t>Thien's "show and tell" presentation on this topic had a bunch of nice figures regarding multi-QPU operation. I don't have a copy of it, but it might be worth asking him for it, and if he's ok with it, putting some of those graphics on this slide.</a:t>
        </a:r>
      </a:p>
    </p188:txBody>
  </p188:cm>
  <p188:cm id="{D66CE341-2D88-E345-8B21-FA4AD311FAD3}" authorId="{C520B940-B664-D585-A40A-ED3D7080C677}" created="2024-04-25T13:26:54.754">
    <ac:txMkLst xmlns:ac="http://schemas.microsoft.com/office/drawing/2013/main/command">
      <pc:docMk xmlns:pc="http://schemas.microsoft.com/office/powerpoint/2013/main/command"/>
      <pc:sldMk xmlns:pc="http://schemas.microsoft.com/office/powerpoint/2013/main/command" cId="1857968410" sldId="2147482151"/>
      <ac:spMk id="5" creationId="{1D7BBFFE-14EE-5D94-801F-1F57B9129EB3}"/>
      <ac:txMk cp="6" len="1">
        <ac:context len="12" hash="3048477329"/>
      </ac:txMk>
    </ac:txMkLst>
    <p188:txBody>
      <a:bodyPr/>
      <a:lstStyle/>
      <a:p>
        <a:r>
          <a:rPr lang="en-US"/>
          <a:t>Why is cuQuantum listed here? That may be confusing to the audience.</a:t>
        </a:r>
      </a:p>
    </p188:txBody>
  </p188:cm>
</p188:cmLst>
</file>

<file path=ppt/comments/modernComment_7FFFFA2B_93DFE034.xml><?xml version="1.0" encoding="utf-8"?>
<p188:cmLst xmlns:a="http://schemas.openxmlformats.org/drawingml/2006/main" xmlns:r="http://schemas.openxmlformats.org/officeDocument/2006/relationships" xmlns:p188="http://schemas.microsoft.com/office/powerpoint/2018/8/main">
  <p188:cm id="{775E2A0C-575D-0444-8EE8-47ED10A252FE}" authorId="{C520B940-B664-D585-A40A-ED3D7080C677}" created="2024-04-25T13:25:58.908">
    <ac:deMkLst xmlns:ac="http://schemas.microsoft.com/office/drawing/2013/main/command">
      <pc:docMk xmlns:pc="http://schemas.microsoft.com/office/powerpoint/2013/main/command"/>
      <pc:sldMk xmlns:pc="http://schemas.microsoft.com/office/powerpoint/2013/main/command" cId="2480922676" sldId="2147482155"/>
      <ac:spMk id="16" creationId="{C6D8E839-C129-F08A-5626-CAE4ABB459B6}"/>
    </ac:deMkLst>
    <p188:txBody>
      <a:bodyPr/>
      <a:lstStyle/>
      <a:p>
        <a:r>
          <a:rPr lang="en-US"/>
          <a:t>Thien's "show and tell" presentation on this topic had a bunch of nice figures regarding multi-QPU operation. I don't have a copy of it, but it might be worth asking him for it, and if he's ok with it, putting some of those graphics on this slide.</a:t>
        </a:r>
      </a:p>
    </p188:txBody>
  </p188:cm>
  <p188:cm id="{A960D3F3-50D3-B14F-AED5-EFC6C2FEEAD5}" authorId="{C520B940-B664-D585-A40A-ED3D7080C677}" created="2024-04-25T13:26:54.754">
    <ac:txMkLst xmlns:ac="http://schemas.microsoft.com/office/drawing/2013/main/command">
      <pc:docMk xmlns:pc="http://schemas.microsoft.com/office/powerpoint/2013/main/command"/>
      <pc:sldMk xmlns:pc="http://schemas.microsoft.com/office/powerpoint/2013/main/command" cId="2480922676" sldId="2147482155"/>
      <ac:spMk id="5" creationId="{F37C60F9-CD69-780E-291B-A697065F09C3}"/>
      <ac:txMk cp="6" len="1">
        <ac:context len="61" hash="4210864024"/>
      </ac:txMk>
    </ac:txMkLst>
    <p188:txBody>
      <a:bodyPr/>
      <a:lstStyle/>
      <a:p>
        <a:r>
          <a:rPr lang="en-US"/>
          <a:t>Why is cuQuantum listed here? That may be confusing to the audience.</a:t>
        </a:r>
      </a:p>
    </p188:txBody>
  </p188:cm>
</p188:cmLst>
</file>

<file path=ppt/comments/modernComment_7FFFFA2C_E5FB0315.xml><?xml version="1.0" encoding="utf-8"?>
<p188:cmLst xmlns:a="http://schemas.openxmlformats.org/drawingml/2006/main" xmlns:r="http://schemas.openxmlformats.org/officeDocument/2006/relationships" xmlns:p188="http://schemas.microsoft.com/office/powerpoint/2018/8/main">
  <p188:cm id="{01F531A6-BE48-4847-B288-382F601D542B}" authorId="{C520B940-B664-D585-A40A-ED3D7080C677}" created="2024-04-25T13:25:58.908">
    <ac:deMkLst xmlns:ac="http://schemas.microsoft.com/office/drawing/2013/main/command">
      <pc:docMk xmlns:pc="http://schemas.microsoft.com/office/powerpoint/2013/main/command"/>
      <pc:sldMk xmlns:pc="http://schemas.microsoft.com/office/powerpoint/2013/main/command" cId="3858432789" sldId="2147482156"/>
      <ac:grpSpMk id="16" creationId="{9BE2E38F-EAB3-240D-A09F-276F3EA57C0A}"/>
    </ac:deMkLst>
    <p188:txBody>
      <a:bodyPr/>
      <a:lstStyle/>
      <a:p>
        <a:r>
          <a:rPr lang="en-US"/>
          <a:t>Thien's "show and tell" presentation on this topic had a bunch of nice figures regarding multi-QPU operation. I don't have a copy of it, but it might be worth asking him for it, and if he's ok with it, putting some of those graphics on this slide.</a:t>
        </a:r>
      </a:p>
    </p188:txBody>
  </p188:cm>
  <p188:cm id="{4B475536-9BD2-3246-91FF-788F4755BAA8}" authorId="{C520B940-B664-D585-A40A-ED3D7080C677}" created="2024-04-25T13:26:54.754">
    <ac:txMkLst xmlns:ac="http://schemas.microsoft.com/office/drawing/2013/main/command">
      <pc:docMk xmlns:pc="http://schemas.microsoft.com/office/powerpoint/2013/main/command"/>
      <pc:sldMk xmlns:pc="http://schemas.microsoft.com/office/powerpoint/2013/main/command" cId="1857968410" sldId="2147482151"/>
      <ac:spMk id="5" creationId="{1D7BBFFE-14EE-5D94-801F-1F57B9129EB3}"/>
      <ac:txMk cp="6" len="1">
        <ac:context len="12" hash="3048477329"/>
      </ac:txMk>
    </ac:txMkLst>
    <p188:txBody>
      <a:bodyPr/>
      <a:lstStyle/>
      <a:p>
        <a:r>
          <a:rPr lang="en-US"/>
          <a:t>Why is cuQuantum listed here? That may be confusing to the audience.</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7/8/24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express quantum programs with classical logic, for loops, etc.</a:t>
            </a:r>
          </a:p>
          <a:p>
            <a:r>
              <a:rPr lang="en-US" dirty="0"/>
              <a:t>MLIR is composable and extensible. Dialect for each hardware target</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172456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3239459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362153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simple example, the GHZ state, where 3 or more qubits are being entangled.</a:t>
            </a:r>
          </a:p>
          <a:p>
            <a:r>
              <a:rPr lang="en-US"/>
              <a:t>Here you see the Python code using CUDA-Q to implement it. </a:t>
            </a:r>
          </a:p>
          <a:p>
            <a:r>
              <a:rPr lang="en-US"/>
              <a:t>A CUDA-Q kernel is a code or program that can be compiled and run on various devices. The kernel here gets a number of qubits as a parameter and entangles them using the control-X gate  and performs a measurement using </a:t>
            </a:r>
            <a:r>
              <a:rPr lang="en-US" err="1"/>
              <a:t>mz</a:t>
            </a:r>
            <a:r>
              <a:rPr lang="en-US"/>
              <a:t>. </a:t>
            </a:r>
          </a:p>
          <a:p>
            <a:r>
              <a:rPr lang="en-US"/>
              <a:t>The kernel is being sampled multiple times (1000 by default)</a:t>
            </a:r>
          </a:p>
          <a:p>
            <a:r>
              <a:rPr lang="en-US"/>
              <a:t>For n=3, either all qubits are 0 or all are 1 so the distribution can be…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2290918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previous example runs within seconds on a CPU, but what if we want to run more qubits?</a:t>
            </a:r>
          </a:p>
          <a:p>
            <a:r>
              <a:rPr lang="en-US"/>
              <a:t>Running on a CPU will result in an out of memory error, but I can run this code on my laptop GPU by setting the target to “nvidia” and can run the algorithm using up to 29 qubits.</a:t>
            </a:r>
          </a:p>
          <a:p>
            <a:r>
              <a:rPr lang="en-US"/>
              <a:t>Run on NVIDIA RTX A3000 Laptop GPU</a:t>
            </a: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47629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85321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walk phase estimation, can return the phase that we are looking for by the return type.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18</a:t>
            </a:fld>
            <a:endParaRPr lang="en-US"/>
          </a:p>
        </p:txBody>
      </p:sp>
    </p:spTree>
    <p:extLst>
      <p:ext uri="{BB962C8B-B14F-4D97-AF65-F5344CB8AC3E}">
        <p14:creationId xmlns:p14="http://schemas.microsoft.com/office/powerpoint/2010/main" val="368819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218427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70106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machine model is heterogeneous from the start.</a:t>
            </a:r>
          </a:p>
          <a:p>
            <a:r>
              <a:rPr lang="en-US" dirty="0"/>
              <a:t>Get platform returns what the code is compiled to target. </a:t>
            </a:r>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1190931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989CBB-4E90-0183-8C45-32504CEBF4E8}"/>
              </a:ext>
            </a:extLst>
          </p:cNvPr>
          <p:cNvSpPr>
            <a:spLocks noGrp="1"/>
          </p:cNvSpPr>
          <p:nvPr>
            <p:ph type="body" idx="1"/>
          </p:nvPr>
        </p:nvSpPr>
        <p:spPr/>
        <p:txBody>
          <a:bodyPr/>
          <a:lstStyle/>
          <a:p>
            <a:endParaRPr lang="en-US" dirty="0">
              <a:latin typeface="Calibri"/>
              <a:ea typeface="Calibri"/>
              <a:cs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1042956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407731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339420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3062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vector machine use case</a:t>
            </a:r>
          </a:p>
        </p:txBody>
      </p:sp>
      <p:sp>
        <p:nvSpPr>
          <p:cNvPr id="4" name="Slide Number Placeholder 3"/>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314078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160250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2644387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3974944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31</a:t>
            </a:fld>
            <a:endParaRPr lang="en-US"/>
          </a:p>
        </p:txBody>
      </p:sp>
    </p:spTree>
    <p:extLst>
      <p:ext uri="{BB962C8B-B14F-4D97-AF65-F5344CB8AC3E}">
        <p14:creationId xmlns:p14="http://schemas.microsoft.com/office/powerpoint/2010/main" val="742271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QASM is a memory semantic model. Get references to qubit, do operations on those references, and the state changes under the hood, but nothing is returned.</a:t>
            </a:r>
          </a:p>
          <a:p>
            <a:r>
              <a:rPr lang="en-US" dirty="0"/>
              <a:t>Value semantic model is the DAG, the graph structure of the code itself.</a:t>
            </a:r>
          </a:p>
          <a:p>
            <a:r>
              <a:rPr lang="en-US" dirty="0"/>
              <a:t>MLIR has tools for use-def chains, h acts on a wire, then h acts on the output of that wire. Those are an identity, can throw that out. Can pick out patterns in the Val Sem model.</a:t>
            </a:r>
          </a:p>
        </p:txBody>
      </p:sp>
      <p:sp>
        <p:nvSpPr>
          <p:cNvPr id="4" name="Slide Number Placeholder 3"/>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243566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989CBB-4E90-0183-8C45-32504CEBF4E8}"/>
              </a:ext>
            </a:extLst>
          </p:cNvPr>
          <p:cNvSpPr>
            <a:spLocks noGrp="1"/>
          </p:cNvSpPr>
          <p:nvPr>
            <p:ph type="body" idx="1"/>
          </p:nvPr>
        </p:nvSpPr>
        <p:spPr/>
        <p:txBody>
          <a:bodyPr/>
          <a:lstStyle/>
          <a:p>
            <a:endParaRPr lang="en-US" dirty="0">
              <a:latin typeface="Calibri"/>
              <a:ea typeface="Calibri"/>
              <a:cs typeface="Calibri"/>
            </a:endParaRPr>
          </a:p>
        </p:txBody>
      </p:sp>
    </p:spTree>
    <p:extLst>
      <p:ext uri="{BB962C8B-B14F-4D97-AF65-F5344CB8AC3E}">
        <p14:creationId xmlns:p14="http://schemas.microsoft.com/office/powerpoint/2010/main" val="1498737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3839454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3470159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1688200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36</a:t>
            </a:fld>
            <a:endParaRPr lang="en-US"/>
          </a:p>
        </p:txBody>
      </p:sp>
    </p:spTree>
    <p:extLst>
      <p:ext uri="{BB962C8B-B14F-4D97-AF65-F5344CB8AC3E}">
        <p14:creationId xmlns:p14="http://schemas.microsoft.com/office/powerpoint/2010/main" val="82909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37</a:t>
            </a:fld>
            <a:endParaRPr lang="en-US"/>
          </a:p>
        </p:txBody>
      </p:sp>
    </p:spTree>
    <p:extLst>
      <p:ext uri="{BB962C8B-B14F-4D97-AF65-F5344CB8AC3E}">
        <p14:creationId xmlns:p14="http://schemas.microsoft.com/office/powerpoint/2010/main" val="156560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38</a:t>
            </a:fld>
            <a:endParaRPr lang="en-US"/>
          </a:p>
        </p:txBody>
      </p:sp>
    </p:spTree>
    <p:extLst>
      <p:ext uri="{BB962C8B-B14F-4D97-AF65-F5344CB8AC3E}">
        <p14:creationId xmlns:p14="http://schemas.microsoft.com/office/powerpoint/2010/main" val="801739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40</a:t>
            </a:fld>
            <a:endParaRPr lang="en-US"/>
          </a:p>
        </p:txBody>
      </p:sp>
    </p:spTree>
    <p:extLst>
      <p:ext uri="{BB962C8B-B14F-4D97-AF65-F5344CB8AC3E}">
        <p14:creationId xmlns:p14="http://schemas.microsoft.com/office/powerpoint/2010/main" val="1499012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alan</a:t>
            </a:r>
            <a:r>
              <a:rPr lang="en-US" dirty="0"/>
              <a:t> </a:t>
            </a:r>
            <a:r>
              <a:rPr lang="en-US" dirty="0" err="1"/>
              <a:t>aspuru-guzik</a:t>
            </a:r>
            <a:r>
              <a:rPr lang="en-US" dirty="0"/>
              <a:t> group,</a:t>
            </a:r>
          </a:p>
          <a:p>
            <a:r>
              <a:rPr lang="en-US" dirty="0"/>
              <a:t>We’re not doing gradient computations on a quantum computer, instead executing static circuits, which are then used to train a model. All gradients are computed on the classical model with standard backprop.</a:t>
            </a:r>
          </a:p>
          <a:p>
            <a:r>
              <a:rPr lang="en-US" dirty="0"/>
              <a:t>This avoids messy issues with optimizing variational circuits like barren plateaus.</a:t>
            </a:r>
          </a:p>
        </p:txBody>
      </p:sp>
      <p:sp>
        <p:nvSpPr>
          <p:cNvPr id="4" name="Slide Number Placeholder 3"/>
          <p:cNvSpPr>
            <a:spLocks noGrp="1"/>
          </p:cNvSpPr>
          <p:nvPr>
            <p:ph type="sldNum" sz="quarter" idx="5"/>
          </p:nvPr>
        </p:nvSpPr>
        <p:spPr/>
        <p:txBody>
          <a:bodyPr/>
          <a:lstStyle/>
          <a:p>
            <a:fld id="{A93AD357-0C40-4436-9D38-C47D60C1C9C1}" type="slidenum">
              <a:rPr lang="en-US" smtClean="0"/>
              <a:pPr/>
              <a:t>41</a:t>
            </a:fld>
            <a:endParaRPr lang="en-US"/>
          </a:p>
        </p:txBody>
      </p:sp>
    </p:spTree>
    <p:extLst>
      <p:ext uri="{BB962C8B-B14F-4D97-AF65-F5344CB8AC3E}">
        <p14:creationId xmlns:p14="http://schemas.microsoft.com/office/powerpoint/2010/main" val="24991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43</a:t>
            </a:fld>
            <a:endParaRPr lang="en-US"/>
          </a:p>
        </p:txBody>
      </p:sp>
    </p:spTree>
    <p:extLst>
      <p:ext uri="{BB962C8B-B14F-4D97-AF65-F5344CB8AC3E}">
        <p14:creationId xmlns:p14="http://schemas.microsoft.com/office/powerpoint/2010/main" val="1843703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44</a:t>
            </a:fld>
            <a:endParaRPr lang="en-US"/>
          </a:p>
        </p:txBody>
      </p:sp>
    </p:spTree>
    <p:extLst>
      <p:ext uri="{BB962C8B-B14F-4D97-AF65-F5344CB8AC3E}">
        <p14:creationId xmlns:p14="http://schemas.microsoft.com/office/powerpoint/2010/main" val="285009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989CBB-4E90-0183-8C45-32504CEBF4E8}"/>
              </a:ext>
            </a:extLst>
          </p:cNvPr>
          <p:cNvSpPr>
            <a:spLocks noGrp="1"/>
          </p:cNvSpPr>
          <p:nvPr>
            <p:ph type="body" idx="1"/>
          </p:nvPr>
        </p:nvSpPr>
        <p:spPr/>
        <p:txBody>
          <a:bodyPr/>
          <a:lstStyle/>
          <a:p>
            <a:endParaRPr lang="en-US" dirty="0">
              <a:latin typeface="Calibri"/>
              <a:ea typeface="Calibri"/>
              <a:cs typeface="Calibri"/>
            </a:endParaRPr>
          </a:p>
        </p:txBody>
      </p:sp>
    </p:spTree>
    <p:extLst>
      <p:ext uri="{BB962C8B-B14F-4D97-AF65-F5344CB8AC3E}">
        <p14:creationId xmlns:p14="http://schemas.microsoft.com/office/powerpoint/2010/main" val="343341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45</a:t>
            </a:fld>
            <a:endParaRPr lang="en-US"/>
          </a:p>
        </p:txBody>
      </p:sp>
    </p:spTree>
    <p:extLst>
      <p:ext uri="{BB962C8B-B14F-4D97-AF65-F5344CB8AC3E}">
        <p14:creationId xmlns:p14="http://schemas.microsoft.com/office/powerpoint/2010/main" val="3383713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46</a:t>
            </a:fld>
            <a:endParaRPr lang="en-US"/>
          </a:p>
        </p:txBody>
      </p:sp>
    </p:spTree>
    <p:extLst>
      <p:ext uri="{BB962C8B-B14F-4D97-AF65-F5344CB8AC3E}">
        <p14:creationId xmlns:p14="http://schemas.microsoft.com/office/powerpoint/2010/main" val="672693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4213001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48</a:t>
            </a:fld>
            <a:endParaRPr lang="en-US"/>
          </a:p>
        </p:txBody>
      </p:sp>
    </p:spTree>
    <p:extLst>
      <p:ext uri="{BB962C8B-B14F-4D97-AF65-F5344CB8AC3E}">
        <p14:creationId xmlns:p14="http://schemas.microsoft.com/office/powerpoint/2010/main" val="2578977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color bars at the end of U(dt) boxes represent the ‘states’ </a:t>
            </a:r>
            <a:r>
              <a:rPr lang="en-US">
                <a:sym typeface="Wingdings" panose="05000000000000000000" pitchFamily="2" charset="2"/>
              </a:rPr>
              <a:t> being able to cache these boxes means that we only need to run 1 U(dt) circuit box to simulate a new data point vs running from the beginning each time.</a:t>
            </a:r>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1183582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50</a:t>
            </a:fld>
            <a:endParaRPr lang="en-US"/>
          </a:p>
        </p:txBody>
      </p:sp>
    </p:spTree>
    <p:extLst>
      <p:ext uri="{BB962C8B-B14F-4D97-AF65-F5344CB8AC3E}">
        <p14:creationId xmlns:p14="http://schemas.microsoft.com/office/powerpoint/2010/main" val="3620170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51</a:t>
            </a:fld>
            <a:endParaRPr lang="en-US"/>
          </a:p>
        </p:txBody>
      </p:sp>
    </p:spTree>
    <p:extLst>
      <p:ext uri="{BB962C8B-B14F-4D97-AF65-F5344CB8AC3E}">
        <p14:creationId xmlns:p14="http://schemas.microsoft.com/office/powerpoint/2010/main" val="264464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52</a:t>
            </a:fld>
            <a:endParaRPr lang="en-US"/>
          </a:p>
        </p:txBody>
      </p:sp>
    </p:spTree>
    <p:extLst>
      <p:ext uri="{BB962C8B-B14F-4D97-AF65-F5344CB8AC3E}">
        <p14:creationId xmlns:p14="http://schemas.microsoft.com/office/powerpoint/2010/main" val="2780405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53</a:t>
            </a:fld>
            <a:endParaRPr lang="en-US"/>
          </a:p>
        </p:txBody>
      </p:sp>
    </p:spTree>
    <p:extLst>
      <p:ext uri="{BB962C8B-B14F-4D97-AF65-F5344CB8AC3E}">
        <p14:creationId xmlns:p14="http://schemas.microsoft.com/office/powerpoint/2010/main" val="1091253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55</a:t>
            </a:fld>
            <a:endParaRPr lang="en-US"/>
          </a:p>
        </p:txBody>
      </p:sp>
    </p:spTree>
    <p:extLst>
      <p:ext uri="{BB962C8B-B14F-4D97-AF65-F5344CB8AC3E}">
        <p14:creationId xmlns:p14="http://schemas.microsoft.com/office/powerpoint/2010/main" val="3757471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989CBB-4E90-0183-8C45-32504CEBF4E8}"/>
              </a:ext>
            </a:extLst>
          </p:cNvPr>
          <p:cNvSpPr>
            <a:spLocks noGrp="1"/>
          </p:cNvSpPr>
          <p:nvPr>
            <p:ph type="body" idx="1"/>
          </p:nvPr>
        </p:nvSpPr>
        <p:spPr/>
        <p:txBody>
          <a:bodyPr/>
          <a:lstStyle/>
          <a:p>
            <a:endParaRPr lang="en-US" dirty="0">
              <a:latin typeface="Calibri"/>
              <a:ea typeface="Calibri"/>
              <a:cs typeface="Calibri"/>
            </a:endParaRPr>
          </a:p>
        </p:txBody>
      </p:sp>
    </p:spTree>
    <p:extLst>
      <p:ext uri="{BB962C8B-B14F-4D97-AF65-F5344CB8AC3E}">
        <p14:creationId xmlns:p14="http://schemas.microsoft.com/office/powerpoint/2010/main" val="17101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with cuQuantum.</a:t>
            </a:r>
          </a:p>
          <a:p>
            <a:r>
              <a:rPr lang="en-US" dirty="0"/>
              <a:t>Error correction, calibration, control all can benefit from classical compute/GPU.</a:t>
            </a:r>
          </a:p>
        </p:txBody>
      </p:sp>
      <p:sp>
        <p:nvSpPr>
          <p:cNvPr id="4" name="Slide Number Placeholder 3"/>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268001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we’ve put together a wholistic quantum/classical compute environment to bring all this together.</a:t>
            </a:r>
          </a:p>
          <a:p>
            <a:r>
              <a:rPr lang="en-US" dirty="0"/>
              <a:t>Programming models to enable developers and researchers, system level tools to integrate with the existing HPC ecosystem, libraries that sit on top of everything.</a:t>
            </a:r>
          </a:p>
          <a:p>
            <a:r>
              <a:rPr lang="en-US" dirty="0"/>
              <a:t>CUDA -&gt; CUDA BLAS.</a:t>
            </a:r>
          </a:p>
          <a:p>
            <a:r>
              <a:rPr lang="en-US" dirty="0"/>
              <a:t>CUDA-Q builds on top of simulation stack</a:t>
            </a:r>
          </a:p>
        </p:txBody>
      </p:sp>
      <p:sp>
        <p:nvSpPr>
          <p:cNvPr id="4" name="Slide Number Placeholder 3"/>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1844968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Grace Hopper enables both; much faster, and much larger, state vector and tensor network simulations</a:t>
            </a:r>
          </a:p>
          <a:p>
            <a:r>
              <a:rPr lang="en-US" dirty="0">
                <a:latin typeface="NVIDIA Sans"/>
                <a:cs typeface="NVIDIA Sans"/>
              </a:rPr>
              <a:t>600GB mem, 900GB/s C2C</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101626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familiar programming models, python is very widely used.</a:t>
            </a:r>
          </a:p>
          <a:p>
            <a:r>
              <a:rPr lang="en-US" dirty="0"/>
              <a:t>User surfaces to bind to more performant code.</a:t>
            </a:r>
          </a:p>
        </p:txBody>
      </p:sp>
      <p:sp>
        <p:nvSpPr>
          <p:cNvPr id="4" name="Slide Number Placeholder 3"/>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1526331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 Panel">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1"/>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18539179" y="5006604"/>
            <a:ext cx="1663205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1373306" y="5006604"/>
            <a:ext cx="16663516" cy="12649571"/>
          </a:xfrm>
          <a:prstGeom prst="rect">
            <a:avLst/>
          </a:prstGeom>
          <a:solidFill>
            <a:schemeClr val="tx1">
              <a:lumMod val="95000"/>
            </a:schemeClr>
          </a:solidFill>
          <a:ln w="19050">
            <a:noFill/>
          </a:ln>
        </p:spPr>
        <p:txBody>
          <a:bodyPr tIns="374904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1373306" y="5006604"/>
            <a:ext cx="1666351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2194760"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p:nvPr>
        </p:nvSpPr>
        <p:spPr>
          <a:xfrm>
            <a:off x="2194760"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18539179" y="5006604"/>
            <a:ext cx="16632056" cy="4348411"/>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1662408">
              <a:spcBef>
                <a:spcPct val="0"/>
              </a:spcBef>
              <a:buNone/>
            </a:pPr>
            <a:r>
              <a:rPr lang="en-US"/>
              <a:t>Click icon to add SmartArt graphic</a:t>
            </a:r>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19363447" y="5372232"/>
            <a:ext cx="15087600" cy="750359"/>
          </a:xfrm>
          <a:prstGeom prst="rect">
            <a:avLst/>
          </a:prstGeom>
        </p:spPr>
        <p:txBody>
          <a:bodyPr/>
          <a:lstStyle>
            <a:lvl1pPr marL="0" indent="0" algn="ctr">
              <a:buFontTx/>
              <a:buNone/>
              <a:defRPr sz="4000" b="1" cap="all" baseline="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p:nvPr>
        </p:nvSpPr>
        <p:spPr>
          <a:xfrm>
            <a:off x="19363447" y="5914094"/>
            <a:ext cx="15087600" cy="750359"/>
          </a:xfrm>
          <a:prstGeom prst="rect">
            <a:avLst/>
          </a:prstGeom>
        </p:spPr>
        <p:txBody>
          <a:bodyPr/>
          <a:lstStyle>
            <a:lvl1pPr marL="0" indent="0" algn="ctr">
              <a:buFontTx/>
              <a:buNone/>
              <a:defRPr sz="3200" b="0">
                <a:solidFill>
                  <a:schemeClr val="tx1"/>
                </a:solidFill>
                <a:latin typeface="Trebuchet MS" panose="020B0603020202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60834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D30D_A488940B.xm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7FFFFA10_9CB3C160.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nvidia.github.io/cuda-quantum/latest/specification/cudaq.html" TargetMode="Externa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FFA26_9BCAF9D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FFA12_B27CED1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FA27_29BB8FF6.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FA28_5B9E869E.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18/10/relationships/comments" Target="../comments/modernComment_7FFFFA29_6EBE591A.xml"/><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7FFFFA2A_613E56B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microsoft.com/office/2018/10/relationships/comments" Target="../comments/modernComment_7FFFFA2B_93DFE034.xml"/><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chart" Target="../charts/chart1.xml"/><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3" Type="http://schemas.microsoft.com/office/2018/10/relationships/comments" Target="../comments/modernComment_7FFFFA2C_E5FB0315.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ustinlietz/ornl-cudaq-workshop"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nvidia.github.io/cuda-quantum/latest/using/quick_start.html" TargetMode="External"/><Relationship Id="rId5" Type="http://schemas.openxmlformats.org/officeDocument/2006/relationships/hyperlink" Target="https://learn.nvidia.com/" TargetMode="External"/><Relationship Id="rId4" Type="http://schemas.openxmlformats.org/officeDocument/2006/relationships/hyperlink" Target="https://docs.olcf.ornl.gov/systems/ascent_user_guide.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hyperlink" Target="http://learn.nvidia.com/jo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learn.nvidia.com/dli-event" TargetMode="External"/></Relationships>
</file>

<file path=ppt/slides/_rels/slide40.xml.rels><?xml version="1.0" encoding="UTF-8" standalone="yes"?>
<Relationships xmlns="http://schemas.openxmlformats.org/package/2006/relationships"><Relationship Id="rId3" Type="http://schemas.microsoft.com/office/2018/10/relationships/comments" Target="../comments/modernComment_7FFFFA1F_3BE39D6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00.png"/><Relationship Id="rId7"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docs.olcf.ornl.gov/systems/ascent_user_guide.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justinlietz/ornl-cudaq-workshop"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chart" Target="../charts/char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nvidia.github.io/cuda-quantum/latest/examples/python/tutorials/multi_gpu_workflows.html" TargetMode="External"/><Relationship Id="rId13" Type="http://schemas.openxmlformats.org/officeDocument/2006/relationships/hyperlink" Target="https://nvidia.github.io/cuda-quantum/latest/using/tutorials.html" TargetMode="External"/><Relationship Id="rId3" Type="http://schemas.openxmlformats.org/officeDocument/2006/relationships/hyperlink" Target="https://github.com/NVIDIA/cuda-quantum" TargetMode="External"/><Relationship Id="rId7" Type="http://schemas.openxmlformats.org/officeDocument/2006/relationships/hyperlink" Target="https://nvidia.github.io/cuda-quantum/latest/using/quick_start.html" TargetMode="External"/><Relationship Id="rId12" Type="http://schemas.openxmlformats.org/officeDocument/2006/relationships/hyperlink" Target="https://nvidia.github.io/cuda-quantum/latest/using/cpp.html#introduction"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hyperlink" Target="https://developer.nvidia.com/cuda-quantum" TargetMode="External"/><Relationship Id="rId11" Type="http://schemas.openxmlformats.org/officeDocument/2006/relationships/hyperlink" Target="https://nvidia.github.io/cuda-quantum/latest/using/python.html" TargetMode="External"/><Relationship Id="rId5" Type="http://schemas.openxmlformats.org/officeDocument/2006/relationships/hyperlink" Target="https://developer.nvidia.com/blog/tag/quantum-computing/" TargetMode="External"/><Relationship Id="rId10" Type="http://schemas.openxmlformats.org/officeDocument/2006/relationships/hyperlink" Target="https://nvidia.github.io/cuda-quantum/latest/using/hardware.html" TargetMode="External"/><Relationship Id="rId4" Type="http://schemas.openxmlformats.org/officeDocument/2006/relationships/hyperlink" Target="https://nvidia.github.io/cuda-quantum/latest/index.html" TargetMode="External"/><Relationship Id="rId9" Type="http://schemas.openxmlformats.org/officeDocument/2006/relationships/hyperlink" Target="https://nvidia.github.io/cuda-quantum/latest/using/simulator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1956816"/>
            <a:ext cx="20565938" cy="4937760"/>
          </a:xfrm>
        </p:spPr>
        <p:txBody>
          <a:bodyPr/>
          <a:lstStyle/>
          <a:p>
            <a:r>
              <a:rPr lang="en-US" dirty="0">
                <a:latin typeface="NVIDIA Sans"/>
                <a:cs typeface="NVIDIA Sans"/>
              </a:rPr>
              <a:t>ORNL CUDA-Q Workshop</a:t>
            </a:r>
            <a:br>
              <a:rPr lang="en-US" dirty="0">
                <a:latin typeface="NVIDIA Sans"/>
                <a:cs typeface="NVIDIA Sans"/>
              </a:rPr>
            </a:br>
            <a:r>
              <a:rPr lang="en-US" sz="4400" b="0" dirty="0">
                <a:latin typeface="NVIDIA Sans"/>
                <a:cs typeface="NVIDIA Sans"/>
              </a:rPr>
              <a:t>July 10, 2024</a:t>
            </a:r>
            <a:endParaRPr lang="en-US" b="0" dirty="0"/>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6"/>
            <a:ext cx="19282214" cy="10675458"/>
          </a:xfrm>
        </p:spPr>
        <p:txBody>
          <a:bodyPr>
            <a:noAutofit/>
          </a:bodyPr>
          <a:lstStyle/>
          <a:p>
            <a:r>
              <a:rPr lang="en-US" sz="6000" b="1" dirty="0"/>
              <a:t>Presenters</a:t>
            </a:r>
            <a:r>
              <a:rPr lang="en-US" sz="6000" dirty="0"/>
              <a:t>:</a:t>
            </a:r>
          </a:p>
          <a:p>
            <a:r>
              <a:rPr lang="en-US" dirty="0"/>
              <a:t>Justin Lietz</a:t>
            </a:r>
          </a:p>
          <a:p>
            <a:r>
              <a:rPr lang="en-US" dirty="0"/>
              <a:t>Marwa Farag</a:t>
            </a:r>
          </a:p>
          <a:p>
            <a:endParaRPr lang="en-US" dirty="0"/>
          </a:p>
          <a:p>
            <a:r>
              <a:rPr lang="en-US" sz="6000" b="1" dirty="0"/>
              <a:t>Support</a:t>
            </a:r>
            <a:r>
              <a:rPr lang="en-US" sz="6000" dirty="0"/>
              <a:t>:</a:t>
            </a:r>
          </a:p>
          <a:p>
            <a:r>
              <a:rPr lang="en-US" dirty="0"/>
              <a:t>Alex McCaskey</a:t>
            </a:r>
          </a:p>
          <a:p>
            <a:r>
              <a:rPr lang="en-US" dirty="0"/>
              <a:t>Thien Nguyen</a:t>
            </a:r>
          </a:p>
          <a:p>
            <a:r>
              <a:rPr lang="en-US" dirty="0"/>
              <a:t>Dmitry Lyakh</a:t>
            </a:r>
          </a:p>
          <a:p>
            <a:endParaRPr lang="en-US" sz="6000" dirty="0"/>
          </a:p>
          <a:p>
            <a:endParaRPr lang="en-US" sz="6000" dirty="0"/>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514934" y="5320807"/>
            <a:ext cx="18476913" cy="5943600"/>
          </a:xfrm>
        </p:spPr>
        <p:txBody>
          <a:bodyPr/>
          <a:lstStyle/>
          <a:p>
            <a:r>
              <a:rPr lang="en-US"/>
              <a:t>CUDA-Q</a:t>
            </a:r>
          </a:p>
          <a:p>
            <a:r>
              <a:rPr lang="en-US" sz="8000"/>
              <a:t>Enabling the QPU-accelerated GPU Supercomputer</a:t>
            </a:r>
            <a:endParaRPr lang="en-US"/>
          </a:p>
          <a:p>
            <a:r>
              <a:rPr lang="en-US" sz="7500" b="0"/>
              <a:t>A library-based C++ language extension that compiles directly to the MLIR</a:t>
            </a:r>
          </a:p>
          <a:p>
            <a:endParaRPr lang="en-US" sz="7500" b="0"/>
          </a:p>
          <a:p>
            <a:r>
              <a:rPr lang="en-US" sz="7500" b="0" i="1"/>
              <a:t>Focus – requirements, programming model, architecture</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Requirements for Programming the Hybrid Quantum-Classical Node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What can we learn from experience in the purely classical programming space?  </a:t>
            </a:r>
          </a:p>
          <a:p>
            <a:r>
              <a:rPr lang="en-US"/>
              <a:t>How to architect something like CUDA-Q?</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5773400" cy="13651992"/>
          </a:xfrm>
        </p:spPr>
        <p:txBody>
          <a:bodyPr/>
          <a:lstStyle/>
          <a:p>
            <a:r>
              <a:rPr lang="en-US"/>
              <a:t>Requirements</a:t>
            </a:r>
          </a:p>
          <a:p>
            <a:pPr lvl="1"/>
            <a:r>
              <a:rPr lang="en-US"/>
              <a:t>Performance</a:t>
            </a:r>
          </a:p>
          <a:p>
            <a:pPr lvl="1"/>
            <a:r>
              <a:rPr lang="en-US"/>
              <a:t>Familiar Programming Models</a:t>
            </a:r>
          </a:p>
          <a:p>
            <a:pPr lvl="1"/>
            <a:r>
              <a:rPr lang="en-US"/>
              <a:t>Integration with existing compilers and runtimes</a:t>
            </a:r>
          </a:p>
          <a:p>
            <a:r>
              <a:rPr lang="en-US"/>
              <a:t>C++ as the Least Common Denominator for Programming Languages</a:t>
            </a:r>
          </a:p>
          <a:p>
            <a:pPr lvl="1"/>
            <a:r>
              <a:rPr lang="en-US"/>
              <a:t>Leads to optimal performance / control for developers</a:t>
            </a:r>
          </a:p>
          <a:p>
            <a:pPr lvl="1"/>
            <a:r>
              <a:rPr lang="en-US"/>
              <a:t>Easily bind to high-level language approaches</a:t>
            </a:r>
          </a:p>
          <a:p>
            <a:pPr lvl="1"/>
            <a:r>
              <a:rPr lang="en-US"/>
              <a:t>Most HPC applications are in C++ or Fortran</a:t>
            </a:r>
          </a:p>
          <a:p>
            <a:pPr lvl="1"/>
            <a:r>
              <a:rPr lang="en-US"/>
              <a:t>Most AI / ML frameworks are in Python, but APIs are often bound to performant C code (or JIT compiled)</a:t>
            </a:r>
          </a:p>
          <a:p>
            <a:pPr lvl="1"/>
            <a:r>
              <a:rPr lang="en-US"/>
              <a:t>Python user-surface is necessary, but only part of solution</a:t>
            </a:r>
          </a:p>
          <a:p>
            <a:r>
              <a:rPr lang="en-US"/>
              <a:t>CUDA-like programming models</a:t>
            </a:r>
          </a:p>
          <a:p>
            <a:pPr lvl="1"/>
            <a:r>
              <a:rPr lang="en-US"/>
              <a:t>Cleanly separate device and host code</a:t>
            </a:r>
          </a:p>
          <a:p>
            <a:pPr lvl="1"/>
            <a:r>
              <a:rPr lang="en-US"/>
              <a:t>Direct vs library-based language extension</a:t>
            </a:r>
          </a:p>
          <a:p>
            <a:pPr lvl="1"/>
            <a:r>
              <a:rPr lang="en-US"/>
              <a:t>Split-compilation - map user kernel code to GPU instruction set (PTX)</a:t>
            </a:r>
          </a:p>
        </p:txBody>
      </p:sp>
      <p:sp>
        <p:nvSpPr>
          <p:cNvPr id="5" name="TextBox 4">
            <a:extLst>
              <a:ext uri="{FF2B5EF4-FFF2-40B4-BE49-F238E27FC236}">
                <a16:creationId xmlns:a16="http://schemas.microsoft.com/office/drawing/2014/main" id="{7B7D8BCA-1760-8EA3-2300-B26A98BD63BC}"/>
              </a:ext>
            </a:extLst>
          </p:cNvPr>
          <p:cNvSpPr txBox="1"/>
          <p:nvPr/>
        </p:nvSpPr>
        <p:spPr>
          <a:xfrm>
            <a:off x="20757573" y="13018942"/>
            <a:ext cx="14255550" cy="6494085"/>
          </a:xfrm>
          <a:prstGeom prst="rect">
            <a:avLst/>
          </a:prstGeom>
          <a:solidFill>
            <a:schemeClr val="tx1">
              <a:lumMod val="95000"/>
            </a:schemeClr>
          </a:solidFill>
          <a:ln w="19050">
            <a:solidFill>
              <a:schemeClr val="bg1"/>
            </a:solidFill>
          </a:ln>
        </p:spPr>
        <p:txBody>
          <a:bodyPr wrap="square" rtlCol="0">
            <a:spAutoFit/>
          </a:bodyPr>
          <a:lstStyle/>
          <a:p>
            <a:r>
              <a:rPr lang="en-US" sz="3200" i="1">
                <a:solidFill>
                  <a:schemeClr val="tx2">
                    <a:lumMod val="75000"/>
                  </a:schemeClr>
                </a:solidFill>
                <a:effectLst/>
                <a:latin typeface="Roboto Mono" pitchFamily="49" charset="0"/>
                <a:ea typeface="Roboto Mono" pitchFamily="49" charset="0"/>
              </a:rPr>
              <a:t>// Kernel functions enable clean separation of</a:t>
            </a:r>
          </a:p>
          <a:p>
            <a:r>
              <a:rPr lang="en-US" sz="3200" i="1">
                <a:solidFill>
                  <a:schemeClr val="tx2">
                    <a:lumMod val="75000"/>
                  </a:schemeClr>
                </a:solidFill>
                <a:latin typeface="Roboto Mono" pitchFamily="49" charset="0"/>
                <a:ea typeface="Roboto Mono" pitchFamily="49" charset="0"/>
              </a:rPr>
              <a:t>// host and device code</a:t>
            </a:r>
          </a:p>
          <a:p>
            <a:endParaRPr lang="en-US" sz="3200">
              <a:solidFill>
                <a:schemeClr val="tx2">
                  <a:lumMod val="75000"/>
                </a:schemeClr>
              </a:solidFill>
              <a:latin typeface="Roboto Mono" pitchFamily="49" charset="0"/>
              <a:ea typeface="Roboto Mono" pitchFamily="49" charset="0"/>
            </a:endParaRPr>
          </a:p>
          <a:p>
            <a:r>
              <a:rPr lang="en-US" sz="3200">
                <a:solidFill>
                  <a:schemeClr val="tx2">
                    <a:lumMod val="75000"/>
                  </a:schemeClr>
                </a:solidFill>
                <a:effectLst/>
                <a:latin typeface="Roboto Mono" pitchFamily="49" charset="0"/>
                <a:ea typeface="Roboto Mono" pitchFamily="49" charset="0"/>
              </a:rPr>
              <a:t>__global__ </a:t>
            </a:r>
            <a:r>
              <a:rPr lang="en-US" sz="3200">
                <a:solidFill>
                  <a:schemeClr val="bg1"/>
                </a:solidFill>
                <a:effectLst/>
                <a:latin typeface="Roboto Mono" pitchFamily="49" charset="0"/>
                <a:ea typeface="Roboto Mono" pitchFamily="49" charset="0"/>
              </a:rPr>
              <a:t>void VecAdd(</a:t>
            </a:r>
            <a:r>
              <a:rPr lang="en-US" sz="3200">
                <a:solidFill>
                  <a:schemeClr val="accent2">
                    <a:lumMod val="60000"/>
                    <a:lumOff val="40000"/>
                  </a:schemeClr>
                </a:solidFill>
                <a:effectLst/>
                <a:latin typeface="Roboto Mono" pitchFamily="49" charset="0"/>
                <a:ea typeface="Roboto Mono" pitchFamily="49" charset="0"/>
              </a:rPr>
              <a:t>float</a:t>
            </a:r>
            <a:r>
              <a:rPr lang="en-US" sz="3200">
                <a:solidFill>
                  <a:schemeClr val="bg1"/>
                </a:solidFill>
                <a:effectLst/>
                <a:latin typeface="Roboto Mono" pitchFamily="49" charset="0"/>
                <a:ea typeface="Roboto Mono" pitchFamily="49" charset="0"/>
              </a:rPr>
              <a:t>* A, </a:t>
            </a:r>
            <a:r>
              <a:rPr lang="en-US" sz="3200">
                <a:solidFill>
                  <a:schemeClr val="accent2">
                    <a:lumMod val="60000"/>
                    <a:lumOff val="40000"/>
                  </a:schemeClr>
                </a:solidFill>
                <a:effectLst/>
                <a:latin typeface="Roboto Mono" pitchFamily="49" charset="0"/>
                <a:ea typeface="Roboto Mono" pitchFamily="49" charset="0"/>
              </a:rPr>
              <a:t>float</a:t>
            </a:r>
            <a:r>
              <a:rPr lang="en-US" sz="3200">
                <a:solidFill>
                  <a:schemeClr val="bg1"/>
                </a:solidFill>
                <a:effectLst/>
                <a:latin typeface="Roboto Mono" pitchFamily="49" charset="0"/>
                <a:ea typeface="Roboto Mono" pitchFamily="49" charset="0"/>
              </a:rPr>
              <a:t>* B, </a:t>
            </a:r>
            <a:r>
              <a:rPr lang="en-US" sz="3200">
                <a:solidFill>
                  <a:schemeClr val="accent2">
                    <a:lumMod val="60000"/>
                    <a:lumOff val="40000"/>
                  </a:schemeClr>
                </a:solidFill>
                <a:effectLst/>
                <a:latin typeface="Roboto Mono" pitchFamily="49" charset="0"/>
                <a:ea typeface="Roboto Mono" pitchFamily="49" charset="0"/>
              </a:rPr>
              <a:t>float</a:t>
            </a:r>
            <a:r>
              <a:rPr lang="en-US" sz="3200">
                <a:solidFill>
                  <a:schemeClr val="bg1"/>
                </a:solidFill>
                <a:effectLst/>
                <a:latin typeface="Roboto Mono" pitchFamily="49" charset="0"/>
                <a:ea typeface="Roboto Mono" pitchFamily="49" charset="0"/>
              </a:rPr>
              <a:t>* C)</a:t>
            </a:r>
            <a:r>
              <a:rPr lang="en-US" sz="3200">
                <a:solidFill>
                  <a:schemeClr val="bg1"/>
                </a:solidFill>
                <a:latin typeface="Roboto Mono" pitchFamily="49" charset="0"/>
                <a:ea typeface="Roboto Mono" pitchFamily="49" charset="0"/>
              </a:rPr>
              <a:t> </a:t>
            </a:r>
            <a:r>
              <a:rPr lang="en-US" sz="3200">
                <a:solidFill>
                  <a:schemeClr val="bg1"/>
                </a:solidFill>
                <a:effectLst/>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effectLst/>
                <a:latin typeface="Roboto Mono" pitchFamily="49" charset="0"/>
                <a:ea typeface="Roboto Mono" pitchFamily="49" charset="0"/>
              </a:rPr>
              <a:t>int</a:t>
            </a:r>
            <a:r>
              <a:rPr lang="en-US" sz="3200">
                <a:solidFill>
                  <a:schemeClr val="bg1"/>
                </a:solidFill>
                <a:effectLst/>
                <a:latin typeface="Roboto Mono" pitchFamily="49" charset="0"/>
                <a:ea typeface="Roboto Mono" pitchFamily="49" charset="0"/>
              </a:rPr>
              <a:t> i = threadIdx.x;</a:t>
            </a:r>
            <a:r>
              <a:rPr lang="en-US" sz="3200">
                <a:solidFill>
                  <a:schemeClr val="bg1"/>
                </a:solidFill>
                <a:latin typeface="Roboto Mono" pitchFamily="49" charset="0"/>
                <a:ea typeface="Roboto Mono" pitchFamily="49" charset="0"/>
              </a:rPr>
              <a:t> </a:t>
            </a:r>
          </a:p>
          <a:p>
            <a:r>
              <a:rPr lang="en-US" sz="3200">
                <a:solidFill>
                  <a:schemeClr val="bg1"/>
                </a:solidFill>
                <a:effectLst/>
                <a:latin typeface="Roboto Mono" pitchFamily="49" charset="0"/>
                <a:ea typeface="Roboto Mono" pitchFamily="49" charset="0"/>
              </a:rPr>
              <a:t>  C[i] = A[i] + B[i];</a:t>
            </a:r>
            <a:r>
              <a:rPr lang="en-US" sz="3200">
                <a:solidFill>
                  <a:schemeClr val="bg1"/>
                </a:solidFill>
                <a:latin typeface="Roboto Mono" pitchFamily="49" charset="0"/>
                <a:ea typeface="Roboto Mono" pitchFamily="49" charset="0"/>
              </a:rPr>
              <a:t> </a:t>
            </a:r>
          </a:p>
          <a:p>
            <a:r>
              <a:rPr lang="en-US" sz="3200">
                <a:solidFill>
                  <a:schemeClr val="bg1"/>
                </a:solidFill>
                <a:effectLst/>
                <a:latin typeface="Roboto Mono" pitchFamily="49" charset="0"/>
                <a:ea typeface="Roboto Mono" pitchFamily="49" charset="0"/>
              </a:rPr>
              <a:t>}</a:t>
            </a:r>
            <a:r>
              <a:rPr lang="en-US" sz="3200">
                <a:solidFill>
                  <a:schemeClr val="bg1"/>
                </a:solidFill>
                <a:latin typeface="Roboto Mono" pitchFamily="49" charset="0"/>
                <a:ea typeface="Roboto Mono" pitchFamily="49" charset="0"/>
              </a:rPr>
              <a:t> </a:t>
            </a:r>
          </a:p>
          <a:p>
            <a:r>
              <a:rPr lang="en-US" sz="3200">
                <a:solidFill>
                  <a:schemeClr val="accent2">
                    <a:lumMod val="60000"/>
                    <a:lumOff val="40000"/>
                  </a:schemeClr>
                </a:solidFill>
                <a:effectLst/>
                <a:latin typeface="Roboto Mono" pitchFamily="49" charset="0"/>
                <a:ea typeface="Roboto Mono" pitchFamily="49" charset="0"/>
              </a:rPr>
              <a:t>int</a:t>
            </a:r>
            <a:r>
              <a:rPr lang="en-US" sz="3200">
                <a:solidFill>
                  <a:schemeClr val="bg1"/>
                </a:solidFill>
                <a:effectLst/>
                <a:latin typeface="Roboto Mono" pitchFamily="49" charset="0"/>
                <a:ea typeface="Roboto Mono" pitchFamily="49" charset="0"/>
              </a:rPr>
              <a:t> main()</a:t>
            </a:r>
            <a:r>
              <a:rPr lang="en-US" sz="3200">
                <a:solidFill>
                  <a:schemeClr val="bg1"/>
                </a:solidFill>
                <a:latin typeface="Roboto Mono" pitchFamily="49" charset="0"/>
                <a:ea typeface="Roboto Mono" pitchFamily="49" charset="0"/>
              </a:rPr>
              <a:t> </a:t>
            </a:r>
            <a:r>
              <a:rPr lang="en-US" sz="3200">
                <a:solidFill>
                  <a:schemeClr val="bg1"/>
                </a:solidFill>
                <a:effectLst/>
                <a:latin typeface="Roboto Mono" pitchFamily="49" charset="0"/>
                <a:ea typeface="Roboto Mono" pitchFamily="49" charset="0"/>
              </a:rPr>
              <a:t>{</a:t>
            </a:r>
            <a:r>
              <a:rPr lang="en-US" sz="3200">
                <a:solidFill>
                  <a:schemeClr val="bg1"/>
                </a:solidFill>
                <a:latin typeface="Roboto Mono" pitchFamily="49" charset="0"/>
                <a:ea typeface="Roboto Mono" pitchFamily="49" charset="0"/>
              </a:rPr>
              <a:t> </a:t>
            </a:r>
          </a:p>
          <a:p>
            <a:r>
              <a:rPr lang="en-US" sz="3200">
                <a:solidFill>
                  <a:schemeClr val="bg1"/>
                </a:solidFill>
                <a:effectLst/>
                <a:latin typeface="Roboto Mono" pitchFamily="49" charset="0"/>
                <a:ea typeface="Roboto Mono" pitchFamily="49" charset="0"/>
              </a:rPr>
              <a:t>  ...</a:t>
            </a:r>
            <a:r>
              <a:rPr lang="en-US" sz="3200">
                <a:solidFill>
                  <a:schemeClr val="bg1"/>
                </a:solidFill>
                <a:latin typeface="Roboto Mono" pitchFamily="49" charset="0"/>
                <a:ea typeface="Roboto Mono" pitchFamily="49" charset="0"/>
              </a:rPr>
              <a:t> </a:t>
            </a:r>
          </a:p>
          <a:p>
            <a:r>
              <a:rPr lang="en-US" sz="3200" i="1">
                <a:solidFill>
                  <a:schemeClr val="bg1"/>
                </a:solidFill>
                <a:effectLst/>
                <a:latin typeface="Roboto Mono" pitchFamily="49" charset="0"/>
                <a:ea typeface="Roboto Mono" pitchFamily="49" charset="0"/>
              </a:rPr>
              <a:t>  </a:t>
            </a:r>
            <a:r>
              <a:rPr lang="en-US" sz="3200" i="1">
                <a:solidFill>
                  <a:schemeClr val="tx2">
                    <a:lumMod val="75000"/>
                  </a:schemeClr>
                </a:solidFill>
                <a:effectLst/>
                <a:latin typeface="Roboto Mono" pitchFamily="49" charset="0"/>
                <a:ea typeface="Roboto Mono" pitchFamily="49" charset="0"/>
              </a:rPr>
              <a:t>// Invoke kernel from host code</a:t>
            </a:r>
            <a:endParaRPr lang="en-US" sz="3200">
              <a:solidFill>
                <a:schemeClr val="tx2">
                  <a:lumMod val="75000"/>
                </a:schemeClr>
              </a:solidFill>
              <a:latin typeface="Roboto Mono" pitchFamily="49" charset="0"/>
              <a:ea typeface="Roboto Mono" pitchFamily="49" charset="0"/>
            </a:endParaRPr>
          </a:p>
          <a:p>
            <a:r>
              <a:rPr lang="en-US" sz="3200">
                <a:solidFill>
                  <a:schemeClr val="bg1"/>
                </a:solidFill>
                <a:effectLst/>
                <a:latin typeface="Roboto Mono" pitchFamily="49" charset="0"/>
                <a:ea typeface="Roboto Mono" pitchFamily="49" charset="0"/>
              </a:rPr>
              <a:t>  VecAdd&lt;&lt;&lt;</a:t>
            </a:r>
            <a:r>
              <a:rPr lang="en-US" sz="3200">
                <a:solidFill>
                  <a:schemeClr val="accent2">
                    <a:lumMod val="60000"/>
                    <a:lumOff val="40000"/>
                  </a:schemeClr>
                </a:solidFill>
                <a:effectLst/>
                <a:latin typeface="Roboto Mono" pitchFamily="49" charset="0"/>
                <a:ea typeface="Roboto Mono" pitchFamily="49" charset="0"/>
              </a:rPr>
              <a:t>1</a:t>
            </a:r>
            <a:r>
              <a:rPr lang="en-US" sz="3200">
                <a:solidFill>
                  <a:schemeClr val="bg1"/>
                </a:solidFill>
                <a:effectLst/>
                <a:latin typeface="Roboto Mono" pitchFamily="49" charset="0"/>
                <a:ea typeface="Roboto Mono" pitchFamily="49" charset="0"/>
              </a:rPr>
              <a:t>, N&gt;&gt;&gt;(A, B, C);</a:t>
            </a:r>
          </a:p>
          <a:p>
            <a:r>
              <a:rPr lang="en-US" sz="3200">
                <a:solidFill>
                  <a:schemeClr val="bg1"/>
                </a:solidFill>
                <a:latin typeface="Roboto Mono" pitchFamily="49" charset="0"/>
                <a:ea typeface="Roboto Mono" pitchFamily="49" charset="0"/>
              </a:rPr>
              <a:t>  </a:t>
            </a:r>
            <a:r>
              <a:rPr lang="en-US" sz="3200">
                <a:solidFill>
                  <a:schemeClr val="bg1"/>
                </a:solidFill>
                <a:effectLst/>
                <a:latin typeface="Roboto Mono" pitchFamily="49" charset="0"/>
                <a:ea typeface="Roboto Mono" pitchFamily="49" charset="0"/>
              </a:rPr>
              <a:t>...</a:t>
            </a:r>
          </a:p>
          <a:p>
            <a:r>
              <a:rPr lang="en-US" sz="3200">
                <a:solidFill>
                  <a:schemeClr val="bg1"/>
                </a:solidFill>
                <a:effectLst/>
                <a:latin typeface="Roboto Mono" pitchFamily="49" charset="0"/>
                <a:ea typeface="Roboto Mono" pitchFamily="49" charset="0"/>
              </a:rPr>
              <a:t>}</a:t>
            </a:r>
            <a:endParaRPr lang="en-US" sz="3000">
              <a:solidFill>
                <a:schemeClr val="bg1"/>
              </a:solidFill>
              <a:latin typeface="Roboto Mono" pitchFamily="49" charset="0"/>
              <a:ea typeface="Roboto Mono" pitchFamily="49" charset="0"/>
            </a:endParaRPr>
          </a:p>
        </p:txBody>
      </p:sp>
      <p:pic>
        <p:nvPicPr>
          <p:cNvPr id="1026" name="Picture 2" descr="C++ - Wikipedia">
            <a:extLst>
              <a:ext uri="{FF2B5EF4-FFF2-40B4-BE49-F238E27FC236}">
                <a16:creationId xmlns:a16="http://schemas.microsoft.com/office/drawing/2014/main" id="{70FAACAF-6214-D8EF-B624-DC6DAE062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5238" y="9020474"/>
            <a:ext cx="2692400" cy="302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418FA4-9E6A-532A-60AA-60F49DE94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882" y="5098775"/>
            <a:ext cx="2567473" cy="25674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rogramming language) - Wikipedia">
            <a:extLst>
              <a:ext uri="{FF2B5EF4-FFF2-40B4-BE49-F238E27FC236}">
                <a16:creationId xmlns:a16="http://schemas.microsoft.com/office/drawing/2014/main" id="{3242232F-C188-AAEE-C8ED-9C2866FBB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2717" y="4273870"/>
            <a:ext cx="2557441" cy="28025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ulia (programming language) - Wikipedia">
            <a:extLst>
              <a:ext uri="{FF2B5EF4-FFF2-40B4-BE49-F238E27FC236}">
                <a16:creationId xmlns:a16="http://schemas.microsoft.com/office/drawing/2014/main" id="{F9F7C448-A38F-1878-34B2-F6045F589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1081" y="4871212"/>
            <a:ext cx="3970319" cy="25674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1E86E88-DD39-D71C-6B7F-9E03E630A419}"/>
              </a:ext>
            </a:extLst>
          </p:cNvPr>
          <p:cNvCxnSpPr>
            <a:cxnSpLocks/>
            <a:endCxn id="1028" idx="2"/>
          </p:cNvCxnSpPr>
          <p:nvPr/>
        </p:nvCxnSpPr>
        <p:spPr>
          <a:xfrm flipH="1" flipV="1">
            <a:off x="22191619" y="7666248"/>
            <a:ext cx="3903618" cy="2112234"/>
          </a:xfrm>
          <a:prstGeom prst="straightConnector1">
            <a:avLst/>
          </a:prstGeom>
          <a:ln w="1301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28407B-B32A-F125-7D79-5145B85D8FF9}"/>
              </a:ext>
            </a:extLst>
          </p:cNvPr>
          <p:cNvCxnSpPr>
            <a:cxnSpLocks/>
            <a:stCxn id="1026" idx="0"/>
            <a:endCxn id="1030" idx="2"/>
          </p:cNvCxnSpPr>
          <p:nvPr/>
        </p:nvCxnSpPr>
        <p:spPr>
          <a:xfrm flipV="1">
            <a:off x="27441438" y="7076399"/>
            <a:ext cx="0" cy="1944075"/>
          </a:xfrm>
          <a:prstGeom prst="straightConnector1">
            <a:avLst/>
          </a:prstGeom>
          <a:ln w="1301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C178B0-EB4D-1768-15A1-62A3A8AC0617}"/>
              </a:ext>
            </a:extLst>
          </p:cNvPr>
          <p:cNvCxnSpPr>
            <a:cxnSpLocks/>
            <a:endCxn id="1032" idx="2"/>
          </p:cNvCxnSpPr>
          <p:nvPr/>
        </p:nvCxnSpPr>
        <p:spPr>
          <a:xfrm flipV="1">
            <a:off x="28744879" y="7438685"/>
            <a:ext cx="3331362" cy="2339797"/>
          </a:xfrm>
          <a:prstGeom prst="straightConnector1">
            <a:avLst/>
          </a:prstGeom>
          <a:ln w="1301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14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Leveraging Today’s Compiler Technologies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Leverage existing state-of-the-art and enable tight quantum-classical integration at IR level</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500809" y="5001769"/>
            <a:ext cx="14467114" cy="13651992"/>
          </a:xfrm>
        </p:spPr>
        <p:txBody>
          <a:bodyPr/>
          <a:lstStyle/>
          <a:p>
            <a:r>
              <a:rPr lang="en-US" b="1" i="1"/>
              <a:t>Our goal should be - do not reinvent the wheel…</a:t>
            </a:r>
          </a:p>
          <a:p>
            <a:r>
              <a:rPr lang="en-US"/>
              <a:t>We want quantum extensions to classical</a:t>
            </a:r>
          </a:p>
          <a:p>
            <a:r>
              <a:rPr lang="en-US"/>
              <a:t>LLVM as the gold standard…</a:t>
            </a:r>
          </a:p>
          <a:p>
            <a:pPr lvl="1"/>
            <a:r>
              <a:rPr lang="en-US"/>
              <a:t>Toolchain for generating executable code</a:t>
            </a:r>
          </a:p>
          <a:p>
            <a:pPr lvl="1"/>
            <a:r>
              <a:rPr lang="en-US"/>
              <a:t>Modular</a:t>
            </a:r>
          </a:p>
          <a:p>
            <a:r>
              <a:rPr lang="en-US"/>
              <a:t>Control Flow is a solved problem</a:t>
            </a:r>
          </a:p>
          <a:p>
            <a:pPr lvl="1"/>
            <a:r>
              <a:rPr lang="en-US"/>
              <a:t>Recursive nature of the core abstractions (regions, blocks, operations)</a:t>
            </a:r>
          </a:p>
          <a:p>
            <a:r>
              <a:rPr lang="en-US"/>
              <a:t>MLIR – Framework for creating custom compiler IRs</a:t>
            </a:r>
          </a:p>
          <a:p>
            <a:pPr lvl="1"/>
            <a:r>
              <a:rPr lang="en-US"/>
              <a:t>Dialects and Dialect Composition</a:t>
            </a:r>
          </a:p>
          <a:p>
            <a:pPr lvl="1"/>
            <a:r>
              <a:rPr lang="en-US"/>
              <a:t>Progressive Lowering</a:t>
            </a:r>
          </a:p>
          <a:p>
            <a:pPr lvl="1"/>
            <a:r>
              <a:rPr lang="en-US"/>
              <a:t>Control Flow</a:t>
            </a:r>
          </a:p>
          <a:p>
            <a:pPr lvl="1"/>
            <a:r>
              <a:rPr lang="en-US"/>
              <a:t>Optimization, Transformation, and Conversion</a:t>
            </a:r>
          </a:p>
          <a:p>
            <a:pPr lvl="2"/>
            <a:r>
              <a:rPr lang="en-US"/>
              <a:t>Language level abstractions</a:t>
            </a:r>
          </a:p>
        </p:txBody>
      </p:sp>
      <p:pic>
        <p:nvPicPr>
          <p:cNvPr id="2050" name="Picture 2" descr="MLIR (software) - Wikipedia">
            <a:extLst>
              <a:ext uri="{FF2B5EF4-FFF2-40B4-BE49-F238E27FC236}">
                <a16:creationId xmlns:a16="http://schemas.microsoft.com/office/drawing/2014/main" id="{5BB039DD-A67F-CF1A-4CB8-F0764D3A4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09" y="1678851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LLVM Compiler Infrastructure Project">
            <a:extLst>
              <a:ext uri="{FF2B5EF4-FFF2-40B4-BE49-F238E27FC236}">
                <a16:creationId xmlns:a16="http://schemas.microsoft.com/office/drawing/2014/main" id="{BE229B5F-D28F-7283-F6EB-C107D71C5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188" y="15864332"/>
            <a:ext cx="4445000" cy="444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10">
            <a:extLst>
              <a:ext uri="{FF2B5EF4-FFF2-40B4-BE49-F238E27FC236}">
                <a16:creationId xmlns:a16="http://schemas.microsoft.com/office/drawing/2014/main" id="{3F621643-B084-4229-AA5B-0A3BD6AA3196}"/>
              </a:ext>
            </a:extLst>
          </p:cNvPr>
          <p:cNvSpPr/>
          <p:nvPr/>
        </p:nvSpPr>
        <p:spPr>
          <a:xfrm>
            <a:off x="16956660" y="4672632"/>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GPU Dialect</a:t>
            </a:r>
          </a:p>
        </p:txBody>
      </p:sp>
      <p:sp>
        <p:nvSpPr>
          <p:cNvPr id="6" name="Rectangle: Rounded Corners 11">
            <a:extLst>
              <a:ext uri="{FF2B5EF4-FFF2-40B4-BE49-F238E27FC236}">
                <a16:creationId xmlns:a16="http://schemas.microsoft.com/office/drawing/2014/main" id="{ADB612E5-ABFE-D9B0-918C-3C88BDCD5D81}"/>
              </a:ext>
            </a:extLst>
          </p:cNvPr>
          <p:cNvSpPr/>
          <p:nvPr/>
        </p:nvSpPr>
        <p:spPr>
          <a:xfrm>
            <a:off x="23703963" y="8788973"/>
            <a:ext cx="4724400" cy="3215640"/>
          </a:xfrm>
          <a:prstGeom prst="roundRect">
            <a:avLst>
              <a:gd name="adj" fmla="val 11928"/>
            </a:avLst>
          </a:prstGeom>
          <a:solidFill>
            <a:schemeClr val="accent4"/>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tx1"/>
                </a:solidFill>
              </a:rPr>
              <a:t>Combined Dialects</a:t>
            </a:r>
          </a:p>
        </p:txBody>
      </p:sp>
      <p:sp>
        <p:nvSpPr>
          <p:cNvPr id="7" name="Rectangle: Rounded Corners 12">
            <a:extLst>
              <a:ext uri="{FF2B5EF4-FFF2-40B4-BE49-F238E27FC236}">
                <a16:creationId xmlns:a16="http://schemas.microsoft.com/office/drawing/2014/main" id="{726EC4EF-6B72-0CCD-ADC2-90F2C13064F9}"/>
              </a:ext>
            </a:extLst>
          </p:cNvPr>
          <p:cNvSpPr/>
          <p:nvPr/>
        </p:nvSpPr>
        <p:spPr>
          <a:xfrm>
            <a:off x="18443976" y="17393632"/>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GPU</a:t>
            </a:r>
          </a:p>
        </p:txBody>
      </p:sp>
      <p:sp>
        <p:nvSpPr>
          <p:cNvPr id="8" name="Rectangle: Rounded Corners 13">
            <a:extLst>
              <a:ext uri="{FF2B5EF4-FFF2-40B4-BE49-F238E27FC236}">
                <a16:creationId xmlns:a16="http://schemas.microsoft.com/office/drawing/2014/main" id="{A6A5366F-EE43-BAB2-FE8C-0A6A7204B61B}"/>
              </a:ext>
            </a:extLst>
          </p:cNvPr>
          <p:cNvSpPr/>
          <p:nvPr/>
        </p:nvSpPr>
        <p:spPr>
          <a:xfrm>
            <a:off x="23703963" y="17450957"/>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CPU </a:t>
            </a:r>
          </a:p>
        </p:txBody>
      </p:sp>
      <p:sp>
        <p:nvSpPr>
          <p:cNvPr id="9" name="Oval 8">
            <a:extLst>
              <a:ext uri="{FF2B5EF4-FFF2-40B4-BE49-F238E27FC236}">
                <a16:creationId xmlns:a16="http://schemas.microsoft.com/office/drawing/2014/main" id="{B4778848-E872-ECA5-6985-F212C736AB2F}"/>
              </a:ext>
            </a:extLst>
          </p:cNvPr>
          <p:cNvSpPr/>
          <p:nvPr/>
        </p:nvSpPr>
        <p:spPr>
          <a:xfrm>
            <a:off x="19030396" y="13756998"/>
            <a:ext cx="3459480" cy="2401511"/>
          </a:xfrm>
          <a:prstGeom prst="ellipse">
            <a:avLst/>
          </a:prstGeom>
          <a:solidFill>
            <a:schemeClr val="bg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NVVM Dialect</a:t>
            </a:r>
          </a:p>
        </p:txBody>
      </p:sp>
      <p:cxnSp>
        <p:nvCxnSpPr>
          <p:cNvPr id="11" name="Straight Connector 10">
            <a:extLst>
              <a:ext uri="{FF2B5EF4-FFF2-40B4-BE49-F238E27FC236}">
                <a16:creationId xmlns:a16="http://schemas.microsoft.com/office/drawing/2014/main" id="{BFBD4228-ADA5-A8A6-A5F0-6586ACB2C4D0}"/>
              </a:ext>
            </a:extLst>
          </p:cNvPr>
          <p:cNvCxnSpPr>
            <a:cxnSpLocks/>
          </p:cNvCxnSpPr>
          <p:nvPr/>
        </p:nvCxnSpPr>
        <p:spPr>
          <a:xfrm>
            <a:off x="26060622" y="7595577"/>
            <a:ext cx="0" cy="969469"/>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FF6643-B5FE-A560-4DEE-17135FE885C8}"/>
              </a:ext>
            </a:extLst>
          </p:cNvPr>
          <p:cNvCxnSpPr>
            <a:cxnSpLocks/>
          </p:cNvCxnSpPr>
          <p:nvPr/>
        </p:nvCxnSpPr>
        <p:spPr>
          <a:xfrm>
            <a:off x="26060622" y="12114584"/>
            <a:ext cx="0" cy="969469"/>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ADA9E294-1A3E-0298-1576-4F6718B7F906}"/>
              </a:ext>
            </a:extLst>
          </p:cNvPr>
          <p:cNvSpPr/>
          <p:nvPr/>
        </p:nvSpPr>
        <p:spPr>
          <a:xfrm rot="18498567">
            <a:off x="26660522" y="7585821"/>
            <a:ext cx="4846318" cy="4846318"/>
          </a:xfrm>
          <a:prstGeom prst="arc">
            <a:avLst/>
          </a:prstGeom>
          <a:ln w="19050">
            <a:solidFill>
              <a:schemeClr val="bg1"/>
            </a:solidFill>
            <a:head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607E1003-BEC7-34E8-F2C6-D81FD0912DE1}"/>
              </a:ext>
            </a:extLst>
          </p:cNvPr>
          <p:cNvSpPr/>
          <p:nvPr/>
        </p:nvSpPr>
        <p:spPr>
          <a:xfrm rot="3015712" flipV="1">
            <a:off x="26660522" y="8335697"/>
            <a:ext cx="4846318" cy="4846318"/>
          </a:xfrm>
          <a:prstGeom prst="arc">
            <a:avLst/>
          </a:prstGeom>
          <a:ln w="19050">
            <a:solidFill>
              <a:schemeClr val="bg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Rounded Corners 27">
            <a:extLst>
              <a:ext uri="{FF2B5EF4-FFF2-40B4-BE49-F238E27FC236}">
                <a16:creationId xmlns:a16="http://schemas.microsoft.com/office/drawing/2014/main" id="{43242E86-3883-9EE1-A3B3-CE0341AE3EE3}"/>
              </a:ext>
            </a:extLst>
          </p:cNvPr>
          <p:cNvSpPr/>
          <p:nvPr/>
        </p:nvSpPr>
        <p:spPr>
          <a:xfrm>
            <a:off x="29008040" y="8405027"/>
            <a:ext cx="347472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Quantum Optimization</a:t>
            </a:r>
          </a:p>
        </p:txBody>
      </p:sp>
      <p:sp>
        <p:nvSpPr>
          <p:cNvPr id="22" name="Rectangle: Rounded Corners 28">
            <a:extLst>
              <a:ext uri="{FF2B5EF4-FFF2-40B4-BE49-F238E27FC236}">
                <a16:creationId xmlns:a16="http://schemas.microsoft.com/office/drawing/2014/main" id="{A993247D-1D8B-6949-CEF2-D29576A287C4}"/>
              </a:ext>
            </a:extLst>
          </p:cNvPr>
          <p:cNvSpPr/>
          <p:nvPr/>
        </p:nvSpPr>
        <p:spPr>
          <a:xfrm>
            <a:off x="29008040" y="10823859"/>
            <a:ext cx="3474720" cy="1463038"/>
          </a:xfrm>
          <a:prstGeom prst="roundRect">
            <a:avLst/>
          </a:prstGeom>
          <a:noFill/>
          <a:ln w="12700">
            <a:solidFill>
              <a:schemeClr val="tx2"/>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Classical Optimization</a:t>
            </a:r>
          </a:p>
        </p:txBody>
      </p:sp>
      <p:cxnSp>
        <p:nvCxnSpPr>
          <p:cNvPr id="23" name="Straight Connector 22">
            <a:extLst>
              <a:ext uri="{FF2B5EF4-FFF2-40B4-BE49-F238E27FC236}">
                <a16:creationId xmlns:a16="http://schemas.microsoft.com/office/drawing/2014/main" id="{E96BC377-33EC-6CB2-C422-EFDFC5206470}"/>
              </a:ext>
            </a:extLst>
          </p:cNvPr>
          <p:cNvCxnSpPr>
            <a:cxnSpLocks/>
          </p:cNvCxnSpPr>
          <p:nvPr/>
        </p:nvCxnSpPr>
        <p:spPr>
          <a:xfrm flipV="1">
            <a:off x="30745400" y="10008981"/>
            <a:ext cx="0" cy="640080"/>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B6149B-CE44-4DD1-B793-36A49894EC24}"/>
              </a:ext>
            </a:extLst>
          </p:cNvPr>
          <p:cNvSpPr txBox="1"/>
          <p:nvPr/>
        </p:nvSpPr>
        <p:spPr>
          <a:xfrm>
            <a:off x="16921426" y="9562164"/>
            <a:ext cx="6543765" cy="978729"/>
          </a:xfrm>
          <a:prstGeom prst="rect">
            <a:avLst/>
          </a:prstGeom>
          <a:noFill/>
        </p:spPr>
        <p:txBody>
          <a:bodyPr wrap="square" rtlCol="0">
            <a:spAutoFit/>
          </a:bodyPr>
          <a:lstStyle/>
          <a:p>
            <a:pPr algn="r">
              <a:lnSpc>
                <a:spcPct val="90000"/>
              </a:lnSpc>
            </a:pPr>
            <a:r>
              <a:rPr lang="en-US" sz="3200">
                <a:solidFill>
                  <a:schemeClr val="bg1"/>
                </a:solidFill>
                <a:latin typeface="NVIDIA Sans" panose="020B0503020203020204" pitchFamily="34" charset="0"/>
                <a:cs typeface="NVIDIA Sans" panose="020B0503020203020204" pitchFamily="34" charset="0"/>
              </a:rPr>
              <a:t>Combined analysis and lowering of IR for heterogeneous system</a:t>
            </a:r>
          </a:p>
        </p:txBody>
      </p:sp>
      <p:sp>
        <p:nvSpPr>
          <p:cNvPr id="25" name="Rectangle: Rounded Corners 10">
            <a:extLst>
              <a:ext uri="{FF2B5EF4-FFF2-40B4-BE49-F238E27FC236}">
                <a16:creationId xmlns:a16="http://schemas.microsoft.com/office/drawing/2014/main" id="{DDCD54BD-6BCD-2112-C525-E4C050308D0F}"/>
              </a:ext>
            </a:extLst>
          </p:cNvPr>
          <p:cNvSpPr/>
          <p:nvPr/>
        </p:nvSpPr>
        <p:spPr>
          <a:xfrm>
            <a:off x="22346404" y="4688236"/>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CPU Dialect</a:t>
            </a:r>
          </a:p>
        </p:txBody>
      </p:sp>
      <p:sp>
        <p:nvSpPr>
          <p:cNvPr id="26" name="Rectangle: Rounded Corners 10">
            <a:extLst>
              <a:ext uri="{FF2B5EF4-FFF2-40B4-BE49-F238E27FC236}">
                <a16:creationId xmlns:a16="http://schemas.microsoft.com/office/drawing/2014/main" id="{22C13D5C-D91C-9BE7-EFF5-C14C6EB5AFFE}"/>
              </a:ext>
            </a:extLst>
          </p:cNvPr>
          <p:cNvSpPr/>
          <p:nvPr/>
        </p:nvSpPr>
        <p:spPr>
          <a:xfrm>
            <a:off x="29073332" y="4660300"/>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Quantum Dialect</a:t>
            </a:r>
          </a:p>
        </p:txBody>
      </p:sp>
      <p:sp>
        <p:nvSpPr>
          <p:cNvPr id="27" name="Rectangle: Rounded Corners 12">
            <a:extLst>
              <a:ext uri="{FF2B5EF4-FFF2-40B4-BE49-F238E27FC236}">
                <a16:creationId xmlns:a16="http://schemas.microsoft.com/office/drawing/2014/main" id="{80BF5825-6FCF-2A26-CF55-CA8E26E222C8}"/>
              </a:ext>
            </a:extLst>
          </p:cNvPr>
          <p:cNvSpPr/>
          <p:nvPr/>
        </p:nvSpPr>
        <p:spPr>
          <a:xfrm>
            <a:off x="28865435" y="17391813"/>
            <a:ext cx="4724400" cy="1463038"/>
          </a:xfrm>
          <a:prstGeom prst="round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QPU</a:t>
            </a:r>
          </a:p>
        </p:txBody>
      </p:sp>
      <p:sp>
        <p:nvSpPr>
          <p:cNvPr id="28" name="Oval 27">
            <a:extLst>
              <a:ext uri="{FF2B5EF4-FFF2-40B4-BE49-F238E27FC236}">
                <a16:creationId xmlns:a16="http://schemas.microsoft.com/office/drawing/2014/main" id="{4A9F1406-E64A-309B-5F4C-47392727639D}"/>
              </a:ext>
            </a:extLst>
          </p:cNvPr>
          <p:cNvSpPr/>
          <p:nvPr/>
        </p:nvSpPr>
        <p:spPr>
          <a:xfrm>
            <a:off x="23869263" y="13756998"/>
            <a:ext cx="3459480" cy="2401511"/>
          </a:xfrm>
          <a:prstGeom prst="ellipse">
            <a:avLst/>
          </a:prstGeom>
          <a:solidFill>
            <a:schemeClr val="bg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LLVM</a:t>
            </a:r>
          </a:p>
        </p:txBody>
      </p:sp>
      <p:sp>
        <p:nvSpPr>
          <p:cNvPr id="29" name="Oval 28">
            <a:extLst>
              <a:ext uri="{FF2B5EF4-FFF2-40B4-BE49-F238E27FC236}">
                <a16:creationId xmlns:a16="http://schemas.microsoft.com/office/drawing/2014/main" id="{F67BEBF9-A0B4-B1DD-BED9-C669FF924D48}"/>
              </a:ext>
            </a:extLst>
          </p:cNvPr>
          <p:cNvSpPr/>
          <p:nvPr/>
        </p:nvSpPr>
        <p:spPr>
          <a:xfrm>
            <a:off x="29101036" y="13820496"/>
            <a:ext cx="3459480" cy="2401511"/>
          </a:xfrm>
          <a:prstGeom prst="ellipse">
            <a:avLst/>
          </a:prstGeom>
          <a:solidFill>
            <a:schemeClr val="bg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3200">
                <a:solidFill>
                  <a:schemeClr val="bg1"/>
                </a:solidFill>
              </a:rPr>
              <a:t>QIR Dialect</a:t>
            </a:r>
          </a:p>
        </p:txBody>
      </p:sp>
      <p:cxnSp>
        <p:nvCxnSpPr>
          <p:cNvPr id="30" name="Straight Connector 29">
            <a:extLst>
              <a:ext uri="{FF2B5EF4-FFF2-40B4-BE49-F238E27FC236}">
                <a16:creationId xmlns:a16="http://schemas.microsoft.com/office/drawing/2014/main" id="{7809F693-EA7B-786F-6951-7D138859B386}"/>
              </a:ext>
            </a:extLst>
          </p:cNvPr>
          <p:cNvCxnSpPr>
            <a:cxnSpLocks/>
          </p:cNvCxnSpPr>
          <p:nvPr/>
        </p:nvCxnSpPr>
        <p:spPr>
          <a:xfrm>
            <a:off x="20548710" y="16222007"/>
            <a:ext cx="0" cy="1064206"/>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0AFEB1-3C9A-FFA7-86CA-8B042E6AB5F3}"/>
              </a:ext>
            </a:extLst>
          </p:cNvPr>
          <p:cNvCxnSpPr>
            <a:cxnSpLocks/>
          </p:cNvCxnSpPr>
          <p:nvPr/>
        </p:nvCxnSpPr>
        <p:spPr>
          <a:xfrm>
            <a:off x="30830776" y="16222007"/>
            <a:ext cx="0" cy="1201991"/>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31BFA9-6B12-ABCD-007E-E45E2F42D6C9}"/>
              </a:ext>
            </a:extLst>
          </p:cNvPr>
          <p:cNvCxnSpPr>
            <a:cxnSpLocks/>
          </p:cNvCxnSpPr>
          <p:nvPr/>
        </p:nvCxnSpPr>
        <p:spPr>
          <a:xfrm>
            <a:off x="25671257" y="16189822"/>
            <a:ext cx="0" cy="1234176"/>
          </a:xfrm>
          <a:prstGeom prst="line">
            <a:avLst/>
          </a:prstGeom>
          <a:ln w="12700">
            <a:solidFill>
              <a:schemeClr val="bg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C3ED14-4F59-42F4-8FD6-903CA26D1A7A}"/>
              </a:ext>
            </a:extLst>
          </p:cNvPr>
          <p:cNvCxnSpPr>
            <a:cxnSpLocks/>
          </p:cNvCxnSpPr>
          <p:nvPr/>
        </p:nvCxnSpPr>
        <p:spPr>
          <a:xfrm flipV="1">
            <a:off x="18009705" y="13492874"/>
            <a:ext cx="16051695" cy="5338"/>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CDA131-7FD1-24EA-C955-1D46482DEF1F}"/>
              </a:ext>
            </a:extLst>
          </p:cNvPr>
          <p:cNvSpPr txBox="1"/>
          <p:nvPr/>
        </p:nvSpPr>
        <p:spPr>
          <a:xfrm>
            <a:off x="27454742" y="5009382"/>
            <a:ext cx="1234652" cy="725401"/>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t>
            </a:r>
          </a:p>
        </p:txBody>
      </p:sp>
      <p:cxnSp>
        <p:nvCxnSpPr>
          <p:cNvPr id="47" name="Straight Connector 46">
            <a:extLst>
              <a:ext uri="{FF2B5EF4-FFF2-40B4-BE49-F238E27FC236}">
                <a16:creationId xmlns:a16="http://schemas.microsoft.com/office/drawing/2014/main" id="{191DA209-4F96-FDA3-C3D9-037D054F4709}"/>
              </a:ext>
            </a:extLst>
          </p:cNvPr>
          <p:cNvCxnSpPr>
            <a:cxnSpLocks/>
          </p:cNvCxnSpPr>
          <p:nvPr/>
        </p:nvCxnSpPr>
        <p:spPr>
          <a:xfrm flipV="1">
            <a:off x="17511898" y="6925770"/>
            <a:ext cx="16051695" cy="5338"/>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E755A63-0BE3-E917-733C-4C5A4688CC30}"/>
              </a:ext>
            </a:extLst>
          </p:cNvPr>
          <p:cNvSpPr txBox="1"/>
          <p:nvPr/>
        </p:nvSpPr>
        <p:spPr>
          <a:xfrm>
            <a:off x="30428367" y="12461695"/>
            <a:ext cx="673873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Progressive Lowering</a:t>
            </a:r>
          </a:p>
        </p:txBody>
      </p:sp>
      <p:sp>
        <p:nvSpPr>
          <p:cNvPr id="49" name="TextBox 48">
            <a:extLst>
              <a:ext uri="{FF2B5EF4-FFF2-40B4-BE49-F238E27FC236}">
                <a16:creationId xmlns:a16="http://schemas.microsoft.com/office/drawing/2014/main" id="{973C69C0-4267-86FB-6C0A-60BD9E28F235}"/>
              </a:ext>
            </a:extLst>
          </p:cNvPr>
          <p:cNvSpPr txBox="1"/>
          <p:nvPr/>
        </p:nvSpPr>
        <p:spPr>
          <a:xfrm>
            <a:off x="30428367" y="6211327"/>
            <a:ext cx="673873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Dialect Composition</a:t>
            </a:r>
          </a:p>
        </p:txBody>
      </p:sp>
    </p:spTree>
    <p:extLst>
      <p:ext uri="{BB962C8B-B14F-4D97-AF65-F5344CB8AC3E}">
        <p14:creationId xmlns:p14="http://schemas.microsoft.com/office/powerpoint/2010/main" val="1870671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2" name="Rectangle 1">
            <a:extLst>
              <a:ext uri="{FF2B5EF4-FFF2-40B4-BE49-F238E27FC236}">
                <a16:creationId xmlns:a16="http://schemas.microsoft.com/office/drawing/2014/main" id="{1F8F09F6-1CC7-5981-9CE7-B303EAA803E7}"/>
              </a:ext>
            </a:extLst>
          </p:cNvPr>
          <p:cNvSpPr/>
          <p:nvPr/>
        </p:nvSpPr>
        <p:spPr>
          <a:xfrm>
            <a:off x="7315908" y="3958039"/>
            <a:ext cx="14050382" cy="4439395"/>
          </a:xfrm>
          <a:prstGeom prst="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274320" rIns="45720" bIns="91440" rtlCol="0" anchor="t"/>
          <a:lstStyle/>
          <a:p>
            <a:pPr algn="ctr">
              <a:lnSpc>
                <a:spcPct val="90000"/>
              </a:lnSpc>
            </a:pPr>
            <a:r>
              <a:rPr lang="en-US" sz="4400">
                <a:solidFill>
                  <a:schemeClr val="tx1"/>
                </a:solidFill>
              </a:rPr>
              <a:t>C++ </a:t>
            </a:r>
          </a:p>
        </p:txBody>
      </p:sp>
      <p:sp>
        <p:nvSpPr>
          <p:cNvPr id="6" name="Rectangle 5">
            <a:extLst>
              <a:ext uri="{FF2B5EF4-FFF2-40B4-BE49-F238E27FC236}">
                <a16:creationId xmlns:a16="http://schemas.microsoft.com/office/drawing/2014/main" id="{D3886C3B-6746-4F71-5EF5-6E509B409D2F}"/>
              </a:ext>
            </a:extLst>
          </p:cNvPr>
          <p:cNvSpPr/>
          <p:nvPr/>
        </p:nvSpPr>
        <p:spPr>
          <a:xfrm>
            <a:off x="7315908" y="9932077"/>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725876"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353345"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6980814"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608283"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235752"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863220" y="11173666"/>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315908" y="14857946"/>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2" name="Rectangle 21">
            <a:extLst>
              <a:ext uri="{FF2B5EF4-FFF2-40B4-BE49-F238E27FC236}">
                <a16:creationId xmlns:a16="http://schemas.microsoft.com/office/drawing/2014/main" id="{948F5F58-EABC-1D02-8B52-B0DB27CA094E}"/>
              </a:ext>
            </a:extLst>
          </p:cNvPr>
          <p:cNvSpPr/>
          <p:nvPr/>
        </p:nvSpPr>
        <p:spPr>
          <a:xfrm>
            <a:off x="7315907" y="16623243"/>
            <a:ext cx="14050381" cy="1275680"/>
          </a:xfrm>
          <a:prstGeom prst="rect">
            <a:avLst/>
          </a:prstGeom>
          <a:solidFill>
            <a:schemeClr val="accent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Simulation (MGPU, MNMG, DM, TN)</a:t>
            </a:r>
          </a:p>
        </p:txBody>
      </p:sp>
      <p:sp>
        <p:nvSpPr>
          <p:cNvPr id="23" name="Rectangle 22">
            <a:extLst>
              <a:ext uri="{FF2B5EF4-FFF2-40B4-BE49-F238E27FC236}">
                <a16:creationId xmlns:a16="http://schemas.microsoft.com/office/drawing/2014/main" id="{AB154B42-2DC7-BDE9-524F-7481193FDE61}"/>
              </a:ext>
            </a:extLst>
          </p:cNvPr>
          <p:cNvSpPr/>
          <p:nvPr/>
        </p:nvSpPr>
        <p:spPr>
          <a:xfrm>
            <a:off x="21586826" y="16623243"/>
            <a:ext cx="14075482" cy="1275680"/>
          </a:xfrm>
          <a:prstGeom prst="rect">
            <a:avLst/>
          </a:prstGeom>
          <a:solidFill>
            <a:srgbClr val="00B050"/>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Physical QPU (Quantinuum, IonQ, IQM, OQC)</a:t>
            </a:r>
          </a:p>
        </p:txBody>
      </p:sp>
      <p:sp>
        <p:nvSpPr>
          <p:cNvPr id="24" name="Rectangle 23">
            <a:extLst>
              <a:ext uri="{FF2B5EF4-FFF2-40B4-BE49-F238E27FC236}">
                <a16:creationId xmlns:a16="http://schemas.microsoft.com/office/drawing/2014/main" id="{0DE29FB4-39FC-5E8F-0474-9D35F89A379C}"/>
              </a:ext>
            </a:extLst>
          </p:cNvPr>
          <p:cNvSpPr/>
          <p:nvPr/>
        </p:nvSpPr>
        <p:spPr>
          <a:xfrm>
            <a:off x="7725876"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353345"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6980814"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608283"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235752"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863220" y="12705038"/>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40" name="Rectangle 39">
            <a:extLst>
              <a:ext uri="{FF2B5EF4-FFF2-40B4-BE49-F238E27FC236}">
                <a16:creationId xmlns:a16="http://schemas.microsoft.com/office/drawing/2014/main" id="{4F48F549-E268-2586-C7B6-8ECAE66FB64F}"/>
              </a:ext>
            </a:extLst>
          </p:cNvPr>
          <p:cNvSpPr/>
          <p:nvPr/>
        </p:nvSpPr>
        <p:spPr>
          <a:xfrm>
            <a:off x="21586826" y="3958039"/>
            <a:ext cx="14050382" cy="4439395"/>
          </a:xfrm>
          <a:prstGeom prst="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274320" rIns="45720" bIns="91440" rtlCol="0" anchor="t"/>
          <a:lstStyle/>
          <a:p>
            <a:pPr algn="ctr">
              <a:lnSpc>
                <a:spcPct val="90000"/>
              </a:lnSpc>
            </a:pPr>
            <a:r>
              <a:rPr lang="en-US" sz="4400">
                <a:solidFill>
                  <a:schemeClr val="tx1"/>
                </a:solidFill>
              </a:rPr>
              <a:t>Python</a:t>
            </a:r>
          </a:p>
        </p:txBody>
      </p:sp>
      <p:sp>
        <p:nvSpPr>
          <p:cNvPr id="41" name="Rectangle 40">
            <a:extLst>
              <a:ext uri="{FF2B5EF4-FFF2-40B4-BE49-F238E27FC236}">
                <a16:creationId xmlns:a16="http://schemas.microsoft.com/office/drawing/2014/main" id="{F67C7B73-C0A2-C71A-B65F-FFEAE40654DF}"/>
              </a:ext>
            </a:extLst>
          </p:cNvPr>
          <p:cNvSpPr/>
          <p:nvPr/>
        </p:nvSpPr>
        <p:spPr>
          <a:xfrm>
            <a:off x="7725876"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 Expressions</a:t>
            </a:r>
          </a:p>
        </p:txBody>
      </p:sp>
      <p:sp>
        <p:nvSpPr>
          <p:cNvPr id="42" name="Rectangle 41">
            <a:extLst>
              <a:ext uri="{FF2B5EF4-FFF2-40B4-BE49-F238E27FC236}">
                <a16:creationId xmlns:a16="http://schemas.microsoft.com/office/drawing/2014/main" id="{CEEF3C7F-CD7F-0EDC-6EBF-01C047C82ABC}"/>
              </a:ext>
            </a:extLst>
          </p:cNvPr>
          <p:cNvSpPr/>
          <p:nvPr/>
        </p:nvSpPr>
        <p:spPr>
          <a:xfrm>
            <a:off x="12238267"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JIT Kernel Expressions</a:t>
            </a:r>
          </a:p>
        </p:txBody>
      </p:sp>
      <p:sp>
        <p:nvSpPr>
          <p:cNvPr id="43" name="Rectangle 42">
            <a:extLst>
              <a:ext uri="{FF2B5EF4-FFF2-40B4-BE49-F238E27FC236}">
                <a16:creationId xmlns:a16="http://schemas.microsoft.com/office/drawing/2014/main" id="{E67F12AE-D3D2-2671-4DF5-7559E4444526}"/>
              </a:ext>
            </a:extLst>
          </p:cNvPr>
          <p:cNvSpPr/>
          <p:nvPr/>
        </p:nvSpPr>
        <p:spPr>
          <a:xfrm>
            <a:off x="16750658"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Runtime</a:t>
            </a:r>
          </a:p>
        </p:txBody>
      </p:sp>
      <p:sp>
        <p:nvSpPr>
          <p:cNvPr id="44" name="Rectangle 43">
            <a:extLst>
              <a:ext uri="{FF2B5EF4-FFF2-40B4-BE49-F238E27FC236}">
                <a16:creationId xmlns:a16="http://schemas.microsoft.com/office/drawing/2014/main" id="{60F70183-066F-6D15-3CB2-84EF016FA274}"/>
              </a:ext>
            </a:extLst>
          </p:cNvPr>
          <p:cNvSpPr/>
          <p:nvPr/>
        </p:nvSpPr>
        <p:spPr>
          <a:xfrm>
            <a:off x="22003030"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 Expressions</a:t>
            </a:r>
          </a:p>
        </p:txBody>
      </p:sp>
      <p:sp>
        <p:nvSpPr>
          <p:cNvPr id="45" name="Rectangle 44">
            <a:extLst>
              <a:ext uri="{FF2B5EF4-FFF2-40B4-BE49-F238E27FC236}">
                <a16:creationId xmlns:a16="http://schemas.microsoft.com/office/drawing/2014/main" id="{9BEFDF87-B2C5-2ADA-DC46-33D7EC478875}"/>
              </a:ext>
            </a:extLst>
          </p:cNvPr>
          <p:cNvSpPr/>
          <p:nvPr/>
        </p:nvSpPr>
        <p:spPr>
          <a:xfrm>
            <a:off x="26515421"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JIT Kernel Expressions</a:t>
            </a:r>
          </a:p>
        </p:txBody>
      </p:sp>
      <p:sp>
        <p:nvSpPr>
          <p:cNvPr id="46" name="Rectangle 45">
            <a:extLst>
              <a:ext uri="{FF2B5EF4-FFF2-40B4-BE49-F238E27FC236}">
                <a16:creationId xmlns:a16="http://schemas.microsoft.com/office/drawing/2014/main" id="{7B11AB50-0939-2D3B-03B1-F7C2E6530CF3}"/>
              </a:ext>
            </a:extLst>
          </p:cNvPr>
          <p:cNvSpPr/>
          <p:nvPr/>
        </p:nvSpPr>
        <p:spPr>
          <a:xfrm>
            <a:off x="31027812" y="5185680"/>
            <a:ext cx="4224528" cy="2807052"/>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Runtime</a:t>
            </a:r>
          </a:p>
        </p:txBody>
      </p:sp>
      <p:sp>
        <p:nvSpPr>
          <p:cNvPr id="51" name="Rectangle 50">
            <a:extLst>
              <a:ext uri="{FF2B5EF4-FFF2-40B4-BE49-F238E27FC236}">
                <a16:creationId xmlns:a16="http://schemas.microsoft.com/office/drawing/2014/main" id="{8688135E-6885-22BB-DF65-FF47D5A2BB2E}"/>
              </a:ext>
            </a:extLst>
          </p:cNvPr>
          <p:cNvSpPr/>
          <p:nvPr/>
        </p:nvSpPr>
        <p:spPr>
          <a:xfrm>
            <a:off x="602674" y="9932076"/>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323660" y="11249633"/>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323660" y="12444315"/>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323660" y="13711638"/>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323660" y="1485794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57" name="Rectangle 56">
            <a:extLst>
              <a:ext uri="{FF2B5EF4-FFF2-40B4-BE49-F238E27FC236}">
                <a16:creationId xmlns:a16="http://schemas.microsoft.com/office/drawing/2014/main" id="{7C76355D-9E96-BF3B-60A9-2451409BB122}"/>
              </a:ext>
            </a:extLst>
          </p:cNvPr>
          <p:cNvSpPr/>
          <p:nvPr/>
        </p:nvSpPr>
        <p:spPr>
          <a:xfrm>
            <a:off x="497524" y="16623243"/>
            <a:ext cx="6007185" cy="1275680"/>
          </a:xfrm>
          <a:prstGeom prst="rect">
            <a:avLst/>
          </a:prstGeom>
          <a:solidFill>
            <a:schemeClr val="accent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libnvqir.so</a:t>
            </a:r>
          </a:p>
        </p:txBody>
      </p:sp>
      <p:sp>
        <p:nvSpPr>
          <p:cNvPr id="58" name="Rectangle 57">
            <a:extLst>
              <a:ext uri="{FF2B5EF4-FFF2-40B4-BE49-F238E27FC236}">
                <a16:creationId xmlns:a16="http://schemas.microsoft.com/office/drawing/2014/main" id="{D62A070F-48F3-29EE-F37B-D4D4B8AE02FB}"/>
              </a:ext>
            </a:extLst>
          </p:cNvPr>
          <p:cNvSpPr/>
          <p:nvPr/>
        </p:nvSpPr>
        <p:spPr>
          <a:xfrm>
            <a:off x="602674" y="6747762"/>
            <a:ext cx="6007185" cy="1128548"/>
          </a:xfrm>
          <a:prstGeom prst="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274320" rIns="45720" bIns="91440" rtlCol="0" anchor="t"/>
          <a:lstStyle/>
          <a:p>
            <a:pPr algn="ctr">
              <a:lnSpc>
                <a:spcPct val="90000"/>
              </a:lnSpc>
            </a:pPr>
            <a:r>
              <a:rPr lang="en-US" sz="4400">
                <a:solidFill>
                  <a:schemeClr val="tx1"/>
                </a:solidFill>
              </a:rPr>
              <a:t>Frontends</a:t>
            </a:r>
          </a:p>
        </p:txBody>
      </p:sp>
      <p:sp>
        <p:nvSpPr>
          <p:cNvPr id="3" name="Rectangle 2">
            <a:extLst>
              <a:ext uri="{FF2B5EF4-FFF2-40B4-BE49-F238E27FC236}">
                <a16:creationId xmlns:a16="http://schemas.microsoft.com/office/drawing/2014/main" id="{1651690E-C947-4506-2C13-0AC59E33D5A3}"/>
              </a:ext>
            </a:extLst>
          </p:cNvPr>
          <p:cNvSpPr/>
          <p:nvPr/>
        </p:nvSpPr>
        <p:spPr>
          <a:xfrm>
            <a:off x="7315907" y="8586795"/>
            <a:ext cx="28346401" cy="1080787"/>
          </a:xfrm>
          <a:prstGeom prst="rect">
            <a:avLst/>
          </a:prstGeom>
          <a:solidFill>
            <a:schemeClr val="tx2">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274320" rIns="45720" bIns="91440" rtlCol="0" anchor="t"/>
          <a:lstStyle/>
          <a:p>
            <a:pPr algn="ctr">
              <a:lnSpc>
                <a:spcPct val="90000"/>
              </a:lnSpc>
            </a:pPr>
            <a:r>
              <a:rPr lang="en-US" sz="4400">
                <a:solidFill>
                  <a:schemeClr val="tx1"/>
                </a:solidFill>
              </a:rPr>
              <a:t>CUDA-Q Formal Language Specification</a:t>
            </a:r>
          </a:p>
        </p:txBody>
      </p:sp>
    </p:spTree>
    <p:extLst>
      <p:ext uri="{BB962C8B-B14F-4D97-AF65-F5344CB8AC3E}">
        <p14:creationId xmlns:p14="http://schemas.microsoft.com/office/powerpoint/2010/main" val="3780203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Language</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Formal specification for quantum programming concepts that span classical language embeddings</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pic>
        <p:nvPicPr>
          <p:cNvPr id="8" name="Picture 7" descr="A screenshot of a computer&#10;&#10;Description automatically generated">
            <a:extLst>
              <a:ext uri="{FF2B5EF4-FFF2-40B4-BE49-F238E27FC236}">
                <a16:creationId xmlns:a16="http://schemas.microsoft.com/office/drawing/2014/main" id="{566B9085-F21F-4A92-028F-BBC1E1249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3630" y="4609338"/>
            <a:ext cx="20587970" cy="13104599"/>
          </a:xfrm>
          <a:prstGeom prst="rect">
            <a:avLst/>
          </a:prstGeom>
          <a:ln>
            <a:solidFill>
              <a:schemeClr val="bg1"/>
            </a:solidFill>
          </a:ln>
        </p:spPr>
      </p:pic>
      <p:sp>
        <p:nvSpPr>
          <p:cNvPr id="9" name="TextBox 8">
            <a:extLst>
              <a:ext uri="{FF2B5EF4-FFF2-40B4-BE49-F238E27FC236}">
                <a16:creationId xmlns:a16="http://schemas.microsoft.com/office/drawing/2014/main" id="{83BB7599-89D1-1D7D-B6E6-449886182873}"/>
              </a:ext>
            </a:extLst>
          </p:cNvPr>
          <p:cNvSpPr txBox="1"/>
          <p:nvPr/>
        </p:nvSpPr>
        <p:spPr>
          <a:xfrm>
            <a:off x="17118458" y="17922240"/>
            <a:ext cx="18543142"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hlinkClick r:id="rId5"/>
              </a:rPr>
              <a:t>https://nvidia.github.io/cuda-quantum/latest/specification/cudaq.html</a:t>
            </a:r>
            <a:r>
              <a:rPr lang="en-US" sz="4000">
                <a:solidFill>
                  <a:schemeClr val="bg1"/>
                </a:solidFill>
                <a:latin typeface="NVIDIA Sans" panose="020B0503020203020204" pitchFamily="34" charset="0"/>
                <a:cs typeface="NVIDIA Sans" panose="020B0503020203020204" pitchFamily="34" charset="0"/>
              </a:rPr>
              <a:t> </a:t>
            </a:r>
          </a:p>
        </p:txBody>
      </p:sp>
      <p:sp>
        <p:nvSpPr>
          <p:cNvPr id="10" name="Subtitle 9">
            <a:extLst>
              <a:ext uri="{FF2B5EF4-FFF2-40B4-BE49-F238E27FC236}">
                <a16:creationId xmlns:a16="http://schemas.microsoft.com/office/drawing/2014/main" id="{3563A9B7-1E70-AF91-91B1-29545BD2FEBE}"/>
              </a:ext>
            </a:extLst>
          </p:cNvPr>
          <p:cNvSpPr>
            <a:spLocks noGrp="1"/>
          </p:cNvSpPr>
          <p:nvPr>
            <p:ph idx="1"/>
          </p:nvPr>
        </p:nvSpPr>
        <p:spPr>
          <a:xfrm>
            <a:off x="493777" y="5284539"/>
            <a:ext cx="14342110" cy="5877098"/>
          </a:xfrm>
        </p:spPr>
        <p:txBody>
          <a:bodyPr/>
          <a:lstStyle/>
          <a:p>
            <a:r>
              <a:rPr lang="en-US">
                <a:latin typeface="+mn-lt"/>
                <a:ea typeface="Roboto Mono" pitchFamily="49" charset="0"/>
              </a:rPr>
              <a:t>CUDA-Q starts with a general language specification.</a:t>
            </a:r>
          </a:p>
          <a:p>
            <a:pPr lvl="1"/>
            <a:r>
              <a:rPr lang="en-US">
                <a:latin typeface="+mn-lt"/>
                <a:ea typeface="Roboto Mono" pitchFamily="49" charset="0"/>
              </a:rPr>
              <a:t>Language implementations must adhere to the specification</a:t>
            </a:r>
          </a:p>
          <a:p>
            <a:r>
              <a:rPr lang="en-US">
                <a:latin typeface="+mn-lt"/>
                <a:ea typeface="Roboto Mono" pitchFamily="49" charset="0"/>
              </a:rPr>
              <a:t>Meant to be classical language agnostic</a:t>
            </a:r>
          </a:p>
          <a:p>
            <a:pPr lvl="1"/>
            <a:r>
              <a:rPr lang="en-US">
                <a:latin typeface="+mn-lt"/>
                <a:ea typeface="Roboto Mono" pitchFamily="49" charset="0"/>
              </a:rPr>
              <a:t>Implementations now in C++ and Python</a:t>
            </a:r>
          </a:p>
          <a:p>
            <a:r>
              <a:rPr lang="en-US">
                <a:latin typeface="+mn-lt"/>
                <a:ea typeface="Roboto Mono" pitchFamily="49" charset="0"/>
              </a:rPr>
              <a:t>Defines common concepts for quantum programming</a:t>
            </a:r>
          </a:p>
          <a:p>
            <a:pPr lvl="1"/>
            <a:r>
              <a:rPr lang="en-US">
                <a:latin typeface="+mn-lt"/>
                <a:ea typeface="Roboto Mono" pitchFamily="49" charset="0"/>
              </a:rPr>
              <a:t>Quantum types and operations</a:t>
            </a:r>
          </a:p>
          <a:p>
            <a:pPr lvl="1"/>
            <a:r>
              <a:rPr lang="en-US">
                <a:latin typeface="+mn-lt"/>
                <a:ea typeface="Roboto Mono" pitchFamily="49" charset="0"/>
              </a:rPr>
              <a:t>Quantum kernels </a:t>
            </a:r>
          </a:p>
          <a:p>
            <a:pPr lvl="1"/>
            <a:r>
              <a:rPr lang="en-US">
                <a:latin typeface="+mn-lt"/>
                <a:ea typeface="Roboto Mono" pitchFamily="49" charset="0"/>
              </a:rPr>
              <a:t>Library APIs </a:t>
            </a:r>
          </a:p>
          <a:p>
            <a:r>
              <a:rPr lang="en-US">
                <a:latin typeface="+mn-lt"/>
                <a:ea typeface="Roboto Mono" pitchFamily="49" charset="0"/>
              </a:rPr>
              <a:t>This is an evolving specification.</a:t>
            </a:r>
          </a:p>
          <a:p>
            <a:pPr lvl="1"/>
            <a:r>
              <a:rPr lang="en-US">
                <a:latin typeface="+mn-lt"/>
                <a:ea typeface="Roboto Mono" pitchFamily="49" charset="0"/>
              </a:rPr>
              <a:t>We are interested in feedback and collaboration</a:t>
            </a:r>
          </a:p>
          <a:p>
            <a:pPr lvl="1"/>
            <a:r>
              <a:rPr lang="en-US">
                <a:latin typeface="+mn-lt"/>
                <a:ea typeface="Roboto Mono" pitchFamily="49" charset="0"/>
              </a:rPr>
              <a:t>There is a formal proposal process for contributions (coming soon)</a:t>
            </a:r>
          </a:p>
        </p:txBody>
      </p:sp>
      <p:sp>
        <p:nvSpPr>
          <p:cNvPr id="16" name="TextBox 15">
            <a:extLst>
              <a:ext uri="{FF2B5EF4-FFF2-40B4-BE49-F238E27FC236}">
                <a16:creationId xmlns:a16="http://schemas.microsoft.com/office/drawing/2014/main" id="{59AE4D00-9AF0-8120-B439-0C94F6B985A2}"/>
              </a:ext>
            </a:extLst>
          </p:cNvPr>
          <p:cNvSpPr txBox="1"/>
          <p:nvPr/>
        </p:nvSpPr>
        <p:spPr>
          <a:xfrm>
            <a:off x="-201168" y="18666702"/>
            <a:ext cx="14342110"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Next: let’s dive into the specifics of the language…</a:t>
            </a:r>
          </a:p>
        </p:txBody>
      </p:sp>
    </p:spTree>
    <p:extLst>
      <p:ext uri="{BB962C8B-B14F-4D97-AF65-F5344CB8AC3E}">
        <p14:creationId xmlns:p14="http://schemas.microsoft.com/office/powerpoint/2010/main" val="2629026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2A720-928E-E781-455B-45F8B6F1BB33}"/>
              </a:ext>
            </a:extLst>
          </p:cNvPr>
          <p:cNvSpPr>
            <a:spLocks noGrp="1"/>
          </p:cNvSpPr>
          <p:nvPr>
            <p:ph type="title"/>
          </p:nvPr>
        </p:nvSpPr>
        <p:spPr/>
        <p:txBody>
          <a:bodyPr/>
          <a:lstStyle/>
          <a:p>
            <a:r>
              <a:rPr lang="en-US"/>
              <a:t>GHZ State Example</a:t>
            </a:r>
          </a:p>
        </p:txBody>
      </p:sp>
      <p:sp>
        <p:nvSpPr>
          <p:cNvPr id="6" name="Content Placeholder 5">
            <a:extLst>
              <a:ext uri="{FF2B5EF4-FFF2-40B4-BE49-F238E27FC236}">
                <a16:creationId xmlns:a16="http://schemas.microsoft.com/office/drawing/2014/main" id="{BA58D19B-2A71-09AF-8922-C52F1CF22C77}"/>
              </a:ext>
            </a:extLst>
          </p:cNvPr>
          <p:cNvSpPr>
            <a:spLocks noGrp="1"/>
          </p:cNvSpPr>
          <p:nvPr>
            <p:ph idx="1"/>
          </p:nvPr>
        </p:nvSpPr>
        <p:spPr>
          <a:xfrm>
            <a:off x="2514600" y="4873752"/>
            <a:ext cx="14962239" cy="13651992"/>
          </a:xfrm>
        </p:spPr>
        <p:txBody>
          <a:bodyPr/>
          <a:lstStyle/>
          <a:p>
            <a:pPr marL="0" indent="0">
              <a:buNone/>
            </a:pPr>
            <a:r>
              <a:rPr lang="en-US" b="0" dirty="0">
                <a:solidFill>
                  <a:srgbClr val="AF00DB"/>
                </a:solidFill>
                <a:effectLst/>
              </a:rPr>
              <a:t>import</a:t>
            </a:r>
            <a:r>
              <a:rPr lang="en-US" b="0" dirty="0">
                <a:solidFill>
                  <a:srgbClr val="3B3B3B"/>
                </a:solidFill>
                <a:effectLst/>
              </a:rPr>
              <a:t> </a:t>
            </a:r>
            <a:r>
              <a:rPr lang="en-US" b="0" dirty="0" err="1">
                <a:solidFill>
                  <a:srgbClr val="267F99"/>
                </a:solidFill>
                <a:effectLst/>
              </a:rPr>
              <a:t>cudaq</a:t>
            </a:r>
            <a:endParaRPr lang="en-US" b="0" dirty="0">
              <a:solidFill>
                <a:srgbClr val="3B3B3B"/>
              </a:solidFill>
              <a:effectLst/>
            </a:endParaRPr>
          </a:p>
          <a:p>
            <a:pPr marL="0" indent="0">
              <a:buNone/>
            </a:pPr>
            <a:br>
              <a:rPr lang="en-US" b="0" dirty="0">
                <a:solidFill>
                  <a:srgbClr val="3B3B3B"/>
                </a:solidFill>
                <a:effectLst/>
              </a:rPr>
            </a:br>
            <a:r>
              <a:rPr lang="en-US" b="0" dirty="0">
                <a:solidFill>
                  <a:srgbClr val="795E26"/>
                </a:solidFill>
                <a:effectLst/>
              </a:rPr>
              <a:t>@</a:t>
            </a:r>
            <a:r>
              <a:rPr lang="en-US" b="0" dirty="0">
                <a:solidFill>
                  <a:srgbClr val="267F99"/>
                </a:solidFill>
                <a:effectLst/>
              </a:rPr>
              <a:t>cudaq</a:t>
            </a:r>
            <a:r>
              <a:rPr lang="en-US" b="0" dirty="0">
                <a:solidFill>
                  <a:srgbClr val="795E26"/>
                </a:solidFill>
                <a:effectLst/>
              </a:rPr>
              <a:t>.kernel</a:t>
            </a:r>
            <a:endParaRPr lang="en-US" b="0" dirty="0">
              <a:solidFill>
                <a:srgbClr val="3B3B3B"/>
              </a:solidFill>
              <a:effectLst/>
            </a:endParaRPr>
          </a:p>
          <a:p>
            <a:pPr marL="0" indent="0">
              <a:buNone/>
            </a:pPr>
            <a:r>
              <a:rPr lang="en-US" b="0" dirty="0">
                <a:solidFill>
                  <a:srgbClr val="0000FF"/>
                </a:solidFill>
                <a:effectLst/>
              </a:rPr>
              <a:t>def</a:t>
            </a:r>
            <a:r>
              <a:rPr lang="en-US" b="0" dirty="0">
                <a:solidFill>
                  <a:srgbClr val="3B3B3B"/>
                </a:solidFill>
                <a:effectLst/>
              </a:rPr>
              <a:t> </a:t>
            </a:r>
            <a:r>
              <a:rPr lang="en-US" b="0" dirty="0" err="1">
                <a:solidFill>
                  <a:srgbClr val="795E26"/>
                </a:solidFill>
                <a:effectLst/>
              </a:rPr>
              <a:t>ghz_state</a:t>
            </a:r>
            <a:r>
              <a:rPr lang="en-US" b="0" dirty="0">
                <a:solidFill>
                  <a:srgbClr val="3B3B3B"/>
                </a:solidFill>
                <a:effectLst/>
              </a:rPr>
              <a:t>(</a:t>
            </a:r>
            <a:r>
              <a:rPr lang="en-US" b="0" dirty="0">
                <a:solidFill>
                  <a:srgbClr val="001080"/>
                </a:solidFill>
                <a:effectLst/>
              </a:rPr>
              <a:t>N</a:t>
            </a:r>
            <a:r>
              <a:rPr lang="en-US" b="0" dirty="0">
                <a:solidFill>
                  <a:srgbClr val="3B3B3B"/>
                </a:solidFill>
                <a:effectLst/>
              </a:rPr>
              <a:t>: </a:t>
            </a:r>
            <a:r>
              <a:rPr lang="en-US" b="0" dirty="0">
                <a:solidFill>
                  <a:srgbClr val="267F99"/>
                </a:solidFill>
                <a:effectLst/>
              </a:rPr>
              <a:t>int</a:t>
            </a:r>
            <a:r>
              <a:rPr lang="en-US" b="0" dirty="0">
                <a:solidFill>
                  <a:srgbClr val="3B3B3B"/>
                </a:solidFill>
                <a:effectLst/>
              </a:rPr>
              <a:t>):</a:t>
            </a:r>
          </a:p>
          <a:p>
            <a:pPr marL="0" indent="0">
              <a:buNone/>
            </a:pPr>
            <a:r>
              <a:rPr lang="en-US" b="0" dirty="0">
                <a:solidFill>
                  <a:srgbClr val="3B3B3B"/>
                </a:solidFill>
                <a:effectLst/>
              </a:rPr>
              <a:t>    </a:t>
            </a:r>
            <a:r>
              <a:rPr lang="en-US" b="0" dirty="0">
                <a:solidFill>
                  <a:srgbClr val="001080"/>
                </a:solidFill>
                <a:effectLst/>
              </a:rPr>
              <a:t>qubits</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err="1">
                <a:solidFill>
                  <a:srgbClr val="267F99"/>
                </a:solidFill>
                <a:effectLst/>
              </a:rPr>
              <a:t>cudaq</a:t>
            </a:r>
            <a:r>
              <a:rPr lang="en-US" b="0" dirty="0" err="1">
                <a:solidFill>
                  <a:srgbClr val="3B3B3B"/>
                </a:solidFill>
                <a:effectLst/>
              </a:rPr>
              <a:t>.qvector</a:t>
            </a:r>
            <a:r>
              <a:rPr lang="en-US" b="0" dirty="0">
                <a:solidFill>
                  <a:srgbClr val="3B3B3B"/>
                </a:solidFill>
                <a:effectLst/>
              </a:rPr>
              <a:t>(</a:t>
            </a:r>
            <a:r>
              <a:rPr lang="en-US" b="0" dirty="0">
                <a:solidFill>
                  <a:srgbClr val="001080"/>
                </a:solidFill>
                <a:effectLst/>
              </a:rPr>
              <a:t>N</a:t>
            </a:r>
            <a:r>
              <a:rPr lang="en-US" b="0" dirty="0">
                <a:solidFill>
                  <a:srgbClr val="3B3B3B"/>
                </a:solidFill>
                <a:effectLst/>
              </a:rPr>
              <a:t>)</a:t>
            </a:r>
          </a:p>
          <a:p>
            <a:pPr marL="0" indent="0">
              <a:buNone/>
            </a:pPr>
            <a:r>
              <a:rPr lang="en-US" b="0" dirty="0">
                <a:solidFill>
                  <a:srgbClr val="3B3B3B"/>
                </a:solidFill>
                <a:effectLst/>
              </a:rPr>
              <a:t>    h(</a:t>
            </a:r>
            <a:r>
              <a:rPr lang="en-US" b="0" dirty="0">
                <a:solidFill>
                  <a:srgbClr val="001080"/>
                </a:solidFill>
                <a:effectLst/>
              </a:rPr>
              <a:t>qubits</a:t>
            </a:r>
            <a:r>
              <a:rPr lang="en-US" b="0" dirty="0">
                <a:solidFill>
                  <a:srgbClr val="3B3B3B"/>
                </a:solidFill>
                <a:effectLst/>
              </a:rPr>
              <a:t>[</a:t>
            </a:r>
            <a:r>
              <a:rPr lang="en-US" b="0" dirty="0">
                <a:solidFill>
                  <a:srgbClr val="098658"/>
                </a:solidFill>
                <a:effectLst/>
              </a:rPr>
              <a:t>0</a:t>
            </a:r>
            <a:r>
              <a:rPr lang="en-US" b="0" dirty="0">
                <a:solidFill>
                  <a:srgbClr val="3B3B3B"/>
                </a:solidFill>
                <a:effectLst/>
              </a:rPr>
              <a:t>])</a:t>
            </a:r>
          </a:p>
          <a:p>
            <a:pPr marL="0" indent="0">
              <a:buNone/>
            </a:pPr>
            <a:r>
              <a:rPr lang="en-US" b="0" dirty="0">
                <a:solidFill>
                  <a:srgbClr val="3B3B3B"/>
                </a:solidFill>
                <a:effectLst/>
              </a:rPr>
              <a:t>    </a:t>
            </a:r>
            <a:r>
              <a:rPr lang="en-US" b="0" dirty="0">
                <a:solidFill>
                  <a:srgbClr val="AF00DB"/>
                </a:solidFill>
                <a:effectLst/>
              </a:rPr>
              <a:t>for</a:t>
            </a:r>
            <a:r>
              <a:rPr lang="en-US" b="0" dirty="0">
                <a:solidFill>
                  <a:srgbClr val="3B3B3B"/>
                </a:solidFill>
                <a:effectLst/>
              </a:rPr>
              <a:t> </a:t>
            </a:r>
            <a:r>
              <a:rPr lang="en-US" b="0" dirty="0" err="1">
                <a:solidFill>
                  <a:srgbClr val="001080"/>
                </a:solidFill>
                <a:effectLst/>
              </a:rPr>
              <a:t>i</a:t>
            </a:r>
            <a:r>
              <a:rPr lang="en-US" b="0" dirty="0">
                <a:solidFill>
                  <a:srgbClr val="3B3B3B"/>
                </a:solidFill>
                <a:effectLst/>
              </a:rPr>
              <a:t> </a:t>
            </a:r>
            <a:r>
              <a:rPr lang="en-US" b="0" dirty="0">
                <a:solidFill>
                  <a:srgbClr val="AF00DB"/>
                </a:solidFill>
                <a:effectLst/>
              </a:rPr>
              <a:t>in</a:t>
            </a:r>
            <a:r>
              <a:rPr lang="en-US" b="0" dirty="0">
                <a:solidFill>
                  <a:srgbClr val="3B3B3B"/>
                </a:solidFill>
                <a:effectLst/>
              </a:rPr>
              <a:t> </a:t>
            </a:r>
            <a:r>
              <a:rPr lang="en-US" b="0" dirty="0">
                <a:solidFill>
                  <a:srgbClr val="267F99"/>
                </a:solidFill>
                <a:effectLst/>
              </a:rPr>
              <a:t>range</a:t>
            </a:r>
            <a:r>
              <a:rPr lang="en-US" b="0" dirty="0">
                <a:solidFill>
                  <a:srgbClr val="3B3B3B"/>
                </a:solidFill>
                <a:effectLst/>
              </a:rPr>
              <a:t>(</a:t>
            </a:r>
            <a:r>
              <a:rPr lang="en-US" b="0" dirty="0">
                <a:solidFill>
                  <a:srgbClr val="001080"/>
                </a:solidFill>
                <a:effectLst/>
              </a:rPr>
              <a:t>N</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a:solidFill>
                  <a:srgbClr val="098658"/>
                </a:solidFill>
                <a:effectLst/>
              </a:rPr>
              <a:t>1</a:t>
            </a:r>
            <a:r>
              <a:rPr lang="en-US" b="0" dirty="0">
                <a:solidFill>
                  <a:srgbClr val="3B3B3B"/>
                </a:solidFill>
                <a:effectLst/>
              </a:rPr>
              <a:t>):</a:t>
            </a:r>
          </a:p>
          <a:p>
            <a:pPr marL="0" indent="0">
              <a:buNone/>
            </a:pPr>
            <a:r>
              <a:rPr lang="en-US" b="0" dirty="0">
                <a:solidFill>
                  <a:srgbClr val="3B3B3B"/>
                </a:solidFill>
                <a:effectLst/>
              </a:rPr>
              <a:t>        </a:t>
            </a:r>
            <a:r>
              <a:rPr lang="en-US" b="0" dirty="0" err="1">
                <a:solidFill>
                  <a:srgbClr val="3B3B3B"/>
                </a:solidFill>
                <a:effectLst/>
              </a:rPr>
              <a:t>x.ctrl</a:t>
            </a:r>
            <a:r>
              <a:rPr lang="en-US" b="0" dirty="0">
                <a:solidFill>
                  <a:srgbClr val="3B3B3B"/>
                </a:solidFill>
                <a:effectLst/>
              </a:rPr>
              <a:t>(</a:t>
            </a:r>
            <a:r>
              <a:rPr lang="en-US" b="0" dirty="0">
                <a:solidFill>
                  <a:srgbClr val="001080"/>
                </a:solidFill>
                <a:effectLst/>
              </a:rPr>
              <a:t>qubits</a:t>
            </a:r>
            <a:r>
              <a:rPr lang="en-US" b="0" dirty="0">
                <a:solidFill>
                  <a:srgbClr val="3B3B3B"/>
                </a:solidFill>
                <a:effectLst/>
              </a:rPr>
              <a:t>[</a:t>
            </a:r>
            <a:r>
              <a:rPr lang="en-US" b="0" dirty="0" err="1">
                <a:solidFill>
                  <a:srgbClr val="001080"/>
                </a:solidFill>
                <a:effectLst/>
              </a:rPr>
              <a:t>i</a:t>
            </a:r>
            <a:r>
              <a:rPr lang="en-US" b="0" dirty="0">
                <a:solidFill>
                  <a:srgbClr val="3B3B3B"/>
                </a:solidFill>
                <a:effectLst/>
              </a:rPr>
              <a:t>], </a:t>
            </a:r>
            <a:r>
              <a:rPr lang="en-US" b="0" dirty="0">
                <a:solidFill>
                  <a:srgbClr val="001080"/>
                </a:solidFill>
                <a:effectLst/>
              </a:rPr>
              <a:t>qubits</a:t>
            </a:r>
            <a:r>
              <a:rPr lang="en-US" b="0" dirty="0">
                <a:solidFill>
                  <a:srgbClr val="3B3B3B"/>
                </a:solidFill>
                <a:effectLst/>
              </a:rPr>
              <a:t>[</a:t>
            </a:r>
            <a:r>
              <a:rPr lang="en-US" b="0" dirty="0" err="1">
                <a:solidFill>
                  <a:srgbClr val="001080"/>
                </a:solidFill>
                <a:effectLst/>
              </a:rPr>
              <a:t>i</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a:solidFill>
                  <a:srgbClr val="098658"/>
                </a:solidFill>
                <a:effectLst/>
              </a:rPr>
              <a:t>1</a:t>
            </a:r>
            <a:r>
              <a:rPr lang="en-US" b="0" dirty="0">
                <a:solidFill>
                  <a:srgbClr val="3B3B3B"/>
                </a:solidFill>
                <a:effectLst/>
              </a:rPr>
              <a:t>])</a:t>
            </a:r>
          </a:p>
          <a:p>
            <a:pPr marL="0" indent="0">
              <a:buNone/>
            </a:pPr>
            <a:r>
              <a:rPr lang="en-US" b="0" dirty="0">
                <a:solidFill>
                  <a:srgbClr val="3B3B3B"/>
                </a:solidFill>
                <a:effectLst/>
              </a:rPr>
              <a:t>    </a:t>
            </a:r>
            <a:r>
              <a:rPr lang="en-US" b="0" dirty="0" err="1">
                <a:solidFill>
                  <a:srgbClr val="3B3B3B"/>
                </a:solidFill>
                <a:effectLst/>
              </a:rPr>
              <a:t>mz</a:t>
            </a:r>
            <a:r>
              <a:rPr lang="en-US" b="0" dirty="0">
                <a:solidFill>
                  <a:srgbClr val="3B3B3B"/>
                </a:solidFill>
                <a:effectLst/>
              </a:rPr>
              <a:t>(</a:t>
            </a:r>
            <a:r>
              <a:rPr lang="en-US" b="0" dirty="0">
                <a:solidFill>
                  <a:srgbClr val="001080"/>
                </a:solidFill>
                <a:effectLst/>
              </a:rPr>
              <a:t>qubits</a:t>
            </a:r>
            <a:r>
              <a:rPr lang="en-US" b="0" dirty="0">
                <a:solidFill>
                  <a:srgbClr val="3B3B3B"/>
                </a:solidFill>
                <a:effectLst/>
              </a:rPr>
              <a:t>)</a:t>
            </a:r>
          </a:p>
          <a:p>
            <a:pPr marL="0" indent="0">
              <a:buNone/>
            </a:pPr>
            <a:br>
              <a:rPr lang="en-US" b="0" dirty="0">
                <a:solidFill>
                  <a:srgbClr val="000000"/>
                </a:solidFill>
                <a:effectLst/>
              </a:rPr>
            </a:br>
            <a:endParaRPr lang="en-US" b="0" dirty="0">
              <a:solidFill>
                <a:srgbClr val="000000"/>
              </a:solidFill>
              <a:effectLst/>
            </a:endParaRPr>
          </a:p>
        </p:txBody>
      </p:sp>
      <p:sp>
        <p:nvSpPr>
          <p:cNvPr id="7" name="Text Placeholder 6">
            <a:extLst>
              <a:ext uri="{FF2B5EF4-FFF2-40B4-BE49-F238E27FC236}">
                <a16:creationId xmlns:a16="http://schemas.microsoft.com/office/drawing/2014/main" id="{10AB930C-AF7F-C789-83A0-FC3F4DA46760}"/>
              </a:ext>
            </a:extLst>
          </p:cNvPr>
          <p:cNvSpPr>
            <a:spLocks noGrp="1"/>
          </p:cNvSpPr>
          <p:nvPr>
            <p:ph type="body" sz="quarter" idx="10"/>
          </p:nvPr>
        </p:nvSpPr>
        <p:spPr/>
        <p:txBody>
          <a:bodyPr/>
          <a:lstStyle/>
          <a:p>
            <a:r>
              <a:rPr lang="en-US"/>
              <a:t>Running on CPU</a:t>
            </a:r>
          </a:p>
        </p:txBody>
      </p:sp>
      <p:sp>
        <p:nvSpPr>
          <p:cNvPr id="8" name="Content Placeholder 5">
            <a:extLst>
              <a:ext uri="{FF2B5EF4-FFF2-40B4-BE49-F238E27FC236}">
                <a16:creationId xmlns:a16="http://schemas.microsoft.com/office/drawing/2014/main" id="{38514A94-1FA9-EE4B-BD4A-70D479AF6B2F}"/>
              </a:ext>
            </a:extLst>
          </p:cNvPr>
          <p:cNvSpPr txBox="1">
            <a:spLocks/>
          </p:cNvSpPr>
          <p:nvPr/>
        </p:nvSpPr>
        <p:spPr>
          <a:xfrm>
            <a:off x="18816484" y="4731184"/>
            <a:ext cx="14962239" cy="13651992"/>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None/>
            </a:pPr>
            <a:r>
              <a:rPr lang="en-US" b="0" dirty="0" err="1">
                <a:solidFill>
                  <a:srgbClr val="267F99"/>
                </a:solidFill>
                <a:effectLst/>
              </a:rPr>
              <a:t>cudaq</a:t>
            </a:r>
            <a:r>
              <a:rPr lang="en-US" b="0" dirty="0" err="1">
                <a:solidFill>
                  <a:srgbClr val="3B3B3B"/>
                </a:solidFill>
                <a:effectLst/>
              </a:rPr>
              <a:t>.set_target</a:t>
            </a:r>
            <a:r>
              <a:rPr lang="en-US" b="0" dirty="0">
                <a:solidFill>
                  <a:srgbClr val="3B3B3B"/>
                </a:solidFill>
                <a:effectLst/>
              </a:rPr>
              <a:t>(</a:t>
            </a:r>
            <a:r>
              <a:rPr lang="en-US" b="0" dirty="0">
                <a:solidFill>
                  <a:srgbClr val="A31515"/>
                </a:solidFill>
                <a:effectLst/>
              </a:rPr>
              <a:t>"</a:t>
            </a:r>
            <a:r>
              <a:rPr lang="en-US" b="0" dirty="0" err="1">
                <a:solidFill>
                  <a:srgbClr val="A31515"/>
                </a:solidFill>
                <a:effectLst/>
              </a:rPr>
              <a:t>qpp-cpu</a:t>
            </a:r>
            <a:r>
              <a:rPr lang="en-US" b="0" dirty="0">
                <a:solidFill>
                  <a:srgbClr val="A31515"/>
                </a:solidFill>
                <a:effectLst/>
              </a:rPr>
              <a:t>"</a:t>
            </a:r>
            <a:r>
              <a:rPr lang="en-US" b="0" dirty="0">
                <a:solidFill>
                  <a:srgbClr val="3B3B3B"/>
                </a:solidFill>
                <a:effectLst/>
              </a:rPr>
              <a:t>)</a:t>
            </a:r>
          </a:p>
          <a:p>
            <a:pPr marL="0" indent="0">
              <a:buNone/>
            </a:pPr>
            <a:r>
              <a:rPr lang="en-US" b="0" dirty="0">
                <a:solidFill>
                  <a:srgbClr val="001080"/>
                </a:solidFill>
                <a:effectLst/>
              </a:rPr>
              <a:t>n</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a:solidFill>
                  <a:srgbClr val="098658"/>
                </a:solidFill>
                <a:effectLst/>
              </a:rPr>
              <a:t>3</a:t>
            </a:r>
            <a:endParaRPr lang="en-US" b="0" dirty="0">
              <a:solidFill>
                <a:srgbClr val="3B3B3B"/>
              </a:solidFill>
              <a:effectLst/>
            </a:endParaRPr>
          </a:p>
          <a:p>
            <a:pPr marL="0" indent="0">
              <a:buNone/>
            </a:pPr>
            <a:r>
              <a:rPr lang="en-US" b="0" dirty="0">
                <a:solidFill>
                  <a:srgbClr val="795E26"/>
                </a:solidFill>
                <a:effectLst/>
              </a:rPr>
              <a:t>print</a:t>
            </a:r>
            <a:r>
              <a:rPr lang="en-US" b="0" dirty="0">
                <a:solidFill>
                  <a:srgbClr val="3B3B3B"/>
                </a:solidFill>
                <a:effectLst/>
              </a:rPr>
              <a:t>(</a:t>
            </a:r>
            <a:r>
              <a:rPr lang="en-US" b="0" dirty="0">
                <a:solidFill>
                  <a:srgbClr val="A31515"/>
                </a:solidFill>
                <a:effectLst/>
              </a:rPr>
              <a:t>"Preparing GHZ state for"</a:t>
            </a:r>
            <a:r>
              <a:rPr lang="en-US" b="0" dirty="0">
                <a:solidFill>
                  <a:srgbClr val="3B3B3B"/>
                </a:solidFill>
                <a:effectLst/>
              </a:rPr>
              <a:t>, </a:t>
            </a:r>
            <a:r>
              <a:rPr lang="en-US" b="0" dirty="0">
                <a:solidFill>
                  <a:srgbClr val="001080"/>
                </a:solidFill>
                <a:effectLst/>
              </a:rPr>
              <a:t>n</a:t>
            </a:r>
            <a:r>
              <a:rPr lang="en-US" b="0" dirty="0">
                <a:solidFill>
                  <a:srgbClr val="3B3B3B"/>
                </a:solidFill>
                <a:effectLst/>
              </a:rPr>
              <a:t>, </a:t>
            </a:r>
            <a:r>
              <a:rPr lang="en-US" b="0" dirty="0">
                <a:solidFill>
                  <a:srgbClr val="A31515"/>
                </a:solidFill>
                <a:effectLst/>
              </a:rPr>
              <a:t>"qubits."</a:t>
            </a:r>
            <a:r>
              <a:rPr lang="en-US" b="0" dirty="0">
                <a:solidFill>
                  <a:srgbClr val="3B3B3B"/>
                </a:solidFill>
                <a:effectLst/>
              </a:rPr>
              <a:t>)</a:t>
            </a:r>
          </a:p>
          <a:p>
            <a:pPr marL="0" indent="0">
              <a:buNone/>
            </a:pPr>
            <a:r>
              <a:rPr lang="en-US" b="0" dirty="0">
                <a:solidFill>
                  <a:srgbClr val="001080"/>
                </a:solidFill>
                <a:effectLst/>
              </a:rPr>
              <a:t>counts</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err="1">
                <a:solidFill>
                  <a:srgbClr val="267F99"/>
                </a:solidFill>
                <a:effectLst/>
              </a:rPr>
              <a:t>cudaq</a:t>
            </a:r>
            <a:r>
              <a:rPr lang="en-US" b="0" dirty="0" err="1">
                <a:solidFill>
                  <a:srgbClr val="3B3B3B"/>
                </a:solidFill>
                <a:effectLst/>
              </a:rPr>
              <a:t>.sample</a:t>
            </a:r>
            <a:r>
              <a:rPr lang="en-US" b="0" dirty="0">
                <a:solidFill>
                  <a:srgbClr val="3B3B3B"/>
                </a:solidFill>
                <a:effectLst/>
              </a:rPr>
              <a:t>(</a:t>
            </a:r>
            <a:r>
              <a:rPr lang="en-US" b="0" dirty="0" err="1">
                <a:solidFill>
                  <a:srgbClr val="795E26"/>
                </a:solidFill>
                <a:effectLst/>
              </a:rPr>
              <a:t>ghz_state</a:t>
            </a:r>
            <a:r>
              <a:rPr lang="en-US" b="0" dirty="0" err="1">
                <a:solidFill>
                  <a:srgbClr val="3B3B3B"/>
                </a:solidFill>
                <a:effectLst/>
              </a:rPr>
              <a:t>,</a:t>
            </a:r>
            <a:r>
              <a:rPr lang="en-US" b="0" dirty="0" err="1">
                <a:solidFill>
                  <a:srgbClr val="001080"/>
                </a:solidFill>
                <a:effectLst/>
              </a:rPr>
              <a:t>n</a:t>
            </a:r>
            <a:r>
              <a:rPr lang="en-US" b="0" dirty="0">
                <a:solidFill>
                  <a:srgbClr val="3B3B3B"/>
                </a:solidFill>
                <a:effectLst/>
              </a:rPr>
              <a:t>)</a:t>
            </a:r>
          </a:p>
          <a:p>
            <a:pPr marL="0" indent="0">
              <a:buNone/>
            </a:pPr>
            <a:r>
              <a:rPr lang="en-US" b="0" dirty="0" err="1">
                <a:solidFill>
                  <a:srgbClr val="001080"/>
                </a:solidFill>
                <a:effectLst/>
              </a:rPr>
              <a:t>counts</a:t>
            </a:r>
            <a:r>
              <a:rPr lang="en-US" b="0" dirty="0" err="1">
                <a:solidFill>
                  <a:srgbClr val="3B3B3B"/>
                </a:solidFill>
                <a:effectLst/>
              </a:rPr>
              <a:t>.dump</a:t>
            </a:r>
            <a:r>
              <a:rPr lang="en-US" b="0" dirty="0">
                <a:solidFill>
                  <a:srgbClr val="3B3B3B"/>
                </a:solidFill>
                <a:effectLst/>
              </a:rPr>
              <a:t>()</a:t>
            </a:r>
          </a:p>
          <a:p>
            <a:pPr marL="0" indent="0">
              <a:buNone/>
            </a:pPr>
            <a:endParaRPr lang="en-US" dirty="0">
              <a:solidFill>
                <a:srgbClr val="000000"/>
              </a:solidFill>
            </a:endParaRPr>
          </a:p>
          <a:p>
            <a:pPr marL="0" indent="0">
              <a:buNone/>
            </a:pPr>
            <a:endParaRPr lang="en-US" b="0" dirty="0">
              <a:solidFill>
                <a:srgbClr val="000000"/>
              </a:solidFill>
              <a:effectLst/>
            </a:endParaRPr>
          </a:p>
          <a:p>
            <a:pPr marL="0" indent="0">
              <a:buNone/>
            </a:pPr>
            <a:r>
              <a:rPr lang="en-US" dirty="0">
                <a:solidFill>
                  <a:srgbClr val="000000"/>
                </a:solidFill>
              </a:rPr>
              <a:t>Output:</a:t>
            </a:r>
          </a:p>
          <a:p>
            <a:pPr marL="0" indent="0">
              <a:buNone/>
            </a:pPr>
            <a:r>
              <a:rPr lang="en-US" b="0" dirty="0">
                <a:solidFill>
                  <a:srgbClr val="000000"/>
                </a:solidFill>
                <a:effectLst/>
              </a:rPr>
              <a:t>Preparing GHZ state for 3 qubits.</a:t>
            </a:r>
          </a:p>
          <a:p>
            <a:pPr marL="0" indent="0">
              <a:buNone/>
            </a:pPr>
            <a:r>
              <a:rPr lang="en-US" b="0" dirty="0">
                <a:solidFill>
                  <a:srgbClr val="000000"/>
                </a:solidFill>
                <a:effectLst/>
              </a:rPr>
              <a:t>{ 000:494 111:506 }</a:t>
            </a:r>
          </a:p>
        </p:txBody>
      </p:sp>
    </p:spTree>
    <p:extLst>
      <p:ext uri="{BB962C8B-B14F-4D97-AF65-F5344CB8AC3E}">
        <p14:creationId xmlns:p14="http://schemas.microsoft.com/office/powerpoint/2010/main" val="655616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2A720-928E-E781-455B-45F8B6F1BB33}"/>
              </a:ext>
            </a:extLst>
          </p:cNvPr>
          <p:cNvSpPr>
            <a:spLocks noGrp="1"/>
          </p:cNvSpPr>
          <p:nvPr>
            <p:ph type="title"/>
          </p:nvPr>
        </p:nvSpPr>
        <p:spPr/>
        <p:txBody>
          <a:bodyPr/>
          <a:lstStyle/>
          <a:p>
            <a:r>
              <a:rPr lang="en-US"/>
              <a:t>GHZ State Example</a:t>
            </a:r>
          </a:p>
        </p:txBody>
      </p:sp>
      <p:sp>
        <p:nvSpPr>
          <p:cNvPr id="6" name="Content Placeholder 5">
            <a:extLst>
              <a:ext uri="{FF2B5EF4-FFF2-40B4-BE49-F238E27FC236}">
                <a16:creationId xmlns:a16="http://schemas.microsoft.com/office/drawing/2014/main" id="{BA58D19B-2A71-09AF-8922-C52F1CF22C77}"/>
              </a:ext>
            </a:extLst>
          </p:cNvPr>
          <p:cNvSpPr>
            <a:spLocks noGrp="1"/>
          </p:cNvSpPr>
          <p:nvPr>
            <p:ph idx="1"/>
          </p:nvPr>
        </p:nvSpPr>
        <p:spPr>
          <a:xfrm>
            <a:off x="2514600" y="4873752"/>
            <a:ext cx="14962239" cy="13651992"/>
          </a:xfrm>
        </p:spPr>
        <p:txBody>
          <a:bodyPr/>
          <a:lstStyle/>
          <a:p>
            <a:pPr marL="0" indent="0">
              <a:buNone/>
            </a:pPr>
            <a:r>
              <a:rPr lang="en-US" b="0" dirty="0">
                <a:solidFill>
                  <a:srgbClr val="AF00DB"/>
                </a:solidFill>
                <a:effectLst/>
              </a:rPr>
              <a:t>import</a:t>
            </a:r>
            <a:r>
              <a:rPr lang="en-US" b="0" dirty="0">
                <a:solidFill>
                  <a:srgbClr val="3B3B3B"/>
                </a:solidFill>
                <a:effectLst/>
              </a:rPr>
              <a:t> </a:t>
            </a:r>
            <a:r>
              <a:rPr lang="en-US" b="0" dirty="0" err="1">
                <a:solidFill>
                  <a:srgbClr val="267F99"/>
                </a:solidFill>
                <a:effectLst/>
              </a:rPr>
              <a:t>cudaq</a:t>
            </a:r>
            <a:endParaRPr lang="en-US" b="0" dirty="0">
              <a:solidFill>
                <a:srgbClr val="3B3B3B"/>
              </a:solidFill>
              <a:effectLst/>
            </a:endParaRPr>
          </a:p>
          <a:p>
            <a:pPr marL="0" indent="0">
              <a:buNone/>
            </a:pPr>
            <a:br>
              <a:rPr lang="en-US" b="0" dirty="0">
                <a:solidFill>
                  <a:srgbClr val="3B3B3B"/>
                </a:solidFill>
                <a:effectLst/>
              </a:rPr>
            </a:br>
            <a:r>
              <a:rPr lang="en-US" b="0" dirty="0">
                <a:solidFill>
                  <a:srgbClr val="795E26"/>
                </a:solidFill>
                <a:effectLst/>
              </a:rPr>
              <a:t>@</a:t>
            </a:r>
            <a:r>
              <a:rPr lang="en-US" b="0" dirty="0">
                <a:solidFill>
                  <a:srgbClr val="267F99"/>
                </a:solidFill>
                <a:effectLst/>
              </a:rPr>
              <a:t>cudaq</a:t>
            </a:r>
            <a:r>
              <a:rPr lang="en-US" b="0" dirty="0">
                <a:solidFill>
                  <a:srgbClr val="795E26"/>
                </a:solidFill>
                <a:effectLst/>
              </a:rPr>
              <a:t>.kernel</a:t>
            </a:r>
            <a:endParaRPr lang="en-US" b="0" dirty="0">
              <a:solidFill>
                <a:srgbClr val="3B3B3B"/>
              </a:solidFill>
              <a:effectLst/>
            </a:endParaRPr>
          </a:p>
          <a:p>
            <a:pPr marL="0" indent="0">
              <a:buNone/>
            </a:pPr>
            <a:r>
              <a:rPr lang="en-US" b="0" dirty="0">
                <a:solidFill>
                  <a:srgbClr val="0000FF"/>
                </a:solidFill>
                <a:effectLst/>
              </a:rPr>
              <a:t>def</a:t>
            </a:r>
            <a:r>
              <a:rPr lang="en-US" b="0" dirty="0">
                <a:solidFill>
                  <a:srgbClr val="3B3B3B"/>
                </a:solidFill>
                <a:effectLst/>
              </a:rPr>
              <a:t> </a:t>
            </a:r>
            <a:r>
              <a:rPr lang="en-US" b="0" dirty="0" err="1">
                <a:solidFill>
                  <a:srgbClr val="795E26"/>
                </a:solidFill>
                <a:effectLst/>
              </a:rPr>
              <a:t>ghz_state</a:t>
            </a:r>
            <a:r>
              <a:rPr lang="en-US" b="0" dirty="0">
                <a:solidFill>
                  <a:srgbClr val="3B3B3B"/>
                </a:solidFill>
                <a:effectLst/>
              </a:rPr>
              <a:t>(</a:t>
            </a:r>
            <a:r>
              <a:rPr lang="en-US" b="0" dirty="0">
                <a:solidFill>
                  <a:srgbClr val="001080"/>
                </a:solidFill>
                <a:effectLst/>
              </a:rPr>
              <a:t>N</a:t>
            </a:r>
            <a:r>
              <a:rPr lang="en-US" b="0" dirty="0">
                <a:solidFill>
                  <a:srgbClr val="3B3B3B"/>
                </a:solidFill>
                <a:effectLst/>
              </a:rPr>
              <a:t>: </a:t>
            </a:r>
            <a:r>
              <a:rPr lang="en-US" b="0" dirty="0">
                <a:solidFill>
                  <a:srgbClr val="267F99"/>
                </a:solidFill>
                <a:effectLst/>
              </a:rPr>
              <a:t>int</a:t>
            </a:r>
            <a:r>
              <a:rPr lang="en-US" b="0" dirty="0">
                <a:solidFill>
                  <a:srgbClr val="3B3B3B"/>
                </a:solidFill>
                <a:effectLst/>
              </a:rPr>
              <a:t>):</a:t>
            </a:r>
          </a:p>
          <a:p>
            <a:pPr marL="0" indent="0">
              <a:buNone/>
            </a:pPr>
            <a:r>
              <a:rPr lang="en-US" b="0" dirty="0">
                <a:solidFill>
                  <a:srgbClr val="3B3B3B"/>
                </a:solidFill>
                <a:effectLst/>
              </a:rPr>
              <a:t>    </a:t>
            </a:r>
            <a:r>
              <a:rPr lang="en-US" b="0" dirty="0">
                <a:solidFill>
                  <a:srgbClr val="001080"/>
                </a:solidFill>
                <a:effectLst/>
              </a:rPr>
              <a:t>qubits</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err="1">
                <a:solidFill>
                  <a:srgbClr val="267F99"/>
                </a:solidFill>
                <a:effectLst/>
              </a:rPr>
              <a:t>cudaq</a:t>
            </a:r>
            <a:r>
              <a:rPr lang="en-US" b="0" dirty="0" err="1">
                <a:solidFill>
                  <a:srgbClr val="3B3B3B"/>
                </a:solidFill>
                <a:effectLst/>
              </a:rPr>
              <a:t>.qvector</a:t>
            </a:r>
            <a:r>
              <a:rPr lang="en-US" b="0" dirty="0">
                <a:solidFill>
                  <a:srgbClr val="3B3B3B"/>
                </a:solidFill>
                <a:effectLst/>
              </a:rPr>
              <a:t>(</a:t>
            </a:r>
            <a:r>
              <a:rPr lang="en-US" b="0" dirty="0">
                <a:solidFill>
                  <a:srgbClr val="001080"/>
                </a:solidFill>
                <a:effectLst/>
              </a:rPr>
              <a:t>N</a:t>
            </a:r>
            <a:r>
              <a:rPr lang="en-US" b="0" dirty="0">
                <a:solidFill>
                  <a:srgbClr val="3B3B3B"/>
                </a:solidFill>
                <a:effectLst/>
              </a:rPr>
              <a:t>)</a:t>
            </a:r>
          </a:p>
          <a:p>
            <a:pPr marL="0" indent="0">
              <a:buNone/>
            </a:pPr>
            <a:r>
              <a:rPr lang="en-US" b="0" dirty="0">
                <a:solidFill>
                  <a:srgbClr val="3B3B3B"/>
                </a:solidFill>
                <a:effectLst/>
              </a:rPr>
              <a:t>    h(</a:t>
            </a:r>
            <a:r>
              <a:rPr lang="en-US" b="0" dirty="0">
                <a:solidFill>
                  <a:srgbClr val="001080"/>
                </a:solidFill>
                <a:effectLst/>
              </a:rPr>
              <a:t>qubits</a:t>
            </a:r>
            <a:r>
              <a:rPr lang="en-US" b="0" dirty="0">
                <a:solidFill>
                  <a:srgbClr val="3B3B3B"/>
                </a:solidFill>
                <a:effectLst/>
              </a:rPr>
              <a:t>[</a:t>
            </a:r>
            <a:r>
              <a:rPr lang="en-US" b="0" dirty="0">
                <a:solidFill>
                  <a:srgbClr val="098658"/>
                </a:solidFill>
                <a:effectLst/>
              </a:rPr>
              <a:t>0</a:t>
            </a:r>
            <a:r>
              <a:rPr lang="en-US" b="0" dirty="0">
                <a:solidFill>
                  <a:srgbClr val="3B3B3B"/>
                </a:solidFill>
                <a:effectLst/>
              </a:rPr>
              <a:t>])</a:t>
            </a:r>
          </a:p>
          <a:p>
            <a:pPr marL="0" indent="0">
              <a:buNone/>
            </a:pPr>
            <a:r>
              <a:rPr lang="en-US" b="0" dirty="0">
                <a:solidFill>
                  <a:srgbClr val="3B3B3B"/>
                </a:solidFill>
                <a:effectLst/>
              </a:rPr>
              <a:t>    </a:t>
            </a:r>
            <a:r>
              <a:rPr lang="en-US" b="0" dirty="0">
                <a:solidFill>
                  <a:srgbClr val="AF00DB"/>
                </a:solidFill>
                <a:effectLst/>
              </a:rPr>
              <a:t>for</a:t>
            </a:r>
            <a:r>
              <a:rPr lang="en-US" b="0" dirty="0">
                <a:solidFill>
                  <a:srgbClr val="3B3B3B"/>
                </a:solidFill>
                <a:effectLst/>
              </a:rPr>
              <a:t> </a:t>
            </a:r>
            <a:r>
              <a:rPr lang="en-US" b="0" dirty="0" err="1">
                <a:solidFill>
                  <a:srgbClr val="001080"/>
                </a:solidFill>
                <a:effectLst/>
              </a:rPr>
              <a:t>i</a:t>
            </a:r>
            <a:r>
              <a:rPr lang="en-US" b="0" dirty="0">
                <a:solidFill>
                  <a:srgbClr val="3B3B3B"/>
                </a:solidFill>
                <a:effectLst/>
              </a:rPr>
              <a:t> </a:t>
            </a:r>
            <a:r>
              <a:rPr lang="en-US" b="0" dirty="0">
                <a:solidFill>
                  <a:srgbClr val="AF00DB"/>
                </a:solidFill>
                <a:effectLst/>
              </a:rPr>
              <a:t>in</a:t>
            </a:r>
            <a:r>
              <a:rPr lang="en-US" b="0" dirty="0">
                <a:solidFill>
                  <a:srgbClr val="3B3B3B"/>
                </a:solidFill>
                <a:effectLst/>
              </a:rPr>
              <a:t> </a:t>
            </a:r>
            <a:r>
              <a:rPr lang="en-US" b="0" dirty="0">
                <a:solidFill>
                  <a:srgbClr val="267F99"/>
                </a:solidFill>
                <a:effectLst/>
              </a:rPr>
              <a:t>range</a:t>
            </a:r>
            <a:r>
              <a:rPr lang="en-US" b="0" dirty="0">
                <a:solidFill>
                  <a:srgbClr val="3B3B3B"/>
                </a:solidFill>
                <a:effectLst/>
              </a:rPr>
              <a:t>(</a:t>
            </a:r>
            <a:r>
              <a:rPr lang="en-US" b="0" dirty="0">
                <a:solidFill>
                  <a:srgbClr val="001080"/>
                </a:solidFill>
                <a:effectLst/>
              </a:rPr>
              <a:t>N</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a:solidFill>
                  <a:srgbClr val="098658"/>
                </a:solidFill>
                <a:effectLst/>
              </a:rPr>
              <a:t>1</a:t>
            </a:r>
            <a:r>
              <a:rPr lang="en-US" b="0" dirty="0">
                <a:solidFill>
                  <a:srgbClr val="3B3B3B"/>
                </a:solidFill>
                <a:effectLst/>
              </a:rPr>
              <a:t>):</a:t>
            </a:r>
          </a:p>
          <a:p>
            <a:pPr marL="0" indent="0">
              <a:buNone/>
            </a:pPr>
            <a:r>
              <a:rPr lang="en-US" b="0" dirty="0">
                <a:solidFill>
                  <a:srgbClr val="3B3B3B"/>
                </a:solidFill>
                <a:effectLst/>
              </a:rPr>
              <a:t>        </a:t>
            </a:r>
            <a:r>
              <a:rPr lang="en-US" b="0" dirty="0" err="1">
                <a:solidFill>
                  <a:srgbClr val="3B3B3B"/>
                </a:solidFill>
                <a:effectLst/>
              </a:rPr>
              <a:t>x.ctrl</a:t>
            </a:r>
            <a:r>
              <a:rPr lang="en-US" b="0" dirty="0">
                <a:solidFill>
                  <a:srgbClr val="3B3B3B"/>
                </a:solidFill>
                <a:effectLst/>
              </a:rPr>
              <a:t>(</a:t>
            </a:r>
            <a:r>
              <a:rPr lang="en-US" b="0" dirty="0">
                <a:solidFill>
                  <a:srgbClr val="001080"/>
                </a:solidFill>
                <a:effectLst/>
              </a:rPr>
              <a:t>qubits</a:t>
            </a:r>
            <a:r>
              <a:rPr lang="en-US" b="0" dirty="0">
                <a:solidFill>
                  <a:srgbClr val="3B3B3B"/>
                </a:solidFill>
                <a:effectLst/>
              </a:rPr>
              <a:t>[</a:t>
            </a:r>
            <a:r>
              <a:rPr lang="en-US" b="0" dirty="0" err="1">
                <a:solidFill>
                  <a:srgbClr val="001080"/>
                </a:solidFill>
                <a:effectLst/>
              </a:rPr>
              <a:t>i</a:t>
            </a:r>
            <a:r>
              <a:rPr lang="en-US" b="0" dirty="0">
                <a:solidFill>
                  <a:srgbClr val="3B3B3B"/>
                </a:solidFill>
                <a:effectLst/>
              </a:rPr>
              <a:t>], </a:t>
            </a:r>
            <a:r>
              <a:rPr lang="en-US" b="0" dirty="0">
                <a:solidFill>
                  <a:srgbClr val="001080"/>
                </a:solidFill>
                <a:effectLst/>
              </a:rPr>
              <a:t>qubits</a:t>
            </a:r>
            <a:r>
              <a:rPr lang="en-US" b="0" dirty="0">
                <a:solidFill>
                  <a:srgbClr val="3B3B3B"/>
                </a:solidFill>
                <a:effectLst/>
              </a:rPr>
              <a:t>[</a:t>
            </a:r>
            <a:r>
              <a:rPr lang="en-US" b="0" dirty="0" err="1">
                <a:solidFill>
                  <a:srgbClr val="001080"/>
                </a:solidFill>
                <a:effectLst/>
              </a:rPr>
              <a:t>i</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a:solidFill>
                  <a:srgbClr val="098658"/>
                </a:solidFill>
                <a:effectLst/>
              </a:rPr>
              <a:t>1</a:t>
            </a:r>
            <a:r>
              <a:rPr lang="en-US" b="0" dirty="0">
                <a:solidFill>
                  <a:srgbClr val="3B3B3B"/>
                </a:solidFill>
                <a:effectLst/>
              </a:rPr>
              <a:t>])</a:t>
            </a:r>
          </a:p>
          <a:p>
            <a:pPr marL="0" indent="0">
              <a:buNone/>
            </a:pPr>
            <a:r>
              <a:rPr lang="en-US" b="0" dirty="0">
                <a:solidFill>
                  <a:srgbClr val="3B3B3B"/>
                </a:solidFill>
                <a:effectLst/>
              </a:rPr>
              <a:t>    </a:t>
            </a:r>
            <a:r>
              <a:rPr lang="en-US" b="0" dirty="0" err="1">
                <a:solidFill>
                  <a:srgbClr val="3B3B3B"/>
                </a:solidFill>
                <a:effectLst/>
              </a:rPr>
              <a:t>mz</a:t>
            </a:r>
            <a:r>
              <a:rPr lang="en-US" b="0" dirty="0">
                <a:solidFill>
                  <a:srgbClr val="3B3B3B"/>
                </a:solidFill>
                <a:effectLst/>
              </a:rPr>
              <a:t>(</a:t>
            </a:r>
            <a:r>
              <a:rPr lang="en-US" b="0" dirty="0">
                <a:solidFill>
                  <a:srgbClr val="001080"/>
                </a:solidFill>
                <a:effectLst/>
              </a:rPr>
              <a:t>qubits</a:t>
            </a:r>
            <a:r>
              <a:rPr lang="en-US" b="0" dirty="0">
                <a:solidFill>
                  <a:srgbClr val="3B3B3B"/>
                </a:solidFill>
                <a:effectLst/>
              </a:rPr>
              <a:t>)</a:t>
            </a:r>
          </a:p>
          <a:p>
            <a:pPr marL="0" indent="0">
              <a:buNone/>
            </a:pPr>
            <a:br>
              <a:rPr lang="en-US" b="0" dirty="0">
                <a:solidFill>
                  <a:srgbClr val="000000"/>
                </a:solidFill>
                <a:effectLst/>
              </a:rPr>
            </a:br>
            <a:endParaRPr lang="en-US" b="0" dirty="0">
              <a:solidFill>
                <a:srgbClr val="000000"/>
              </a:solidFill>
              <a:effectLst/>
            </a:endParaRPr>
          </a:p>
        </p:txBody>
      </p:sp>
      <p:sp>
        <p:nvSpPr>
          <p:cNvPr id="7" name="Text Placeholder 6">
            <a:extLst>
              <a:ext uri="{FF2B5EF4-FFF2-40B4-BE49-F238E27FC236}">
                <a16:creationId xmlns:a16="http://schemas.microsoft.com/office/drawing/2014/main" id="{10AB930C-AF7F-C789-83A0-FC3F4DA46760}"/>
              </a:ext>
            </a:extLst>
          </p:cNvPr>
          <p:cNvSpPr>
            <a:spLocks noGrp="1"/>
          </p:cNvSpPr>
          <p:nvPr>
            <p:ph type="body" sz="quarter" idx="10"/>
          </p:nvPr>
        </p:nvSpPr>
        <p:spPr/>
        <p:txBody>
          <a:bodyPr/>
          <a:lstStyle/>
          <a:p>
            <a:r>
              <a:rPr lang="en-US"/>
              <a:t>Running on GPU</a:t>
            </a:r>
          </a:p>
        </p:txBody>
      </p:sp>
      <p:sp>
        <p:nvSpPr>
          <p:cNvPr id="8" name="Content Placeholder 5">
            <a:extLst>
              <a:ext uri="{FF2B5EF4-FFF2-40B4-BE49-F238E27FC236}">
                <a16:creationId xmlns:a16="http://schemas.microsoft.com/office/drawing/2014/main" id="{38514A94-1FA9-EE4B-BD4A-70D479AF6B2F}"/>
              </a:ext>
            </a:extLst>
          </p:cNvPr>
          <p:cNvSpPr txBox="1">
            <a:spLocks/>
          </p:cNvSpPr>
          <p:nvPr/>
        </p:nvSpPr>
        <p:spPr>
          <a:xfrm>
            <a:off x="18816484" y="4731184"/>
            <a:ext cx="14962239" cy="13651992"/>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None/>
            </a:pPr>
            <a:r>
              <a:rPr lang="en-US" b="0" dirty="0" err="1">
                <a:solidFill>
                  <a:srgbClr val="267F99"/>
                </a:solidFill>
                <a:effectLst/>
              </a:rPr>
              <a:t>cudaq</a:t>
            </a:r>
            <a:r>
              <a:rPr lang="en-US" b="0" dirty="0" err="1">
                <a:solidFill>
                  <a:srgbClr val="3B3B3B"/>
                </a:solidFill>
                <a:effectLst/>
              </a:rPr>
              <a:t>.set_target</a:t>
            </a:r>
            <a:r>
              <a:rPr lang="en-US" b="0" dirty="0">
                <a:solidFill>
                  <a:srgbClr val="3B3B3B"/>
                </a:solidFill>
                <a:effectLst/>
              </a:rPr>
              <a:t>(</a:t>
            </a:r>
            <a:r>
              <a:rPr lang="en-US" b="0" dirty="0">
                <a:solidFill>
                  <a:srgbClr val="A31515"/>
                </a:solidFill>
                <a:effectLst/>
              </a:rPr>
              <a:t>“</a:t>
            </a:r>
            <a:r>
              <a:rPr lang="en-US" b="0" dirty="0" err="1">
                <a:solidFill>
                  <a:srgbClr val="A31515"/>
                </a:solidFill>
                <a:effectLst/>
              </a:rPr>
              <a:t>nvidia</a:t>
            </a:r>
            <a:r>
              <a:rPr lang="en-US" b="0" dirty="0">
                <a:solidFill>
                  <a:srgbClr val="A31515"/>
                </a:solidFill>
                <a:effectLst/>
              </a:rPr>
              <a:t>"</a:t>
            </a:r>
            <a:r>
              <a:rPr lang="en-US" b="0" dirty="0">
                <a:solidFill>
                  <a:srgbClr val="3B3B3B"/>
                </a:solidFill>
                <a:effectLst/>
              </a:rPr>
              <a:t>)</a:t>
            </a:r>
          </a:p>
          <a:p>
            <a:pPr marL="0" indent="0">
              <a:buNone/>
            </a:pPr>
            <a:r>
              <a:rPr lang="en-US" b="0" dirty="0">
                <a:solidFill>
                  <a:srgbClr val="001080"/>
                </a:solidFill>
                <a:effectLst/>
              </a:rPr>
              <a:t>n</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dirty="0">
                <a:solidFill>
                  <a:srgbClr val="098658"/>
                </a:solidFill>
              </a:rPr>
              <a:t>29</a:t>
            </a:r>
            <a:endParaRPr lang="en-US" b="0" dirty="0">
              <a:solidFill>
                <a:srgbClr val="3B3B3B"/>
              </a:solidFill>
              <a:effectLst/>
            </a:endParaRPr>
          </a:p>
          <a:p>
            <a:pPr marL="0" indent="0">
              <a:buNone/>
            </a:pPr>
            <a:r>
              <a:rPr lang="en-US" b="0" dirty="0">
                <a:solidFill>
                  <a:srgbClr val="795E26"/>
                </a:solidFill>
                <a:effectLst/>
              </a:rPr>
              <a:t>print</a:t>
            </a:r>
            <a:r>
              <a:rPr lang="en-US" b="0" dirty="0">
                <a:solidFill>
                  <a:srgbClr val="3B3B3B"/>
                </a:solidFill>
                <a:effectLst/>
              </a:rPr>
              <a:t>(</a:t>
            </a:r>
            <a:r>
              <a:rPr lang="en-US" b="0" dirty="0">
                <a:solidFill>
                  <a:srgbClr val="A31515"/>
                </a:solidFill>
                <a:effectLst/>
              </a:rPr>
              <a:t>"Preparing GHZ state for"</a:t>
            </a:r>
            <a:r>
              <a:rPr lang="en-US" b="0" dirty="0">
                <a:solidFill>
                  <a:srgbClr val="3B3B3B"/>
                </a:solidFill>
                <a:effectLst/>
              </a:rPr>
              <a:t>, </a:t>
            </a:r>
            <a:r>
              <a:rPr lang="en-US" b="0" dirty="0">
                <a:solidFill>
                  <a:srgbClr val="001080"/>
                </a:solidFill>
                <a:effectLst/>
              </a:rPr>
              <a:t>n</a:t>
            </a:r>
            <a:r>
              <a:rPr lang="en-US" b="0" dirty="0">
                <a:solidFill>
                  <a:srgbClr val="3B3B3B"/>
                </a:solidFill>
                <a:effectLst/>
              </a:rPr>
              <a:t>, </a:t>
            </a:r>
            <a:r>
              <a:rPr lang="en-US" b="0" dirty="0">
                <a:solidFill>
                  <a:srgbClr val="A31515"/>
                </a:solidFill>
                <a:effectLst/>
              </a:rPr>
              <a:t>"qubits."</a:t>
            </a:r>
            <a:r>
              <a:rPr lang="en-US" b="0" dirty="0">
                <a:solidFill>
                  <a:srgbClr val="3B3B3B"/>
                </a:solidFill>
                <a:effectLst/>
              </a:rPr>
              <a:t>)</a:t>
            </a:r>
          </a:p>
          <a:p>
            <a:pPr marL="0" indent="0">
              <a:buNone/>
            </a:pPr>
            <a:r>
              <a:rPr lang="en-US" b="0" dirty="0">
                <a:solidFill>
                  <a:srgbClr val="001080"/>
                </a:solidFill>
                <a:effectLst/>
              </a:rPr>
              <a:t>counts</a:t>
            </a:r>
            <a:r>
              <a:rPr lang="en-US" b="0" dirty="0">
                <a:solidFill>
                  <a:srgbClr val="3B3B3B"/>
                </a:solidFill>
                <a:effectLst/>
              </a:rPr>
              <a:t> </a:t>
            </a:r>
            <a:r>
              <a:rPr lang="en-US" b="0" dirty="0">
                <a:solidFill>
                  <a:srgbClr val="000000"/>
                </a:solidFill>
                <a:effectLst/>
              </a:rPr>
              <a:t>=</a:t>
            </a:r>
            <a:r>
              <a:rPr lang="en-US" b="0" dirty="0">
                <a:solidFill>
                  <a:srgbClr val="3B3B3B"/>
                </a:solidFill>
                <a:effectLst/>
              </a:rPr>
              <a:t> </a:t>
            </a:r>
            <a:r>
              <a:rPr lang="en-US" b="0" dirty="0" err="1">
                <a:solidFill>
                  <a:srgbClr val="267F99"/>
                </a:solidFill>
                <a:effectLst/>
              </a:rPr>
              <a:t>cudaq</a:t>
            </a:r>
            <a:r>
              <a:rPr lang="en-US" b="0" dirty="0" err="1">
                <a:solidFill>
                  <a:srgbClr val="3B3B3B"/>
                </a:solidFill>
                <a:effectLst/>
              </a:rPr>
              <a:t>.sample</a:t>
            </a:r>
            <a:r>
              <a:rPr lang="en-US" b="0" dirty="0">
                <a:solidFill>
                  <a:srgbClr val="3B3B3B"/>
                </a:solidFill>
                <a:effectLst/>
              </a:rPr>
              <a:t>(</a:t>
            </a:r>
            <a:r>
              <a:rPr lang="en-US" b="0" dirty="0" err="1">
                <a:solidFill>
                  <a:srgbClr val="795E26"/>
                </a:solidFill>
                <a:effectLst/>
              </a:rPr>
              <a:t>ghz_state</a:t>
            </a:r>
            <a:r>
              <a:rPr lang="en-US" b="0" dirty="0" err="1">
                <a:solidFill>
                  <a:srgbClr val="3B3B3B"/>
                </a:solidFill>
                <a:effectLst/>
              </a:rPr>
              <a:t>,</a:t>
            </a:r>
            <a:r>
              <a:rPr lang="en-US" b="0" dirty="0" err="1">
                <a:solidFill>
                  <a:srgbClr val="001080"/>
                </a:solidFill>
                <a:effectLst/>
              </a:rPr>
              <a:t>n</a:t>
            </a:r>
            <a:r>
              <a:rPr lang="en-US" b="0" dirty="0">
                <a:solidFill>
                  <a:srgbClr val="3B3B3B"/>
                </a:solidFill>
                <a:effectLst/>
              </a:rPr>
              <a:t>)</a:t>
            </a:r>
          </a:p>
          <a:p>
            <a:pPr marL="0" indent="0">
              <a:buNone/>
            </a:pPr>
            <a:r>
              <a:rPr lang="en-US" b="0" dirty="0" err="1">
                <a:solidFill>
                  <a:srgbClr val="001080"/>
                </a:solidFill>
                <a:effectLst/>
              </a:rPr>
              <a:t>counts</a:t>
            </a:r>
            <a:r>
              <a:rPr lang="en-US" b="0" dirty="0" err="1">
                <a:solidFill>
                  <a:srgbClr val="3B3B3B"/>
                </a:solidFill>
                <a:effectLst/>
              </a:rPr>
              <a:t>.dump</a:t>
            </a:r>
            <a:r>
              <a:rPr lang="en-US" b="0" dirty="0">
                <a:solidFill>
                  <a:srgbClr val="3B3B3B"/>
                </a:solidFill>
                <a:effectLst/>
              </a:rPr>
              <a:t>()</a:t>
            </a:r>
          </a:p>
          <a:p>
            <a:pPr marL="0" indent="0">
              <a:buNone/>
            </a:pPr>
            <a:endParaRPr lang="en-US" dirty="0">
              <a:solidFill>
                <a:srgbClr val="000000"/>
              </a:solidFill>
            </a:endParaRPr>
          </a:p>
          <a:p>
            <a:pPr marL="0" indent="0">
              <a:buNone/>
            </a:pPr>
            <a:endParaRPr lang="en-US" b="0" dirty="0">
              <a:solidFill>
                <a:srgbClr val="000000"/>
              </a:solidFill>
              <a:effectLst/>
            </a:endParaRPr>
          </a:p>
          <a:p>
            <a:pPr marL="0" indent="0">
              <a:buNone/>
            </a:pPr>
            <a:r>
              <a:rPr lang="en-US" dirty="0">
                <a:solidFill>
                  <a:srgbClr val="000000"/>
                </a:solidFill>
              </a:rPr>
              <a:t>Output:</a:t>
            </a:r>
          </a:p>
          <a:p>
            <a:pPr marL="0" indent="0">
              <a:buNone/>
            </a:pPr>
            <a:r>
              <a:rPr lang="en-US" b="0" dirty="0">
                <a:solidFill>
                  <a:srgbClr val="000000"/>
                </a:solidFill>
                <a:effectLst/>
              </a:rPr>
              <a:t>Preparing GHZ state for 29 qubits.</a:t>
            </a:r>
          </a:p>
          <a:p>
            <a:pPr marL="0" indent="0">
              <a:buNone/>
            </a:pPr>
            <a:r>
              <a:rPr lang="en-US" b="0" dirty="0">
                <a:solidFill>
                  <a:srgbClr val="000000"/>
                </a:solidFill>
                <a:effectLst/>
              </a:rPr>
              <a:t>{ 00000000000000000000000000000:509 11111111111111111111111111111:491 }</a:t>
            </a:r>
          </a:p>
        </p:txBody>
      </p:sp>
    </p:spTree>
    <p:extLst>
      <p:ext uri="{BB962C8B-B14F-4D97-AF65-F5344CB8AC3E}">
        <p14:creationId xmlns:p14="http://schemas.microsoft.com/office/powerpoint/2010/main" val="2898849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What is a CUDA-Q Kernel?</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Cleanly separate host code from quantum device code</a:t>
            </a:r>
          </a:p>
        </p:txBody>
      </p:sp>
      <p:sp>
        <p:nvSpPr>
          <p:cNvPr id="9" name="TextBox 8">
            <a:extLst>
              <a:ext uri="{FF2B5EF4-FFF2-40B4-BE49-F238E27FC236}">
                <a16:creationId xmlns:a16="http://schemas.microsoft.com/office/drawing/2014/main" id="{CA013013-9479-1FBA-F726-E8E41C88A324}"/>
              </a:ext>
            </a:extLst>
          </p:cNvPr>
          <p:cNvSpPr txBox="1"/>
          <p:nvPr/>
        </p:nvSpPr>
        <p:spPr>
          <a:xfrm>
            <a:off x="475488" y="4086512"/>
            <a:ext cx="13917168" cy="14865608"/>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accent2">
                    <a:lumMod val="60000"/>
                    <a:lumOff val="40000"/>
                  </a:schemeClr>
                </a:solidFill>
                <a:latin typeface="Roboto Mono" pitchFamily="49" charset="0"/>
                <a:ea typeface="Roboto Mono" pitchFamily="49" charset="0"/>
              </a:rPr>
              <a:t>struct</a:t>
            </a:r>
            <a:r>
              <a:rPr lang="en-US" sz="3000">
                <a:solidFill>
                  <a:schemeClr val="bg1"/>
                </a:solidFill>
                <a:latin typeface="Roboto Mono" pitchFamily="49" charset="0"/>
                <a:ea typeface="Roboto Mono" pitchFamily="49" charset="0"/>
              </a:rPr>
              <a:t> phase_estimation {</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template</a:t>
            </a:r>
            <a:r>
              <a:rPr lang="en-US" sz="3000">
                <a:solidFill>
                  <a:schemeClr val="bg1"/>
                </a:solidFill>
                <a:latin typeface="Roboto Mono" pitchFamily="49" charset="0"/>
                <a:ea typeface="Roboto Mono" pitchFamily="49" charset="0"/>
              </a:rPr>
              <a:t> &lt;</a:t>
            </a:r>
            <a:r>
              <a:rPr lang="en-US" sz="3000">
                <a:solidFill>
                  <a:schemeClr val="accent6">
                    <a:lumMod val="60000"/>
                    <a:lumOff val="40000"/>
                  </a:schemeClr>
                </a:solidFill>
                <a:latin typeface="Roboto Mono" pitchFamily="49" charset="0"/>
                <a:ea typeface="Roboto Mono" pitchFamily="49" charset="0"/>
              </a:rPr>
              <a:t>typename</a:t>
            </a:r>
            <a:r>
              <a:rPr lang="en-US" sz="3000">
                <a:solidFill>
                  <a:schemeClr val="bg1"/>
                </a:solidFill>
                <a:latin typeface="Roboto Mono" pitchFamily="49" charset="0"/>
                <a:ea typeface="Roboto Mono" pitchFamily="49" charset="0"/>
              </a:rPr>
              <a:t> StatePrep, </a:t>
            </a:r>
            <a:r>
              <a:rPr lang="en-US" sz="3000">
                <a:solidFill>
                  <a:schemeClr val="accent6">
                    <a:lumMod val="60000"/>
                    <a:lumOff val="40000"/>
                  </a:schemeClr>
                </a:solidFill>
                <a:latin typeface="Roboto Mono" pitchFamily="49" charset="0"/>
                <a:ea typeface="Roboto Mono" pitchFamily="49" charset="0"/>
              </a:rPr>
              <a:t>typename</a:t>
            </a:r>
            <a:r>
              <a:rPr lang="en-US" sz="3000">
                <a:solidFill>
                  <a:schemeClr val="bg1"/>
                </a:solidFill>
                <a:latin typeface="Roboto Mono" pitchFamily="49" charset="0"/>
                <a:ea typeface="Roboto Mono" pitchFamily="49" charset="0"/>
              </a:rPr>
              <a:t> Unitary&gt;</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a:t>
            </a:r>
            <a:r>
              <a:rPr lang="en-US" sz="3000">
                <a:solidFill>
                  <a:schemeClr val="accent6">
                    <a:lumMod val="75000"/>
                  </a:schemeClr>
                </a:solidFill>
                <a:latin typeface="Roboto Mono" pitchFamily="49" charset="0"/>
                <a:ea typeface="Roboto Mono" pitchFamily="49" charset="0"/>
              </a:rPr>
              <a:t>operator</a:t>
            </a:r>
            <a:r>
              <a:rPr lang="en-US" sz="3000">
                <a:solidFill>
                  <a:schemeClr val="bg1"/>
                </a:solidFill>
                <a:latin typeface="Roboto Mono" pitchFamily="49" charset="0"/>
                <a:ea typeface="Roboto Mono" pitchFamily="49" charset="0"/>
              </a:rPr>
              <a:t>()(</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numCountingQubits,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numStateQubits,</a:t>
            </a:r>
          </a:p>
          <a:p>
            <a:r>
              <a:rPr lang="en-US" sz="3000">
                <a:solidFill>
                  <a:schemeClr val="bg1"/>
                </a:solidFill>
                <a:latin typeface="Roboto Mono" pitchFamily="49" charset="0"/>
                <a:ea typeface="Roboto Mono" pitchFamily="49" charset="0"/>
              </a:rPr>
              <a:t>                  StatePrep &amp;&amp; statePrep,</a:t>
            </a:r>
          </a:p>
          <a:p>
            <a:r>
              <a:rPr lang="en-US" sz="3000">
                <a:solidFill>
                  <a:schemeClr val="bg1"/>
                </a:solidFill>
                <a:latin typeface="Roboto Mono" pitchFamily="49" charset="0"/>
                <a:ea typeface="Roboto Mono" pitchFamily="49" charset="0"/>
              </a:rPr>
              <a:t>                  Unitary &amp;&amp; oracle) </a:t>
            </a:r>
            <a:r>
              <a:rPr lang="en-US" sz="3000">
                <a:solidFill>
                  <a:schemeClr val="accent2">
                    <a:lumMod val="60000"/>
                    <a:lumOff val="40000"/>
                  </a:schemeClr>
                </a:solidFill>
                <a:latin typeface="Roboto Mono" pitchFamily="49" charset="0"/>
                <a:ea typeface="Roboto Mono" pitchFamily="49" charset="0"/>
              </a:rPr>
              <a:t>__qpu__ </a:t>
            </a:r>
            <a:r>
              <a:rPr lang="en-US" sz="3000">
                <a:solidFill>
                  <a:schemeClr val="bg1"/>
                </a:solidFill>
                <a:latin typeface="Roboto Mono" pitchFamily="49" charset="0"/>
                <a:ea typeface="Roboto Mono" pitchFamily="49" charset="0"/>
              </a:rPr>
              <a:t>{</a:t>
            </a:r>
          </a:p>
          <a:p>
            <a:r>
              <a:rPr lang="en-US" sz="3000">
                <a:solidFill>
                  <a:schemeClr val="tx2">
                    <a:lumMod val="75000"/>
                  </a:schemeClr>
                </a:solidFill>
                <a:latin typeface="Roboto Mono" pitchFamily="49" charset="0"/>
                <a:ea typeface="Roboto Mono" pitchFamily="49" charset="0"/>
              </a:rPr>
              <a:t>    // Allocate a register of qubits</a:t>
            </a:r>
          </a:p>
          <a:p>
            <a:r>
              <a:rPr lang="en-US" sz="3000">
                <a:solidFill>
                  <a:schemeClr val="bg1"/>
                </a:solidFill>
                <a:latin typeface="Roboto Mono" pitchFamily="49" charset="0"/>
                <a:ea typeface="Roboto Mono" pitchFamily="49" charset="0"/>
              </a:rPr>
              <a:t>    cudaq::qvector q(numCountingQubits + numStateQubits);</a:t>
            </a:r>
          </a:p>
          <a:p>
            <a:endParaRPr lang="en-US" sz="3000">
              <a:solidFill>
                <a:schemeClr val="bg1"/>
              </a:solidFill>
              <a:latin typeface="Roboto Mono" pitchFamily="49" charset="0"/>
              <a:ea typeface="Roboto Mono" pitchFamily="49" charset="0"/>
            </a:endParaRP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Extract sub-registers, one for the counting qubits</a:t>
            </a:r>
          </a:p>
          <a:p>
            <a:r>
              <a:rPr lang="en-US" sz="3000">
                <a:solidFill>
                  <a:schemeClr val="tx2">
                    <a:lumMod val="75000"/>
                  </a:schemeClr>
                </a:solidFill>
                <a:latin typeface="Roboto Mono" pitchFamily="49" charset="0"/>
                <a:ea typeface="Roboto Mono" pitchFamily="49" charset="0"/>
              </a:rPr>
              <a:t>    // another for the eigenstate register</a:t>
            </a:r>
          </a:p>
          <a:p>
            <a:r>
              <a:rPr lang="en-US" sz="3000">
                <a:solidFill>
                  <a:schemeClr val="bg1"/>
                </a:solidFill>
                <a:latin typeface="Roboto Mono" pitchFamily="49" charset="0"/>
                <a:ea typeface="Roboto Mono" pitchFamily="49" charset="0"/>
              </a:rPr>
              <a:t>    </a:t>
            </a:r>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&amp; countingQubits = q.front(numCountingQubits);</a:t>
            </a:r>
          </a:p>
          <a:p>
            <a:r>
              <a:rPr lang="en-US" sz="3000">
                <a:solidFill>
                  <a:schemeClr val="bg1"/>
                </a:solidFill>
                <a:latin typeface="Roboto Mono" pitchFamily="49" charset="0"/>
                <a:ea typeface="Roboto Mono" pitchFamily="49" charset="0"/>
              </a:rPr>
              <a:t>    </a:t>
            </a:r>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&amp; stateRegister = q.back(numStateQubits);</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Prepare the eigenstate</a:t>
            </a:r>
          </a:p>
          <a:p>
            <a:r>
              <a:rPr lang="en-US" sz="3000">
                <a:solidFill>
                  <a:schemeClr val="bg1"/>
                </a:solidFill>
                <a:latin typeface="Roboto Mono" pitchFamily="49" charset="0"/>
                <a:ea typeface="Roboto Mono" pitchFamily="49" charset="0"/>
              </a:rPr>
              <a:t>    statePrep(stateRegister);</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Put the counting register into uniform superposition</a:t>
            </a:r>
          </a:p>
          <a:p>
            <a:r>
              <a:rPr lang="en-US" sz="3000">
                <a:solidFill>
                  <a:schemeClr val="bg1"/>
                </a:solidFill>
                <a:latin typeface="Roboto Mono" pitchFamily="49" charset="0"/>
                <a:ea typeface="Roboto Mono" pitchFamily="49" charset="0"/>
              </a:rPr>
              <a:t>    h(countingQubits);</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Perform `ctrl-U^j`</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for</a:t>
            </a:r>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i = </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i &lt; numCountingQubits; ++i)</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for</a:t>
            </a:r>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j = </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j &lt; (</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&lt;&lt; i); ++j)</a:t>
            </a:r>
          </a:p>
          <a:p>
            <a:r>
              <a:rPr lang="en-US" sz="3000">
                <a:solidFill>
                  <a:schemeClr val="bg1"/>
                </a:solidFill>
                <a:latin typeface="Roboto Mono" pitchFamily="49" charset="0"/>
                <a:ea typeface="Roboto Mono" pitchFamily="49" charset="0"/>
              </a:rPr>
              <a:t>        cudaq::control(oracle, countingQubits[i], </a:t>
            </a:r>
          </a:p>
          <a:p>
            <a:r>
              <a:rPr lang="en-US" sz="3000">
                <a:solidFill>
                  <a:schemeClr val="bg1"/>
                </a:solidFill>
                <a:latin typeface="Roboto Mono" pitchFamily="49" charset="0"/>
                <a:ea typeface="Roboto Mono" pitchFamily="49" charset="0"/>
              </a:rPr>
              <a:t>                       stateRegister);</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Apply inverse quantum Fourier transform</a:t>
            </a:r>
          </a:p>
          <a:p>
            <a:r>
              <a:rPr lang="en-US" sz="3000">
                <a:solidFill>
                  <a:schemeClr val="bg1"/>
                </a:solidFill>
                <a:latin typeface="Roboto Mono" pitchFamily="49" charset="0"/>
                <a:ea typeface="Roboto Mono" pitchFamily="49" charset="0"/>
              </a:rPr>
              <a:t>    iqft(countingQubits);</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Measure to gather sampling statistics</a:t>
            </a:r>
          </a:p>
          <a:p>
            <a:r>
              <a:rPr lang="en-US" sz="3000">
                <a:solidFill>
                  <a:schemeClr val="bg1"/>
                </a:solidFill>
                <a:latin typeface="Roboto Mono" pitchFamily="49" charset="0"/>
                <a:ea typeface="Roboto Mono" pitchFamily="49" charset="0"/>
              </a:rPr>
              <a:t>    mz(countingQubits);</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a:t>
            </a:r>
          </a:p>
        </p:txBody>
      </p:sp>
      <p:sp>
        <p:nvSpPr>
          <p:cNvPr id="5" name="TextBox 4">
            <a:extLst>
              <a:ext uri="{FF2B5EF4-FFF2-40B4-BE49-F238E27FC236}">
                <a16:creationId xmlns:a16="http://schemas.microsoft.com/office/drawing/2014/main" id="{E6A6BC3A-BADF-97D4-9ADB-7FA6FE4F760C}"/>
              </a:ext>
            </a:extLst>
          </p:cNvPr>
          <p:cNvSpPr txBox="1"/>
          <p:nvPr/>
        </p:nvSpPr>
        <p:spPr>
          <a:xfrm>
            <a:off x="14906833" y="4086512"/>
            <a:ext cx="14553026" cy="14865608"/>
          </a:xfrm>
          <a:prstGeom prst="rect">
            <a:avLst/>
          </a:prstGeom>
          <a:solidFill>
            <a:schemeClr val="tx1">
              <a:lumMod val="95000"/>
            </a:schemeClr>
          </a:solidFill>
          <a:ln w="19050">
            <a:solidFill>
              <a:schemeClr val="bg1"/>
            </a:solidFill>
          </a:ln>
        </p:spPr>
        <p:txBody>
          <a:bodyPr wrap="square" rtlCol="0">
            <a:spAutoFit/>
          </a:bodyPr>
          <a:lstStyle/>
          <a:p>
            <a:r>
              <a:rPr lang="en-US" sz="3200">
                <a:solidFill>
                  <a:schemeClr val="accent2">
                    <a:lumMod val="60000"/>
                    <a:lumOff val="40000"/>
                  </a:schemeClr>
                </a:solidFill>
                <a:latin typeface="Roboto Mono" pitchFamily="49" charset="0"/>
                <a:ea typeface="Roboto Mono" pitchFamily="49" charset="0"/>
              </a:rPr>
              <a:t>@cudaq.kernel </a:t>
            </a:r>
          </a:p>
          <a:p>
            <a:r>
              <a:rPr lang="en-US" sz="3200">
                <a:solidFill>
                  <a:schemeClr val="accent2">
                    <a:lumMod val="60000"/>
                    <a:lumOff val="40000"/>
                  </a:schemeClr>
                </a:solidFill>
                <a:latin typeface="Roboto Mono" pitchFamily="49" charset="0"/>
                <a:ea typeface="Roboto Mono" pitchFamily="49" charset="0"/>
              </a:rPr>
              <a:t>def</a:t>
            </a:r>
            <a:r>
              <a:rPr lang="en-US" sz="3200">
                <a:solidFill>
                  <a:schemeClr val="bg1"/>
                </a:solidFill>
                <a:latin typeface="Roboto Mono" pitchFamily="49" charset="0"/>
                <a:ea typeface="Roboto Mono" pitchFamily="49" charset="0"/>
              </a:rPr>
              <a:t> phase_estimation(numCounting: </a:t>
            </a:r>
            <a:r>
              <a:rPr lang="en-US" sz="3200">
                <a:solidFill>
                  <a:schemeClr val="tx2">
                    <a:lumMod val="75000"/>
                  </a:schemeClr>
                </a:solidFill>
                <a:latin typeface="Roboto Mono" pitchFamily="49" charset="0"/>
                <a:ea typeface="Roboto Mono" pitchFamily="49" charset="0"/>
              </a:rPr>
              <a:t>int</a:t>
            </a:r>
            <a:r>
              <a:rPr lang="en-US" sz="3200">
                <a:solidFill>
                  <a:schemeClr val="bg1"/>
                </a:solidFill>
                <a:latin typeface="Roboto Mono" pitchFamily="49" charset="0"/>
                <a:ea typeface="Roboto Mono" pitchFamily="49" charset="0"/>
              </a:rPr>
              <a:t>, numQubits : </a:t>
            </a:r>
            <a:r>
              <a:rPr lang="en-US" sz="3200">
                <a:solidFill>
                  <a:schemeClr val="tx2">
                    <a:lumMod val="75000"/>
                  </a:schemeClr>
                </a:solidFill>
                <a:latin typeface="Roboto Mono" pitchFamily="49" charset="0"/>
                <a:ea typeface="Roboto Mono" pitchFamily="49" charset="0"/>
              </a:rPr>
              <a:t>int</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statePrep : Callable[[cudaq.qview], </a:t>
            </a:r>
            <a:r>
              <a:rPr lang="en-US" sz="3200">
                <a:solidFill>
                  <a:schemeClr val="accent2">
                    <a:lumMod val="60000"/>
                    <a:lumOff val="40000"/>
                  </a:schemeClr>
                </a:solidFill>
                <a:latin typeface="Roboto Mono" pitchFamily="49" charset="0"/>
                <a:ea typeface="Roboto Mono" pitchFamily="49" charset="0"/>
              </a:rPr>
              <a:t>None</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oracle : Callable[[cudaq.qview], </a:t>
            </a:r>
            <a:r>
              <a:rPr lang="en-US" sz="3200">
                <a:solidFill>
                  <a:schemeClr val="accent2">
                    <a:lumMod val="60000"/>
                    <a:lumOff val="40000"/>
                  </a:schemeClr>
                </a:solidFill>
                <a:latin typeface="Roboto Mono" pitchFamily="49" charset="0"/>
                <a:ea typeface="Roboto Mono" pitchFamily="49" charset="0"/>
              </a:rPr>
              <a:t>None</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a:t>
            </a:r>
            <a:r>
              <a:rPr lang="en-US" sz="3200">
                <a:solidFill>
                  <a:schemeClr val="tx2">
                    <a:lumMod val="75000"/>
                  </a:schemeClr>
                </a:solidFill>
                <a:latin typeface="Roboto Mono" pitchFamily="49" charset="0"/>
                <a:ea typeface="Roboto Mono" pitchFamily="49" charset="0"/>
              </a:rPr>
              <a:t> </a:t>
            </a:r>
          </a:p>
          <a:p>
            <a:r>
              <a:rPr lang="en-US" sz="3200">
                <a:solidFill>
                  <a:schemeClr val="tx2">
                    <a:lumMod val="75000"/>
                  </a:schemeClr>
                </a:solidFill>
                <a:latin typeface="Roboto Mono" pitchFamily="49" charset="0"/>
                <a:ea typeface="Roboto Mono" pitchFamily="49" charset="0"/>
              </a:rPr>
              <a:t>    # Allocate a register of qubits</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q = cudaq.qvector(numCounting + numQubits)</a:t>
            </a:r>
          </a:p>
          <a:p>
            <a:endParaRPr lang="en-US" sz="3200">
              <a:solidFill>
                <a:schemeClr val="tx2">
                  <a:lumMod val="75000"/>
                </a:schemeClr>
              </a:solidFill>
              <a:latin typeface="Roboto Mono" pitchFamily="49" charset="0"/>
              <a:ea typeface="Roboto Mono" pitchFamily="49" charset="0"/>
            </a:endParaRPr>
          </a:p>
          <a:p>
            <a:r>
              <a:rPr lang="en-US" sz="3200">
                <a:solidFill>
                  <a:schemeClr val="tx2">
                    <a:lumMod val="75000"/>
                  </a:schemeClr>
                </a:solidFill>
                <a:latin typeface="Roboto Mono" pitchFamily="49" charset="0"/>
                <a:ea typeface="Roboto Mono" pitchFamily="49" charset="0"/>
              </a:rPr>
              <a:t>    # Extract sub-registers, one for the counting qubits</a:t>
            </a:r>
          </a:p>
          <a:p>
            <a:r>
              <a:rPr lang="en-US" sz="3200">
                <a:solidFill>
                  <a:schemeClr val="tx2">
                    <a:lumMod val="75000"/>
                  </a:schemeClr>
                </a:solidFill>
                <a:latin typeface="Roboto Mono" pitchFamily="49" charset="0"/>
                <a:ea typeface="Roboto Mono" pitchFamily="49" charset="0"/>
              </a:rPr>
              <a:t>    # another for the eigenstate register</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countingQubits = q.front(numCounting)</a:t>
            </a:r>
          </a:p>
          <a:p>
            <a:r>
              <a:rPr lang="en-US" sz="3200">
                <a:solidFill>
                  <a:schemeClr val="bg1"/>
                </a:solidFill>
                <a:latin typeface="Roboto Mono" pitchFamily="49" charset="0"/>
                <a:ea typeface="Roboto Mono" pitchFamily="49" charset="0"/>
              </a:rPr>
              <a:t>    stateRegister = q.back(numQubits)</a:t>
            </a:r>
          </a:p>
          <a:p>
            <a:endParaRPr lang="en-US" sz="3200">
              <a:solidFill>
                <a:schemeClr val="bg1"/>
              </a:solidFill>
              <a:latin typeface="Roboto Mono" pitchFamily="49" charset="0"/>
              <a:ea typeface="Roboto Mono" pitchFamily="49" charset="0"/>
            </a:endParaRPr>
          </a:p>
          <a:p>
            <a:r>
              <a:rPr lang="en-US" sz="3200">
                <a:solidFill>
                  <a:schemeClr val="tx2">
                    <a:lumMod val="75000"/>
                  </a:schemeClr>
                </a:solidFill>
                <a:latin typeface="Roboto Mono" pitchFamily="49" charset="0"/>
                <a:ea typeface="Roboto Mono" pitchFamily="49" charset="0"/>
              </a:rPr>
              <a:t>    # Prepare the eigenstate</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statePrep(stateRegister)</a:t>
            </a:r>
          </a:p>
          <a:p>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a:t>
            </a:r>
            <a:r>
              <a:rPr lang="en-US" sz="3200">
                <a:solidFill>
                  <a:schemeClr val="tx2">
                    <a:lumMod val="75000"/>
                  </a:schemeClr>
                </a:solidFill>
                <a:latin typeface="Roboto Mono" pitchFamily="49" charset="0"/>
                <a:ea typeface="Roboto Mono" pitchFamily="49" charset="0"/>
              </a:rPr>
              <a:t># Put the counting register into uniform superposition</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h(countingQubits) </a:t>
            </a:r>
          </a:p>
          <a:p>
            <a:endParaRPr lang="en-US" sz="3200">
              <a:solidFill>
                <a:schemeClr val="bg1"/>
              </a:solidFill>
              <a:latin typeface="Roboto Mono" pitchFamily="49" charset="0"/>
              <a:ea typeface="Roboto Mono" pitchFamily="49" charset="0"/>
            </a:endParaRPr>
          </a:p>
          <a:p>
            <a:r>
              <a:rPr lang="en-US" sz="3200">
                <a:solidFill>
                  <a:schemeClr val="tx2">
                    <a:lumMod val="75000"/>
                  </a:schemeClr>
                </a:solidFill>
                <a:latin typeface="Roboto Mono" pitchFamily="49" charset="0"/>
                <a:ea typeface="Roboto Mono" pitchFamily="49" charset="0"/>
              </a:rPr>
              <a:t>    # Perform `ctrl-U^j`</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latin typeface="Roboto Mono" pitchFamily="49" charset="0"/>
                <a:ea typeface="Roboto Mono" pitchFamily="49" charset="0"/>
              </a:rPr>
              <a:t>for</a:t>
            </a:r>
            <a:r>
              <a:rPr lang="en-US" sz="3200">
                <a:solidFill>
                  <a:schemeClr val="bg1"/>
                </a:solidFill>
                <a:latin typeface="Roboto Mono" pitchFamily="49" charset="0"/>
                <a:ea typeface="Roboto Mono" pitchFamily="49" charset="0"/>
              </a:rPr>
              <a:t> i in </a:t>
            </a:r>
            <a:r>
              <a:rPr lang="en-US" sz="3200">
                <a:solidFill>
                  <a:schemeClr val="accent2">
                    <a:lumMod val="60000"/>
                    <a:lumOff val="40000"/>
                  </a:schemeClr>
                </a:solidFill>
                <a:latin typeface="Roboto Mono" pitchFamily="49" charset="0"/>
                <a:ea typeface="Roboto Mono" pitchFamily="49" charset="0"/>
              </a:rPr>
              <a:t>range</a:t>
            </a:r>
            <a:r>
              <a:rPr lang="en-US" sz="3200">
                <a:solidFill>
                  <a:schemeClr val="bg1"/>
                </a:solidFill>
                <a:latin typeface="Roboto Mono" pitchFamily="49" charset="0"/>
                <a:ea typeface="Roboto Mono" pitchFamily="49" charset="0"/>
              </a:rPr>
              <a:t>(numCounting): </a:t>
            </a:r>
          </a:p>
          <a:p>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latin typeface="Roboto Mono" pitchFamily="49" charset="0"/>
                <a:ea typeface="Roboto Mono" pitchFamily="49" charset="0"/>
              </a:rPr>
              <a:t>for</a:t>
            </a:r>
            <a:r>
              <a:rPr lang="en-US" sz="3200">
                <a:solidFill>
                  <a:schemeClr val="bg1"/>
                </a:solidFill>
                <a:latin typeface="Roboto Mono" pitchFamily="49" charset="0"/>
                <a:ea typeface="Roboto Mono" pitchFamily="49" charset="0"/>
              </a:rPr>
              <a:t> j in </a:t>
            </a:r>
            <a:r>
              <a:rPr lang="en-US" sz="3200">
                <a:solidFill>
                  <a:schemeClr val="accent2">
                    <a:lumMod val="60000"/>
                    <a:lumOff val="40000"/>
                  </a:schemeClr>
                </a:solidFill>
                <a:latin typeface="Roboto Mono" pitchFamily="49" charset="0"/>
                <a:ea typeface="Roboto Mono" pitchFamily="49" charset="0"/>
              </a:rPr>
              <a:t>range</a:t>
            </a:r>
            <a:r>
              <a:rPr lang="en-US" sz="3200">
                <a:solidFill>
                  <a:schemeClr val="bg1"/>
                </a:solidFill>
                <a:latin typeface="Roboto Mono" pitchFamily="49" charset="0"/>
                <a:ea typeface="Roboto Mono" pitchFamily="49" charset="0"/>
              </a:rPr>
              <a:t>(</a:t>
            </a:r>
            <a:r>
              <a:rPr lang="en-US" sz="3200">
                <a:solidFill>
                  <a:schemeClr val="accent2">
                    <a:lumMod val="60000"/>
                    <a:lumOff val="40000"/>
                  </a:schemeClr>
                </a:solidFill>
                <a:latin typeface="Roboto Mono" pitchFamily="49" charset="0"/>
                <a:ea typeface="Roboto Mono" pitchFamily="49" charset="0"/>
              </a:rPr>
              <a:t>2</a:t>
            </a:r>
            <a:r>
              <a:rPr lang="en-US" sz="3200">
                <a:solidFill>
                  <a:schemeClr val="bg1"/>
                </a:solidFill>
                <a:latin typeface="Roboto Mono" pitchFamily="49" charset="0"/>
                <a:ea typeface="Roboto Mono" pitchFamily="49" charset="0"/>
              </a:rPr>
              <a:t>**i): </a:t>
            </a:r>
          </a:p>
          <a:p>
            <a:r>
              <a:rPr lang="en-US" sz="3200">
                <a:solidFill>
                  <a:schemeClr val="bg1"/>
                </a:solidFill>
                <a:latin typeface="Roboto Mono" pitchFamily="49" charset="0"/>
                <a:ea typeface="Roboto Mono" pitchFamily="49" charset="0"/>
              </a:rPr>
              <a:t>            cudaq.control(oracle, countingQubits[i], </a:t>
            </a:r>
          </a:p>
          <a:p>
            <a:r>
              <a:rPr lang="en-US" sz="3200">
                <a:solidFill>
                  <a:schemeClr val="bg1"/>
                </a:solidFill>
                <a:latin typeface="Roboto Mono" pitchFamily="49" charset="0"/>
                <a:ea typeface="Roboto Mono" pitchFamily="49" charset="0"/>
              </a:rPr>
              <a:t>                    stateRegister) </a:t>
            </a:r>
          </a:p>
          <a:p>
            <a:endParaRPr lang="en-US" sz="3200">
              <a:solidFill>
                <a:schemeClr val="bg1"/>
              </a:solidFill>
              <a:latin typeface="Roboto Mono" pitchFamily="49" charset="0"/>
              <a:ea typeface="Roboto Mono" pitchFamily="49" charset="0"/>
            </a:endParaRPr>
          </a:p>
          <a:p>
            <a:r>
              <a:rPr lang="en-US" sz="3200">
                <a:solidFill>
                  <a:schemeClr val="tx2">
                    <a:lumMod val="75000"/>
                  </a:schemeClr>
                </a:solidFill>
                <a:latin typeface="Roboto Mono" pitchFamily="49" charset="0"/>
                <a:ea typeface="Roboto Mono" pitchFamily="49" charset="0"/>
              </a:rPr>
              <a:t>    # Apply inverse quantum Fourier transform</a:t>
            </a:r>
          </a:p>
          <a:p>
            <a:r>
              <a:rPr lang="en-US" sz="3200">
                <a:solidFill>
                  <a:schemeClr val="bg1"/>
                </a:solidFill>
                <a:latin typeface="Roboto Mono" pitchFamily="49" charset="0"/>
                <a:ea typeface="Roboto Mono" pitchFamily="49" charset="0"/>
              </a:rPr>
              <a:t>    iqft(countingQubits);</a:t>
            </a:r>
          </a:p>
          <a:p>
            <a:endParaRPr lang="en-US" sz="3200">
              <a:solidFill>
                <a:schemeClr val="bg1"/>
              </a:solidFill>
              <a:latin typeface="Roboto Mono" pitchFamily="49" charset="0"/>
              <a:ea typeface="Roboto Mono" pitchFamily="49" charset="0"/>
            </a:endParaRPr>
          </a:p>
          <a:p>
            <a:r>
              <a:rPr lang="en-US" sz="3200">
                <a:solidFill>
                  <a:schemeClr val="tx2">
                    <a:lumMod val="75000"/>
                  </a:schemeClr>
                </a:solidFill>
                <a:latin typeface="Roboto Mono" pitchFamily="49" charset="0"/>
                <a:ea typeface="Roboto Mono" pitchFamily="49" charset="0"/>
              </a:rPr>
              <a:t>    # Measure to gather sampling statistics</a:t>
            </a:r>
          </a:p>
          <a:p>
            <a:r>
              <a:rPr lang="en-US" sz="3200">
                <a:solidFill>
                  <a:schemeClr val="bg1"/>
                </a:solidFill>
                <a:latin typeface="Roboto Mono" pitchFamily="49" charset="0"/>
                <a:ea typeface="Roboto Mono" pitchFamily="49" charset="0"/>
              </a:rPr>
              <a:t>    mz(countingQubits);</a:t>
            </a:r>
          </a:p>
        </p:txBody>
      </p:sp>
      <p:sp>
        <p:nvSpPr>
          <p:cNvPr id="8" name="TextBox 7">
            <a:extLst>
              <a:ext uri="{FF2B5EF4-FFF2-40B4-BE49-F238E27FC236}">
                <a16:creationId xmlns:a16="http://schemas.microsoft.com/office/drawing/2014/main" id="{B8EE5878-4E58-66DE-AC3D-89FBC175B166}"/>
              </a:ext>
            </a:extLst>
          </p:cNvPr>
          <p:cNvSpPr txBox="1"/>
          <p:nvPr/>
        </p:nvSpPr>
        <p:spPr>
          <a:xfrm>
            <a:off x="29974036" y="4328465"/>
            <a:ext cx="6126476"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Any callable in the language</a:t>
            </a:r>
          </a:p>
        </p:txBody>
      </p:sp>
      <p:sp>
        <p:nvSpPr>
          <p:cNvPr id="12" name="TextBox 11">
            <a:extLst>
              <a:ext uri="{FF2B5EF4-FFF2-40B4-BE49-F238E27FC236}">
                <a16:creationId xmlns:a16="http://schemas.microsoft.com/office/drawing/2014/main" id="{C8FF0580-F447-0D1A-0897-6C6C84AAA9E6}"/>
              </a:ext>
            </a:extLst>
          </p:cNvPr>
          <p:cNvSpPr txBox="1"/>
          <p:nvPr/>
        </p:nvSpPr>
        <p:spPr>
          <a:xfrm>
            <a:off x="29974036" y="6535213"/>
            <a:ext cx="6126476" cy="707886"/>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Annotated in some way</a:t>
            </a:r>
          </a:p>
        </p:txBody>
      </p:sp>
      <p:sp>
        <p:nvSpPr>
          <p:cNvPr id="13" name="TextBox 12">
            <a:extLst>
              <a:ext uri="{FF2B5EF4-FFF2-40B4-BE49-F238E27FC236}">
                <a16:creationId xmlns:a16="http://schemas.microsoft.com/office/drawing/2014/main" id="{9E5F2D8A-AEE9-7358-03E4-522108621AE1}"/>
              </a:ext>
            </a:extLst>
          </p:cNvPr>
          <p:cNvSpPr txBox="1"/>
          <p:nvPr/>
        </p:nvSpPr>
        <p:spPr>
          <a:xfrm>
            <a:off x="29974036" y="8194225"/>
            <a:ext cx="6126476"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Quantum memory management</a:t>
            </a:r>
          </a:p>
        </p:txBody>
      </p:sp>
      <p:sp>
        <p:nvSpPr>
          <p:cNvPr id="14" name="TextBox 13">
            <a:extLst>
              <a:ext uri="{FF2B5EF4-FFF2-40B4-BE49-F238E27FC236}">
                <a16:creationId xmlns:a16="http://schemas.microsoft.com/office/drawing/2014/main" id="{DB1982EB-E950-7072-AC56-B952A5B84E8A}"/>
              </a:ext>
            </a:extLst>
          </p:cNvPr>
          <p:cNvSpPr txBox="1"/>
          <p:nvPr/>
        </p:nvSpPr>
        <p:spPr>
          <a:xfrm>
            <a:off x="29974036" y="10620400"/>
            <a:ext cx="6126476" cy="707886"/>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Kernels are composable</a:t>
            </a:r>
          </a:p>
        </p:txBody>
      </p:sp>
      <p:sp>
        <p:nvSpPr>
          <p:cNvPr id="15" name="TextBox 14">
            <a:extLst>
              <a:ext uri="{FF2B5EF4-FFF2-40B4-BE49-F238E27FC236}">
                <a16:creationId xmlns:a16="http://schemas.microsoft.com/office/drawing/2014/main" id="{1BAF30A2-ADB6-F6B4-AC70-728E0341EAF1}"/>
              </a:ext>
            </a:extLst>
          </p:cNvPr>
          <p:cNvSpPr txBox="1"/>
          <p:nvPr/>
        </p:nvSpPr>
        <p:spPr>
          <a:xfrm>
            <a:off x="29974036" y="12310268"/>
            <a:ext cx="6126476"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Control flow inherited from classical language</a:t>
            </a:r>
          </a:p>
        </p:txBody>
      </p:sp>
      <p:sp>
        <p:nvSpPr>
          <p:cNvPr id="16" name="TextBox 15">
            <a:extLst>
              <a:ext uri="{FF2B5EF4-FFF2-40B4-BE49-F238E27FC236}">
                <a16:creationId xmlns:a16="http://schemas.microsoft.com/office/drawing/2014/main" id="{44055CC2-FE26-D03A-8468-113166EC47E9}"/>
              </a:ext>
            </a:extLst>
          </p:cNvPr>
          <p:cNvSpPr txBox="1"/>
          <p:nvPr/>
        </p:nvSpPr>
        <p:spPr>
          <a:xfrm>
            <a:off x="29974036" y="14926978"/>
            <a:ext cx="6126476"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Automated multi-control synthesis</a:t>
            </a:r>
          </a:p>
        </p:txBody>
      </p:sp>
      <p:sp>
        <p:nvSpPr>
          <p:cNvPr id="17" name="TextBox 16">
            <a:extLst>
              <a:ext uri="{FF2B5EF4-FFF2-40B4-BE49-F238E27FC236}">
                <a16:creationId xmlns:a16="http://schemas.microsoft.com/office/drawing/2014/main" id="{631F2391-5A07-0718-E378-93412BD7A99B}"/>
              </a:ext>
            </a:extLst>
          </p:cNvPr>
          <p:cNvSpPr txBox="1"/>
          <p:nvPr/>
        </p:nvSpPr>
        <p:spPr>
          <a:xfrm>
            <a:off x="30144724" y="17385185"/>
            <a:ext cx="6126476"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Enable generic application libraries</a:t>
            </a:r>
          </a:p>
        </p:txBody>
      </p:sp>
      <p:sp>
        <p:nvSpPr>
          <p:cNvPr id="18" name="TextBox 17">
            <a:extLst>
              <a:ext uri="{FF2B5EF4-FFF2-40B4-BE49-F238E27FC236}">
                <a16:creationId xmlns:a16="http://schemas.microsoft.com/office/drawing/2014/main" id="{CD0C5F50-E883-B577-8CBB-C5888939B408}"/>
              </a:ext>
            </a:extLst>
          </p:cNvPr>
          <p:cNvSpPr txBox="1"/>
          <p:nvPr/>
        </p:nvSpPr>
        <p:spPr>
          <a:xfrm>
            <a:off x="1929384" y="19385241"/>
            <a:ext cx="29983176" cy="707886"/>
          </a:xfrm>
          <a:prstGeom prst="rect">
            <a:avLst/>
          </a:prstGeom>
          <a:noFill/>
        </p:spPr>
        <p:txBody>
          <a:bodyPr wrap="square" rtlCol="0">
            <a:spAutoFit/>
          </a:bodyPr>
          <a:lstStyle/>
          <a:p>
            <a:r>
              <a:rPr lang="en-US" sz="4000" b="1" i="1">
                <a:solidFill>
                  <a:schemeClr val="bg1"/>
                </a:solidFill>
                <a:latin typeface="NVIDIA Sans" panose="020B0503020203020204" pitchFamily="34" charset="0"/>
                <a:cs typeface="NVIDIA Sans" panose="020B0503020203020204" pitchFamily="34" charset="0"/>
              </a:rPr>
              <a:t>Ultimately a kernel defines a template for quantum circuits. Circuits are concretized / synthesized with runtime information.</a:t>
            </a:r>
          </a:p>
        </p:txBody>
      </p:sp>
      <p:sp>
        <p:nvSpPr>
          <p:cNvPr id="19" name="TextBox 18">
            <a:extLst>
              <a:ext uri="{FF2B5EF4-FFF2-40B4-BE49-F238E27FC236}">
                <a16:creationId xmlns:a16="http://schemas.microsoft.com/office/drawing/2014/main" id="{94F9DFB5-38B6-76F6-93B0-0EB816CA5073}"/>
              </a:ext>
            </a:extLst>
          </p:cNvPr>
          <p:cNvSpPr txBox="1"/>
          <p:nvPr/>
        </p:nvSpPr>
        <p:spPr>
          <a:xfrm>
            <a:off x="10597663" y="17659897"/>
            <a:ext cx="3423138" cy="1015663"/>
          </a:xfrm>
          <a:prstGeom prst="rect">
            <a:avLst/>
          </a:prstGeom>
          <a:solidFill>
            <a:schemeClr val="bg2">
              <a:lumMod val="50000"/>
            </a:schemeClr>
          </a:solidFill>
        </p:spPr>
        <p:txBody>
          <a:bodyPr wrap="square" rtlCol="0">
            <a:spAutoFit/>
          </a:bodyPr>
          <a:lstStyle/>
          <a:p>
            <a:pPr algn="ctr"/>
            <a:r>
              <a:rPr lang="en-US" sz="6000">
                <a:latin typeface="Roboto Mono" pitchFamily="49" charset="0"/>
                <a:ea typeface="Roboto Mono" pitchFamily="49" charset="0"/>
                <a:cs typeface="NVIDIA Sans" panose="020B0503020203020204" pitchFamily="34" charset="0"/>
              </a:rPr>
              <a:t>C++</a:t>
            </a:r>
          </a:p>
        </p:txBody>
      </p:sp>
      <p:sp>
        <p:nvSpPr>
          <p:cNvPr id="21" name="TextBox 20">
            <a:extLst>
              <a:ext uri="{FF2B5EF4-FFF2-40B4-BE49-F238E27FC236}">
                <a16:creationId xmlns:a16="http://schemas.microsoft.com/office/drawing/2014/main" id="{FEC2509F-A9B4-1256-DD69-FDB8795F985F}"/>
              </a:ext>
            </a:extLst>
          </p:cNvPr>
          <p:cNvSpPr txBox="1"/>
          <p:nvPr/>
        </p:nvSpPr>
        <p:spPr>
          <a:xfrm>
            <a:off x="25872599" y="17659897"/>
            <a:ext cx="3423138" cy="1015663"/>
          </a:xfrm>
          <a:prstGeom prst="rect">
            <a:avLst/>
          </a:prstGeom>
          <a:solidFill>
            <a:schemeClr val="bg2">
              <a:lumMod val="50000"/>
            </a:schemeClr>
          </a:solidFill>
        </p:spPr>
        <p:txBody>
          <a:bodyPr wrap="square" rtlCol="0">
            <a:spAutoFit/>
          </a:bodyPr>
          <a:lstStyle/>
          <a:p>
            <a:pPr algn="ctr"/>
            <a:r>
              <a:rPr lang="en-US" sz="6000">
                <a:latin typeface="Roboto Mono" pitchFamily="49" charset="0"/>
                <a:ea typeface="Roboto Mono" pitchFamily="49" charset="0"/>
                <a:cs typeface="NVIDIA Sans" panose="020B0503020203020204" pitchFamily="34" charset="0"/>
              </a:rPr>
              <a:t>Python</a:t>
            </a:r>
          </a:p>
        </p:txBody>
      </p:sp>
    </p:spTree>
    <p:extLst>
      <p:ext uri="{BB962C8B-B14F-4D97-AF65-F5344CB8AC3E}">
        <p14:creationId xmlns:p14="http://schemas.microsoft.com/office/powerpoint/2010/main" val="2613770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What is a CUDA-Q Kernel?</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Cleanly separate host code from quantum device code</a:t>
            </a:r>
          </a:p>
        </p:txBody>
      </p:sp>
      <p:sp>
        <p:nvSpPr>
          <p:cNvPr id="5" name="TextBox 4">
            <a:extLst>
              <a:ext uri="{FF2B5EF4-FFF2-40B4-BE49-F238E27FC236}">
                <a16:creationId xmlns:a16="http://schemas.microsoft.com/office/drawing/2014/main" id="{E6A6BC3A-BADF-97D4-9ADB-7FA6FE4F760C}"/>
              </a:ext>
            </a:extLst>
          </p:cNvPr>
          <p:cNvSpPr txBox="1"/>
          <p:nvPr/>
        </p:nvSpPr>
        <p:spPr>
          <a:xfrm>
            <a:off x="19154466" y="4851580"/>
            <a:ext cx="14553026" cy="11910953"/>
          </a:xfrm>
          <a:prstGeom prst="rect">
            <a:avLst/>
          </a:prstGeom>
          <a:solidFill>
            <a:schemeClr val="tx1">
              <a:lumMod val="95000"/>
            </a:schemeClr>
          </a:solidFill>
          <a:ln w="19050">
            <a:solidFill>
              <a:schemeClr val="bg1"/>
            </a:solidFill>
          </a:ln>
        </p:spPr>
        <p:txBody>
          <a:bodyPr wrap="square" rtlCol="0">
            <a:spAutoFit/>
          </a:bodyPr>
          <a:lstStyle/>
          <a:p>
            <a:endParaRPr lang="en-US" sz="3200">
              <a:solidFill>
                <a:schemeClr val="accent2">
                  <a:lumMod val="60000"/>
                  <a:lumOff val="40000"/>
                </a:schemeClr>
              </a:solidFill>
              <a:latin typeface="Roboto Mono" pitchFamily="49" charset="0"/>
              <a:ea typeface="Roboto Mono" pitchFamily="49" charset="0"/>
            </a:endParaRPr>
          </a:p>
          <a:p>
            <a:r>
              <a:rPr lang="en-US" sz="3200">
                <a:solidFill>
                  <a:schemeClr val="accent2">
                    <a:lumMod val="60000"/>
                    <a:lumOff val="40000"/>
                  </a:schemeClr>
                </a:solidFill>
                <a:latin typeface="Roboto Mono" pitchFamily="49" charset="0"/>
                <a:ea typeface="Roboto Mono" pitchFamily="49" charset="0"/>
              </a:rPr>
              <a:t>@cudaq.kernel </a:t>
            </a:r>
          </a:p>
          <a:p>
            <a:r>
              <a:rPr lang="en-US" sz="3200">
                <a:solidFill>
                  <a:schemeClr val="accent2">
                    <a:lumMod val="60000"/>
                    <a:lumOff val="40000"/>
                  </a:schemeClr>
                </a:solidFill>
                <a:latin typeface="Roboto Mono" pitchFamily="49" charset="0"/>
                <a:ea typeface="Roboto Mono" pitchFamily="49" charset="0"/>
              </a:rPr>
              <a:t>def</a:t>
            </a:r>
            <a:r>
              <a:rPr lang="en-US" sz="3200">
                <a:solidFill>
                  <a:schemeClr val="bg1"/>
                </a:solidFill>
                <a:latin typeface="Roboto Mono" pitchFamily="49" charset="0"/>
                <a:ea typeface="Roboto Mono" pitchFamily="49" charset="0"/>
              </a:rPr>
              <a:t> RWPE(N: </a:t>
            </a:r>
            <a:r>
              <a:rPr lang="en-US" sz="3200">
                <a:solidFill>
                  <a:schemeClr val="tx2">
                    <a:lumMod val="75000"/>
                  </a:schemeClr>
                </a:solidFill>
                <a:latin typeface="Roboto Mono" pitchFamily="49" charset="0"/>
                <a:ea typeface="Roboto Mono" pitchFamily="49" charset="0"/>
              </a:rPr>
              <a:t>int</a:t>
            </a:r>
            <a:r>
              <a:rPr lang="en-US" sz="3200">
                <a:solidFill>
                  <a:schemeClr val="bg1"/>
                </a:solidFill>
                <a:latin typeface="Roboto Mono" pitchFamily="49" charset="0"/>
                <a:ea typeface="Roboto Mono" pitchFamily="49" charset="0"/>
              </a:rPr>
              <a:t>, mu : </a:t>
            </a:r>
            <a:r>
              <a:rPr lang="en-US" sz="3200">
                <a:solidFill>
                  <a:schemeClr val="tx2">
                    <a:lumMod val="75000"/>
                  </a:schemeClr>
                </a:solidFill>
                <a:latin typeface="Roboto Mono" pitchFamily="49" charset="0"/>
                <a:ea typeface="Roboto Mono" pitchFamily="49" charset="0"/>
              </a:rPr>
              <a:t>float</a:t>
            </a:r>
            <a:r>
              <a:rPr lang="en-US" sz="3200">
                <a:solidFill>
                  <a:schemeClr val="bg1"/>
                </a:solidFill>
                <a:latin typeface="Roboto Mono" pitchFamily="49" charset="0"/>
                <a:ea typeface="Roboto Mono" pitchFamily="49" charset="0"/>
              </a:rPr>
              <a:t>, sigma : float) -&gt; float:</a:t>
            </a:r>
            <a:endParaRPr lang="en-US" sz="3200">
              <a:solidFill>
                <a:schemeClr val="tx2">
                  <a:lumMod val="75000"/>
                </a:schemeClr>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q, r = cudaq.qubit(), cudaq.qubit() </a:t>
            </a:r>
          </a:p>
          <a:p>
            <a:r>
              <a:rPr lang="en-US" sz="3200">
                <a:solidFill>
                  <a:schemeClr val="bg1"/>
                </a:solidFill>
                <a:latin typeface="Roboto Mono" pitchFamily="49" charset="0"/>
                <a:ea typeface="Roboto Mono" pitchFamily="49" charset="0"/>
              </a:rPr>
              <a:t>    x(q)</a:t>
            </a:r>
          </a:p>
          <a:p>
            <a:r>
              <a:rPr lang="en-US" sz="3200">
                <a:solidFill>
                  <a:schemeClr val="bg1"/>
                </a:solidFill>
                <a:latin typeface="Roboto Mono" pitchFamily="49" charset="0"/>
                <a:ea typeface="Roboto Mono" pitchFamily="49" charset="0"/>
              </a:rPr>
              <a:t>    </a:t>
            </a:r>
            <a:r>
              <a:rPr lang="en-US" sz="3200">
                <a:solidFill>
                  <a:schemeClr val="accent6">
                    <a:lumMod val="60000"/>
                    <a:lumOff val="40000"/>
                  </a:schemeClr>
                </a:solidFill>
                <a:latin typeface="Roboto Mono" pitchFamily="49" charset="0"/>
                <a:ea typeface="Roboto Mono" pitchFamily="49" charset="0"/>
              </a:rPr>
              <a:t>while</a:t>
            </a:r>
            <a:r>
              <a:rPr lang="en-US" sz="3200">
                <a:solidFill>
                  <a:schemeClr val="bg1"/>
                </a:solidFill>
                <a:latin typeface="Roboto Mono" pitchFamily="49" charset="0"/>
                <a:ea typeface="Roboto Mono" pitchFamily="49" charset="0"/>
              </a:rPr>
              <a:t> i &lt; N:</a:t>
            </a:r>
          </a:p>
          <a:p>
            <a:r>
              <a:rPr lang="en-US" sz="3200">
                <a:solidFill>
                  <a:schemeClr val="bg1"/>
                </a:solidFill>
                <a:latin typeface="Roboto Mono" pitchFamily="49" charset="0"/>
                <a:ea typeface="Roboto Mono" pitchFamily="49" charset="0"/>
              </a:rPr>
              <a:t>        h(q)</a:t>
            </a:r>
          </a:p>
          <a:p>
            <a:r>
              <a:rPr lang="en-US" sz="3200">
                <a:solidFill>
                  <a:schemeClr val="bg1"/>
                </a:solidFill>
                <a:latin typeface="Roboto Mono" pitchFamily="49" charset="0"/>
                <a:ea typeface="Roboto Mono" pitchFamily="49" charset="0"/>
              </a:rPr>
              <a:t>        rz(</a:t>
            </a:r>
            <a:r>
              <a:rPr lang="en-US" sz="3200">
                <a:solidFill>
                  <a:schemeClr val="accent2">
                    <a:lumMod val="60000"/>
                    <a:lumOff val="40000"/>
                  </a:schemeClr>
                </a:solidFill>
                <a:latin typeface="Roboto Mono" pitchFamily="49" charset="0"/>
                <a:ea typeface="Roboto Mono" pitchFamily="49" charset="0"/>
              </a:rPr>
              <a:t>1.</a:t>
            </a:r>
            <a:r>
              <a:rPr lang="en-US" sz="3200">
                <a:solidFill>
                  <a:schemeClr val="bg1"/>
                </a:solidFill>
                <a:latin typeface="Roboto Mono" pitchFamily="49" charset="0"/>
                <a:ea typeface="Roboto Mono" pitchFamily="49" charset="0"/>
              </a:rPr>
              <a:t>-(mu / sigma), q)</a:t>
            </a:r>
          </a:p>
          <a:p>
            <a:r>
              <a:rPr lang="en-US" sz="3200">
                <a:solidFill>
                  <a:schemeClr val="bg1"/>
                </a:solidFill>
                <a:latin typeface="Roboto Mono" pitchFamily="49" charset="0"/>
                <a:ea typeface="Roboto Mono" pitchFamily="49" charset="0"/>
              </a:rPr>
              <a:t>        rz(</a:t>
            </a:r>
            <a:r>
              <a:rPr lang="en-US" sz="3200">
                <a:solidFill>
                  <a:schemeClr val="accent2">
                    <a:lumMod val="60000"/>
                    <a:lumOff val="40000"/>
                  </a:schemeClr>
                </a:solidFill>
                <a:latin typeface="Roboto Mono" pitchFamily="49" charset="0"/>
                <a:ea typeface="Roboto Mono" pitchFamily="49" charset="0"/>
              </a:rPr>
              <a:t>.25</a:t>
            </a:r>
            <a:r>
              <a:rPr lang="en-US" sz="3200">
                <a:solidFill>
                  <a:schemeClr val="bg1"/>
                </a:solidFill>
                <a:latin typeface="Roboto Mono" pitchFamily="49" charset="0"/>
                <a:ea typeface="Roboto Mono" pitchFamily="49" charset="0"/>
              </a:rPr>
              <a:t> / sigma, r)</a:t>
            </a:r>
          </a:p>
          <a:p>
            <a:r>
              <a:rPr lang="en-US" sz="3200">
                <a:solidFill>
                  <a:schemeClr val="bg1"/>
                </a:solidFill>
                <a:latin typeface="Roboto Mono" pitchFamily="49" charset="0"/>
                <a:ea typeface="Roboto Mono" pitchFamily="49" charset="0"/>
              </a:rPr>
              <a:t>        x.ctrl(q, r)</a:t>
            </a:r>
          </a:p>
          <a:p>
            <a:r>
              <a:rPr lang="en-US" sz="3200">
                <a:solidFill>
                  <a:schemeClr val="bg1"/>
                </a:solidFill>
                <a:latin typeface="Roboto Mono" pitchFamily="49" charset="0"/>
                <a:ea typeface="Roboto Mono" pitchFamily="49" charset="0"/>
              </a:rPr>
              <a:t>        rz(-</a:t>
            </a:r>
            <a:r>
              <a:rPr lang="en-US" sz="3200">
                <a:solidFill>
                  <a:schemeClr val="accent2">
                    <a:lumMod val="60000"/>
                    <a:lumOff val="40000"/>
                  </a:schemeClr>
                </a:solidFill>
                <a:latin typeface="Roboto Mono" pitchFamily="49" charset="0"/>
                <a:ea typeface="Roboto Mono" pitchFamily="49" charset="0"/>
              </a:rPr>
              <a:t>.25 </a:t>
            </a:r>
            <a:r>
              <a:rPr lang="en-US" sz="3200">
                <a:solidFill>
                  <a:schemeClr val="bg1"/>
                </a:solidFill>
                <a:latin typeface="Roboto Mono" pitchFamily="49" charset="0"/>
                <a:ea typeface="Roboto Mono" pitchFamily="49" charset="0"/>
              </a:rPr>
              <a:t>/ sigma, r)</a:t>
            </a:r>
          </a:p>
          <a:p>
            <a:r>
              <a:rPr lang="en-US" sz="3200">
                <a:solidFill>
                  <a:schemeClr val="bg1"/>
                </a:solidFill>
                <a:latin typeface="Roboto Mono" pitchFamily="49" charset="0"/>
                <a:ea typeface="Roboto Mono" pitchFamily="49" charset="0"/>
              </a:rPr>
              <a:t>        x.ctrl(q, r)</a:t>
            </a:r>
          </a:p>
          <a:p>
            <a:r>
              <a:rPr lang="en-US" sz="3200">
                <a:solidFill>
                  <a:schemeClr val="bg1"/>
                </a:solidFill>
                <a:latin typeface="Roboto Mono" pitchFamily="49" charset="0"/>
                <a:ea typeface="Roboto Mono" pitchFamily="49" charset="0"/>
              </a:rPr>
              <a:t>        h(q)</a:t>
            </a:r>
          </a:p>
          <a:p>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latin typeface="Roboto Mono" pitchFamily="49" charset="0"/>
                <a:ea typeface="Roboto Mono" pitchFamily="49" charset="0"/>
              </a:rPr>
              <a:t>if</a:t>
            </a:r>
            <a:r>
              <a:rPr lang="en-US" sz="3200">
                <a:solidFill>
                  <a:schemeClr val="bg1"/>
                </a:solidFill>
                <a:latin typeface="Roboto Mono" pitchFamily="49" charset="0"/>
                <a:ea typeface="Roboto Mono" pitchFamily="49" charset="0"/>
              </a:rPr>
              <a:t> mz(q): </a:t>
            </a:r>
            <a:r>
              <a:rPr lang="en-US" sz="3200">
                <a:solidFill>
                  <a:schemeClr val="tx2">
                    <a:lumMod val="75000"/>
                  </a:schemeClr>
                </a:solidFill>
                <a:latin typeface="Roboto Mono" pitchFamily="49" charset="0"/>
                <a:ea typeface="Roboto Mono" pitchFamily="49" charset="0"/>
              </a:rPr>
              <a:t>// Condition code on qubit measurements</a:t>
            </a:r>
          </a:p>
          <a:p>
            <a:r>
              <a:rPr lang="en-US" sz="3200">
                <a:solidFill>
                  <a:schemeClr val="bg1"/>
                </a:solidFill>
                <a:latin typeface="Roboto Mono" pitchFamily="49" charset="0"/>
                <a:ea typeface="Roboto Mono" pitchFamily="49" charset="0"/>
              </a:rPr>
              <a:t>            x(q)</a:t>
            </a:r>
          </a:p>
          <a:p>
            <a:r>
              <a:rPr lang="en-US" sz="3200">
                <a:solidFill>
                  <a:schemeClr val="bg1"/>
                </a:solidFill>
                <a:latin typeface="Roboto Mono" pitchFamily="49" charset="0"/>
                <a:ea typeface="Roboto Mono" pitchFamily="49" charset="0"/>
              </a:rPr>
              <a:t>            mu += sigma * </a:t>
            </a:r>
            <a:r>
              <a:rPr lang="en-US" sz="3200">
                <a:solidFill>
                  <a:schemeClr val="accent2">
                    <a:lumMod val="60000"/>
                    <a:lumOff val="40000"/>
                  </a:schemeClr>
                </a:solidFill>
                <a:latin typeface="Roboto Mono" pitchFamily="49" charset="0"/>
                <a:ea typeface="Roboto Mono" pitchFamily="49" charset="0"/>
              </a:rPr>
              <a:t>.6065</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else:</a:t>
            </a:r>
          </a:p>
          <a:p>
            <a:r>
              <a:rPr lang="en-US" sz="3200">
                <a:solidFill>
                  <a:schemeClr val="bg1"/>
                </a:solidFill>
                <a:latin typeface="Roboto Mono" pitchFamily="49" charset="0"/>
                <a:ea typeface="Roboto Mono" pitchFamily="49" charset="0"/>
              </a:rPr>
              <a:t>            mu -= sigma * </a:t>
            </a:r>
            <a:r>
              <a:rPr lang="en-US" sz="3200">
                <a:solidFill>
                  <a:schemeClr val="accent2">
                    <a:lumMod val="60000"/>
                    <a:lumOff val="40000"/>
                  </a:schemeClr>
                </a:solidFill>
                <a:latin typeface="Roboto Mono" pitchFamily="49" charset="0"/>
                <a:ea typeface="Roboto Mono" pitchFamily="49" charset="0"/>
              </a:rPr>
              <a:t>.6065</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a:t>
            </a:r>
          </a:p>
          <a:p>
            <a:r>
              <a:rPr lang="en-US" sz="3200">
                <a:solidFill>
                  <a:schemeClr val="bg1"/>
                </a:solidFill>
                <a:latin typeface="Roboto Mono" pitchFamily="49" charset="0"/>
                <a:ea typeface="Roboto Mono" pitchFamily="49" charset="0"/>
              </a:rPr>
              <a:t>        sigma *= </a:t>
            </a:r>
            <a:r>
              <a:rPr lang="en-US" sz="3200">
                <a:solidFill>
                  <a:schemeClr val="accent2">
                    <a:lumMod val="60000"/>
                    <a:lumOff val="40000"/>
                  </a:schemeClr>
                </a:solidFill>
                <a:latin typeface="Roboto Mono" pitchFamily="49" charset="0"/>
                <a:ea typeface="Roboto Mono" pitchFamily="49" charset="0"/>
              </a:rPr>
              <a:t>.7951</a:t>
            </a:r>
            <a:endParaRPr lang="en-US" sz="3200">
              <a:solidFill>
                <a:schemeClr val="bg1"/>
              </a:solidFill>
              <a:latin typeface="Roboto Mono" pitchFamily="49" charset="0"/>
              <a:ea typeface="Roboto Mono" pitchFamily="49" charset="0"/>
            </a:endParaRPr>
          </a:p>
          <a:p>
            <a:r>
              <a:rPr lang="en-US" sz="3200">
                <a:solidFill>
                  <a:schemeClr val="bg1"/>
                </a:solidFill>
                <a:latin typeface="Roboto Mono" pitchFamily="49" charset="0"/>
                <a:ea typeface="Roboto Mono" pitchFamily="49" charset="0"/>
              </a:rPr>
              <a:t>        i += 1</a:t>
            </a:r>
          </a:p>
          <a:p>
            <a:r>
              <a:rPr lang="en-US" sz="3200">
                <a:solidFill>
                  <a:schemeClr val="bg1"/>
                </a:solidFill>
                <a:latin typeface="Roboto Mono" pitchFamily="49" charset="0"/>
                <a:ea typeface="Roboto Mono" pitchFamily="49" charset="0"/>
              </a:rPr>
              <a:t>    </a:t>
            </a:r>
          </a:p>
          <a:p>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latin typeface="Roboto Mono" pitchFamily="49" charset="0"/>
                <a:ea typeface="Roboto Mono" pitchFamily="49" charset="0"/>
              </a:rPr>
              <a:t>return</a:t>
            </a:r>
            <a:r>
              <a:rPr lang="en-US" sz="3200">
                <a:solidFill>
                  <a:schemeClr val="bg1"/>
                </a:solidFill>
                <a:latin typeface="Roboto Mono" pitchFamily="49" charset="0"/>
                <a:ea typeface="Roboto Mono" pitchFamily="49" charset="0"/>
              </a:rPr>
              <a:t> </a:t>
            </a:r>
            <a:r>
              <a:rPr lang="en-US" sz="3200">
                <a:solidFill>
                  <a:schemeClr val="accent2">
                    <a:lumMod val="60000"/>
                    <a:lumOff val="40000"/>
                  </a:schemeClr>
                </a:solidFill>
                <a:latin typeface="Roboto Mono" pitchFamily="49" charset="0"/>
                <a:ea typeface="Roboto Mono" pitchFamily="49" charset="0"/>
              </a:rPr>
              <a:t>2</a:t>
            </a:r>
            <a:r>
              <a:rPr lang="en-US" sz="3200">
                <a:solidFill>
                  <a:schemeClr val="bg1"/>
                </a:solidFill>
                <a:latin typeface="Roboto Mono" pitchFamily="49" charset="0"/>
                <a:ea typeface="Roboto Mono" pitchFamily="49" charset="0"/>
              </a:rPr>
              <a:t> * mu;</a:t>
            </a:r>
          </a:p>
          <a:p>
            <a:endParaRPr lang="en-US" sz="3200">
              <a:solidFill>
                <a:schemeClr val="bg1"/>
              </a:solidFill>
              <a:latin typeface="Roboto Mono" pitchFamily="49" charset="0"/>
              <a:ea typeface="Roboto Mono" pitchFamily="49" charset="0"/>
            </a:endParaRPr>
          </a:p>
        </p:txBody>
      </p:sp>
      <p:sp>
        <p:nvSpPr>
          <p:cNvPr id="3" name="TextBox 2">
            <a:extLst>
              <a:ext uri="{FF2B5EF4-FFF2-40B4-BE49-F238E27FC236}">
                <a16:creationId xmlns:a16="http://schemas.microsoft.com/office/drawing/2014/main" id="{C0CC1F0C-A3A0-71B8-C4C5-201B8554D22E}"/>
              </a:ext>
            </a:extLst>
          </p:cNvPr>
          <p:cNvSpPr txBox="1"/>
          <p:nvPr/>
        </p:nvSpPr>
        <p:spPr>
          <a:xfrm>
            <a:off x="2514600" y="4851580"/>
            <a:ext cx="14296292" cy="11910952"/>
          </a:xfrm>
          <a:prstGeom prst="rect">
            <a:avLst/>
          </a:prstGeom>
          <a:solidFill>
            <a:schemeClr val="tx1">
              <a:lumMod val="95000"/>
            </a:schemeClr>
          </a:solidFill>
          <a:ln w="19050">
            <a:solidFill>
              <a:schemeClr val="bg1"/>
            </a:solidFill>
          </a:ln>
        </p:spPr>
        <p:txBody>
          <a:bodyPr wrap="square" rtlCol="0">
            <a:spAutoFit/>
          </a:bodyPr>
          <a:lstStyle/>
          <a:p>
            <a:endParaRPr lang="en-US" sz="3000">
              <a:solidFill>
                <a:schemeClr val="tx2">
                  <a:lumMod val="75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RWPE(</a:t>
            </a:r>
            <a:r>
              <a:rPr lang="en-US" sz="3000">
                <a:solidFill>
                  <a:schemeClr val="accent2">
                    <a:lumMod val="60000"/>
                    <a:lumOff val="40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 </a:t>
            </a:r>
            <a:r>
              <a:rPr lang="en-US" sz="3000">
                <a:solidFill>
                  <a:schemeClr val="accent2">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mu, </a:t>
            </a:r>
            <a:r>
              <a:rPr lang="en-US" sz="3000">
                <a:solidFill>
                  <a:schemeClr val="accent2">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sigma)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q, r;</a:t>
            </a:r>
          </a:p>
          <a:p>
            <a:r>
              <a:rPr lang="en-US" sz="3000">
                <a:solidFill>
                  <a:schemeClr val="bg1"/>
                </a:solidFill>
                <a:latin typeface="Roboto Mono" pitchFamily="49" charset="0"/>
                <a:ea typeface="Roboto Mono" pitchFamily="49" charset="0"/>
              </a:rPr>
              <a:t>  x(q);</a:t>
            </a:r>
          </a:p>
          <a:p>
            <a:r>
              <a:rPr lang="en-US" sz="3000">
                <a:solidFill>
                  <a:schemeClr val="bg1"/>
                </a:solidFill>
                <a:latin typeface="Roboto Mono" pitchFamily="49" charset="0"/>
                <a:ea typeface="Roboto Mono" pitchFamily="49" charset="0"/>
              </a:rPr>
              <a:t>  </a:t>
            </a:r>
            <a:r>
              <a:rPr lang="en-US" sz="3000">
                <a:solidFill>
                  <a:schemeClr val="accent6">
                    <a:lumMod val="60000"/>
                    <a:lumOff val="40000"/>
                  </a:schemeClr>
                </a:solidFill>
                <a:latin typeface="Roboto Mono" pitchFamily="49" charset="0"/>
                <a:ea typeface="Roboto Mono" pitchFamily="49" charset="0"/>
              </a:rPr>
              <a:t>while</a:t>
            </a:r>
            <a:r>
              <a:rPr lang="en-US" sz="3000">
                <a:solidFill>
                  <a:schemeClr val="bg1"/>
                </a:solidFill>
                <a:latin typeface="Roboto Mono" pitchFamily="49" charset="0"/>
                <a:ea typeface="Roboto Mono" pitchFamily="49" charset="0"/>
              </a:rPr>
              <a:t> (i &lt; N) { </a:t>
            </a:r>
            <a:r>
              <a:rPr lang="en-US" sz="3000">
                <a:solidFill>
                  <a:schemeClr val="tx2">
                    <a:lumMod val="75000"/>
                  </a:schemeClr>
                </a:solidFill>
                <a:latin typeface="Roboto Mono" pitchFamily="49" charset="0"/>
                <a:ea typeface="Roboto Mono" pitchFamily="49" charset="0"/>
              </a:rPr>
              <a:t>// while loops available</a:t>
            </a:r>
          </a:p>
          <a:p>
            <a:r>
              <a:rPr lang="en-US" sz="3000">
                <a:solidFill>
                  <a:schemeClr val="bg1"/>
                </a:solidFill>
                <a:latin typeface="Roboto Mono" pitchFamily="49" charset="0"/>
                <a:ea typeface="Roboto Mono" pitchFamily="49" charset="0"/>
              </a:rPr>
              <a:t>    h(q);</a:t>
            </a:r>
          </a:p>
          <a:p>
            <a:r>
              <a:rPr lang="en-US" sz="3000">
                <a:solidFill>
                  <a:schemeClr val="bg1"/>
                </a:solidFill>
                <a:latin typeface="Roboto Mono" pitchFamily="49" charset="0"/>
                <a:ea typeface="Roboto Mono" pitchFamily="49" charset="0"/>
              </a:rPr>
              <a:t>    rz(</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-(mu / sigma), q);</a:t>
            </a:r>
          </a:p>
          <a:p>
            <a:r>
              <a:rPr lang="en-US" sz="3000">
                <a:solidFill>
                  <a:schemeClr val="bg1"/>
                </a:solidFill>
                <a:latin typeface="Roboto Mono" pitchFamily="49" charset="0"/>
                <a:ea typeface="Roboto Mono" pitchFamily="49" charset="0"/>
              </a:rPr>
              <a:t>    rz(</a:t>
            </a:r>
            <a:r>
              <a:rPr lang="en-US" sz="3000">
                <a:solidFill>
                  <a:schemeClr val="accent2">
                    <a:lumMod val="60000"/>
                    <a:lumOff val="40000"/>
                  </a:schemeClr>
                </a:solidFill>
                <a:latin typeface="Roboto Mono" pitchFamily="49" charset="0"/>
                <a:ea typeface="Roboto Mono" pitchFamily="49" charset="0"/>
              </a:rPr>
              <a:t>.25</a:t>
            </a:r>
            <a:r>
              <a:rPr lang="en-US" sz="3000">
                <a:solidFill>
                  <a:schemeClr val="bg1"/>
                </a:solidFill>
                <a:latin typeface="Roboto Mono" pitchFamily="49" charset="0"/>
                <a:ea typeface="Roboto Mono" pitchFamily="49" charset="0"/>
              </a:rPr>
              <a:t> / sigma, r);</a:t>
            </a:r>
          </a:p>
          <a:p>
            <a:r>
              <a:rPr lang="en-US" sz="3000">
                <a:solidFill>
                  <a:schemeClr val="bg1"/>
                </a:solidFill>
                <a:latin typeface="Roboto Mono" pitchFamily="49" charset="0"/>
                <a:ea typeface="Roboto Mono" pitchFamily="49" charset="0"/>
              </a:rPr>
              <a:t>    x&lt;cudaq::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&gt;(q, r);</a:t>
            </a:r>
          </a:p>
          <a:p>
            <a:r>
              <a:rPr lang="en-US" sz="3000">
                <a:solidFill>
                  <a:schemeClr val="bg1"/>
                </a:solidFill>
                <a:latin typeface="Roboto Mono" pitchFamily="49" charset="0"/>
                <a:ea typeface="Roboto Mono" pitchFamily="49" charset="0"/>
              </a:rPr>
              <a:t>    rz(-</a:t>
            </a:r>
            <a:r>
              <a:rPr lang="en-US" sz="3000">
                <a:solidFill>
                  <a:schemeClr val="accent2">
                    <a:lumMod val="60000"/>
                    <a:lumOff val="40000"/>
                  </a:schemeClr>
                </a:solidFill>
                <a:latin typeface="Roboto Mono" pitchFamily="49" charset="0"/>
                <a:ea typeface="Roboto Mono" pitchFamily="49" charset="0"/>
              </a:rPr>
              <a:t>.25 </a:t>
            </a:r>
            <a:r>
              <a:rPr lang="en-US" sz="3000">
                <a:solidFill>
                  <a:schemeClr val="bg1"/>
                </a:solidFill>
                <a:latin typeface="Roboto Mono" pitchFamily="49" charset="0"/>
                <a:ea typeface="Roboto Mono" pitchFamily="49" charset="0"/>
              </a:rPr>
              <a:t>/ sigma, r);</a:t>
            </a:r>
          </a:p>
          <a:p>
            <a:r>
              <a:rPr lang="en-US" sz="3000">
                <a:solidFill>
                  <a:schemeClr val="bg1"/>
                </a:solidFill>
                <a:latin typeface="Roboto Mono" pitchFamily="49" charset="0"/>
                <a:ea typeface="Roboto Mono" pitchFamily="49" charset="0"/>
              </a:rPr>
              <a:t>    x&lt;cudaq::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&gt;(q, r);</a:t>
            </a:r>
          </a:p>
          <a:p>
            <a:r>
              <a:rPr lang="en-US" sz="3000">
                <a:solidFill>
                  <a:schemeClr val="bg1"/>
                </a:solidFill>
                <a:latin typeface="Roboto Mono" pitchFamily="49" charset="0"/>
                <a:ea typeface="Roboto Mono" pitchFamily="49" charset="0"/>
              </a:rPr>
              <a:t>    h(q);</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if</a:t>
            </a:r>
            <a:r>
              <a:rPr lang="en-US" sz="3000">
                <a:solidFill>
                  <a:schemeClr val="bg1"/>
                </a:solidFill>
                <a:latin typeface="Roboto Mono" pitchFamily="49" charset="0"/>
                <a:ea typeface="Roboto Mono" pitchFamily="49" charset="0"/>
              </a:rPr>
              <a:t> (mz(q)) { </a:t>
            </a:r>
            <a:r>
              <a:rPr lang="en-US" sz="3000">
                <a:solidFill>
                  <a:schemeClr val="tx2">
                    <a:lumMod val="75000"/>
                  </a:schemeClr>
                </a:solidFill>
                <a:latin typeface="Roboto Mono" pitchFamily="49" charset="0"/>
                <a:ea typeface="Roboto Mono" pitchFamily="49" charset="0"/>
              </a:rPr>
              <a:t>// Condition code on qubit measurements</a:t>
            </a:r>
          </a:p>
          <a:p>
            <a:r>
              <a:rPr lang="en-US" sz="3000">
                <a:solidFill>
                  <a:schemeClr val="bg1"/>
                </a:solidFill>
                <a:latin typeface="Roboto Mono" pitchFamily="49" charset="0"/>
                <a:ea typeface="Roboto Mono" pitchFamily="49" charset="0"/>
              </a:rPr>
              <a:t>      x(q);</a:t>
            </a:r>
          </a:p>
          <a:p>
            <a:r>
              <a:rPr lang="en-US" sz="3000">
                <a:solidFill>
                  <a:schemeClr val="bg1"/>
                </a:solidFill>
                <a:latin typeface="Roboto Mono" pitchFamily="49" charset="0"/>
                <a:ea typeface="Roboto Mono" pitchFamily="49" charset="0"/>
              </a:rPr>
              <a:t>      mu += sigma * </a:t>
            </a:r>
            <a:r>
              <a:rPr lang="en-US" sz="3000">
                <a:solidFill>
                  <a:schemeClr val="accent2">
                    <a:lumMod val="60000"/>
                    <a:lumOff val="40000"/>
                  </a:schemeClr>
                </a:solidFill>
                <a:latin typeface="Roboto Mono" pitchFamily="49" charset="0"/>
                <a:ea typeface="Roboto Mono" pitchFamily="49" charset="0"/>
              </a:rPr>
              <a:t>.6065</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 else {</a:t>
            </a:r>
          </a:p>
          <a:p>
            <a:r>
              <a:rPr lang="en-US" sz="3000">
                <a:solidFill>
                  <a:schemeClr val="bg1"/>
                </a:solidFill>
                <a:latin typeface="Roboto Mono" pitchFamily="49" charset="0"/>
                <a:ea typeface="Roboto Mono" pitchFamily="49" charset="0"/>
              </a:rPr>
              <a:t>      mu -= sigma * </a:t>
            </a:r>
            <a:r>
              <a:rPr lang="en-US" sz="3000">
                <a:solidFill>
                  <a:schemeClr val="accent2">
                    <a:lumMod val="60000"/>
                    <a:lumOff val="40000"/>
                  </a:schemeClr>
                </a:solidFill>
                <a:latin typeface="Roboto Mono" pitchFamily="49" charset="0"/>
                <a:ea typeface="Roboto Mono" pitchFamily="49" charset="0"/>
              </a:rPr>
              <a:t>.6065</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 </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sigma *= </a:t>
            </a:r>
            <a:r>
              <a:rPr lang="en-US" sz="3000">
                <a:solidFill>
                  <a:schemeClr val="accent2">
                    <a:lumMod val="60000"/>
                    <a:lumOff val="40000"/>
                  </a:schemeClr>
                </a:solidFill>
                <a:latin typeface="Roboto Mono" pitchFamily="49" charset="0"/>
                <a:ea typeface="Roboto Mono" pitchFamily="49" charset="0"/>
              </a:rPr>
              <a:t>.7951</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i++;</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return</a:t>
            </a:r>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 * mu;</a:t>
            </a:r>
          </a:p>
          <a:p>
            <a:r>
              <a:rPr lang="en-US" sz="3000">
                <a:solidFill>
                  <a:schemeClr val="bg1"/>
                </a:solidFill>
                <a:latin typeface="Roboto Mono" pitchFamily="49" charset="0"/>
                <a:ea typeface="Roboto Mono" pitchFamily="49" charset="0"/>
              </a:rPr>
              <a:t>}</a:t>
            </a:r>
          </a:p>
          <a:p>
            <a:endParaRPr lang="en-US" sz="3000">
              <a:solidFill>
                <a:schemeClr val="bg1"/>
              </a:solidFill>
              <a:latin typeface="Roboto Mono" pitchFamily="49" charset="0"/>
              <a:ea typeface="Roboto Mono" pitchFamily="49" charset="0"/>
            </a:endParaRPr>
          </a:p>
        </p:txBody>
      </p:sp>
      <p:sp>
        <p:nvSpPr>
          <p:cNvPr id="6" name="TextBox 5">
            <a:extLst>
              <a:ext uri="{FF2B5EF4-FFF2-40B4-BE49-F238E27FC236}">
                <a16:creationId xmlns:a16="http://schemas.microsoft.com/office/drawing/2014/main" id="{95E676DD-AF88-A781-F11A-166DE46FC9EE}"/>
              </a:ext>
            </a:extLst>
          </p:cNvPr>
          <p:cNvSpPr txBox="1"/>
          <p:nvPr/>
        </p:nvSpPr>
        <p:spPr>
          <a:xfrm>
            <a:off x="9300332" y="17425112"/>
            <a:ext cx="18544032"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Dynamic circuits (control dictated by qubit measurement results) and user-defined return types fit into this model too. </a:t>
            </a:r>
          </a:p>
        </p:txBody>
      </p:sp>
    </p:spTree>
    <p:extLst>
      <p:ext uri="{BB962C8B-B14F-4D97-AF65-F5344CB8AC3E}">
        <p14:creationId xmlns:p14="http://schemas.microsoft.com/office/powerpoint/2010/main" val="2994531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Quantum Operations and Control Modifiers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Single qubit operations and compiler-synthesized controlled operations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184564" y="5001769"/>
            <a:ext cx="17696081" cy="12149882"/>
          </a:xfrm>
        </p:spPr>
        <p:txBody>
          <a:bodyPr/>
          <a:lstStyle/>
          <a:p>
            <a:r>
              <a:rPr lang="en-US"/>
              <a:t>Quantum operations are unique functions that take a qubit reference and optional floating-point parameters. </a:t>
            </a:r>
          </a:p>
          <a:p>
            <a:pPr lvl="1"/>
            <a:r>
              <a:rPr lang="en-US"/>
              <a:t>CUDA-Q starts with a specification of logical single-target quantum operations</a:t>
            </a:r>
          </a:p>
          <a:p>
            <a:r>
              <a:rPr lang="en-US"/>
              <a:t>General multi-control operations are expressed via </a:t>
            </a:r>
            <a:r>
              <a:rPr lang="en-US" b="1" i="1"/>
              <a:t>modification</a:t>
            </a:r>
            <a:r>
              <a:rPr lang="en-US"/>
              <a:t> of these single-target operations</a:t>
            </a:r>
          </a:p>
          <a:p>
            <a:pPr lvl="1"/>
            <a:r>
              <a:rPr lang="en-US"/>
              <a:t>Control operations expressed with </a:t>
            </a:r>
            <a:r>
              <a:rPr lang="en-US">
                <a:latin typeface="Roboto Mono" pitchFamily="49" charset="0"/>
                <a:ea typeface="Roboto Mono" pitchFamily="49" charset="0"/>
              </a:rPr>
              <a:t>cudaq::ctrl</a:t>
            </a:r>
            <a:r>
              <a:rPr lang="en-US"/>
              <a:t> modifier</a:t>
            </a:r>
          </a:p>
          <a:p>
            <a:pPr lvl="1"/>
            <a:r>
              <a:rPr lang="en-US"/>
              <a:t>Multi-qubit operations are synthesized by the compiler</a:t>
            </a:r>
          </a:p>
          <a:p>
            <a:pPr lvl="1"/>
            <a:r>
              <a:rPr lang="en-US"/>
              <a:t>Control qubits are first </a:t>
            </a:r>
            <a:r>
              <a:rPr lang="en-US">
                <a:latin typeface="Roboto Mono" pitchFamily="49" charset="0"/>
                <a:ea typeface="Roboto Mono" pitchFamily="49" charset="0"/>
              </a:rPr>
              <a:t>N-1</a:t>
            </a:r>
            <a:r>
              <a:rPr lang="en-US"/>
              <a:t> qubit arguments </a:t>
            </a:r>
          </a:p>
          <a:p>
            <a:pPr lvl="1"/>
            <a:r>
              <a:rPr lang="en-US"/>
              <a:t>Control qubits can be also negated with </a:t>
            </a:r>
            <a:r>
              <a:rPr lang="en-US">
                <a:latin typeface="Roboto Mono" pitchFamily="49" charset="0"/>
                <a:ea typeface="Roboto Mono" pitchFamily="49" charset="0"/>
              </a:rPr>
              <a:t>operator!() </a:t>
            </a:r>
          </a:p>
          <a:p>
            <a:r>
              <a:rPr lang="en-US"/>
              <a:t>Entire kernel expressions can be controlled with </a:t>
            </a:r>
            <a:r>
              <a:rPr lang="en-US">
                <a:latin typeface="Roboto Mono" pitchFamily="49" charset="0"/>
                <a:ea typeface="Roboto Mono" pitchFamily="49" charset="0"/>
              </a:rPr>
              <a:t>cudaq::control(...)</a:t>
            </a:r>
          </a:p>
          <a:p>
            <a:r>
              <a:rPr lang="en-US"/>
              <a:t>Adjoint kernels can be synthesized with </a:t>
            </a:r>
            <a:r>
              <a:rPr lang="en-US">
                <a:latin typeface="Roboto Mono" pitchFamily="49" charset="0"/>
                <a:ea typeface="Roboto Mono" pitchFamily="49" charset="0"/>
              </a:rPr>
              <a:t>cudaq::adjoint(...)</a:t>
            </a:r>
          </a:p>
        </p:txBody>
      </p:sp>
      <p:sp>
        <p:nvSpPr>
          <p:cNvPr id="3" name="TextBox 2">
            <a:extLst>
              <a:ext uri="{FF2B5EF4-FFF2-40B4-BE49-F238E27FC236}">
                <a16:creationId xmlns:a16="http://schemas.microsoft.com/office/drawing/2014/main" id="{A2661087-3CFF-33B5-1798-6725CD2BC0FF}"/>
              </a:ext>
            </a:extLst>
          </p:cNvPr>
          <p:cNvSpPr txBox="1"/>
          <p:nvPr/>
        </p:nvSpPr>
        <p:spPr>
          <a:xfrm>
            <a:off x="19877459" y="3895344"/>
            <a:ext cx="15513977" cy="16250603"/>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cnotKernel(cudaq::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&amp; q,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&amp; r) {</a:t>
            </a:r>
          </a:p>
          <a:p>
            <a:r>
              <a:rPr lang="en-US" sz="3000">
                <a:solidFill>
                  <a:schemeClr val="bg1"/>
                </a:solidFill>
                <a:latin typeface="Roboto Mono" pitchFamily="49" charset="0"/>
                <a:ea typeface="Roboto Mono" pitchFamily="49" charset="0"/>
              </a:rPr>
              <a:t>  x&lt;cudaq::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&gt;(q, r);</a:t>
            </a:r>
          </a:p>
          <a:p>
            <a:r>
              <a:rPr lang="en-US" sz="3000">
                <a:solidFill>
                  <a:schemeClr val="bg1"/>
                </a:solidFill>
                <a:latin typeface="Roboto Mono" pitchFamily="49" charset="0"/>
                <a:ea typeface="Roboto Mono" pitchFamily="49" charset="0"/>
              </a:rPr>
              <a:t>} </a:t>
            </a:r>
          </a:p>
          <a:p>
            <a:endParaRPr lang="en-US" sz="3000">
              <a:solidFill>
                <a:schemeClr val="tx2">
                  <a:lumMod val="75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toBeAdjointed(cudaq::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&amp; q,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&amp; r) {</a:t>
            </a:r>
          </a:p>
          <a:p>
            <a:r>
              <a:rPr lang="en-US" sz="3000">
                <a:solidFill>
                  <a:schemeClr val="bg1"/>
                </a:solidFill>
                <a:latin typeface="Roboto Mono" pitchFamily="49" charset="0"/>
                <a:ea typeface="Roboto Mono" pitchFamily="49" charset="0"/>
              </a:rPr>
              <a:t>  h(q);</a:t>
            </a:r>
          </a:p>
          <a:p>
            <a:r>
              <a:rPr lang="en-US" sz="3000">
                <a:solidFill>
                  <a:schemeClr val="bg1"/>
                </a:solidFill>
                <a:latin typeface="Roboto Mono" pitchFamily="49" charset="0"/>
                <a:ea typeface="Roboto Mono" pitchFamily="49" charset="0"/>
              </a:rPr>
              <a:t>  x(r);   </a:t>
            </a:r>
          </a:p>
          <a:p>
            <a:r>
              <a:rPr lang="en-US" sz="3000">
                <a:solidFill>
                  <a:schemeClr val="bg1"/>
                </a:solidFill>
                <a:latin typeface="Roboto Mono" pitchFamily="49" charset="0"/>
                <a:ea typeface="Roboto Mono" pitchFamily="49" charset="0"/>
              </a:rPr>
              <a:t>  x&lt;cudaq::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&gt;(q, r);</a:t>
            </a:r>
          </a:p>
          <a:p>
            <a:r>
              <a:rPr lang="en-US" sz="3000">
                <a:solidFill>
                  <a:schemeClr val="bg1"/>
                </a:solidFill>
                <a:latin typeface="Roboto Mono" pitchFamily="49" charset="0"/>
                <a:ea typeface="Roboto Mono" pitchFamily="49" charset="0"/>
              </a:rPr>
              <a:t>  ry(-</a:t>
            </a:r>
            <a:r>
              <a:rPr lang="en-US" sz="3000">
                <a:solidFill>
                  <a:schemeClr val="accent2">
                    <a:lumMod val="60000"/>
                    <a:lumOff val="40000"/>
                  </a:schemeClr>
                </a:solidFill>
                <a:latin typeface="Roboto Mono" pitchFamily="49" charset="0"/>
                <a:ea typeface="Roboto Mono" pitchFamily="49" charset="0"/>
              </a:rPr>
              <a:t>M_PI_2</a:t>
            </a:r>
            <a:r>
              <a:rPr lang="en-US" sz="3000">
                <a:solidFill>
                  <a:schemeClr val="bg1"/>
                </a:solidFill>
                <a:latin typeface="Roboto Mono" pitchFamily="49" charset="0"/>
                <a:ea typeface="Roboto Mono" pitchFamily="49" charset="0"/>
              </a:rPr>
              <a:t>, q);</a:t>
            </a:r>
          </a:p>
          <a:p>
            <a:r>
              <a:rPr lang="en-US" sz="3000">
                <a:solidFill>
                  <a:schemeClr val="bg1"/>
                </a:solidFill>
                <a:latin typeface="Roboto Mono" pitchFamily="49" charset="0"/>
                <a:ea typeface="Roboto Mono" pitchFamily="49" charset="0"/>
              </a:rPr>
              <a:t>} </a:t>
            </a:r>
          </a:p>
          <a:p>
            <a:endParaRPr lang="en-US" sz="3000">
              <a:solidFill>
                <a:schemeClr val="tx2">
                  <a:lumMod val="75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multipleWaysToExpressToffoli(std::size_t N) {</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qarray</a:t>
            </a:r>
            <a:r>
              <a:rPr lang="en-US" sz="3000">
                <a:solidFill>
                  <a:schemeClr val="bg1"/>
                </a:solidFill>
                <a:latin typeface="Roboto Mono" pitchFamily="49" charset="0"/>
                <a:ea typeface="Roboto Mono" pitchFamily="49" charset="0"/>
              </a:rPr>
              <a:t>&lt;</a:t>
            </a:r>
            <a:r>
              <a:rPr lang="en-US" sz="3000">
                <a:solidFill>
                  <a:schemeClr val="accent2">
                    <a:lumMod val="60000"/>
                    <a:lumOff val="40000"/>
                  </a:schemeClr>
                </a:solidFill>
                <a:latin typeface="Roboto Mono" pitchFamily="49" charset="0"/>
                <a:ea typeface="Roboto Mono" pitchFamily="49" charset="0"/>
              </a:rPr>
              <a:t>3</a:t>
            </a:r>
            <a:r>
              <a:rPr lang="en-US" sz="3000">
                <a:solidFill>
                  <a:schemeClr val="bg1"/>
                </a:solidFill>
                <a:latin typeface="Roboto Mono" pitchFamily="49" charset="0"/>
                <a:ea typeface="Roboto Mono" pitchFamily="49" charset="0"/>
              </a:rPr>
              <a:t>&gt; q; </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Toffoli</a:t>
            </a:r>
          </a:p>
          <a:p>
            <a:r>
              <a:rPr lang="en-US" sz="3000">
                <a:solidFill>
                  <a:schemeClr val="bg1"/>
                </a:solidFill>
                <a:latin typeface="Roboto Mono" pitchFamily="49" charset="0"/>
                <a:ea typeface="Roboto Mono" pitchFamily="49" charset="0"/>
              </a:rPr>
              <a:t>    x&lt;cudaq::ctrl&gt;(q[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 </a:t>
            </a:r>
            <a:r>
              <a:rPr lang="en-US" sz="3000">
                <a:solidFill>
                  <a:schemeClr val="tx2">
                    <a:lumMod val="75000"/>
                  </a:schemeClr>
                </a:solidFill>
                <a:latin typeface="Roboto Mono" pitchFamily="49" charset="0"/>
                <a:ea typeface="Roboto Mono" pitchFamily="49" charset="0"/>
              </a:rPr>
              <a:t>// qubits deallocated at scope exit</a:t>
            </a:r>
          </a:p>
          <a:p>
            <a:r>
              <a:rPr lang="en-US" sz="3000">
                <a:solidFill>
                  <a:schemeClr val="bg1"/>
                </a:solidFill>
                <a:latin typeface="Roboto Mono" pitchFamily="49" charset="0"/>
                <a:ea typeface="Roboto Mono" pitchFamily="49" charset="0"/>
              </a:rPr>
              <a:t>  {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qvector</a:t>
            </a:r>
            <a:r>
              <a:rPr lang="en-US" sz="3000">
                <a:solidFill>
                  <a:schemeClr val="bg1"/>
                </a:solidFill>
                <a:latin typeface="Roboto Mono" pitchFamily="49" charset="0"/>
                <a:ea typeface="Roboto Mono" pitchFamily="49" charset="0"/>
              </a:rPr>
              <a:t> q(N);</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Toffoli</a:t>
            </a:r>
          </a:p>
          <a:p>
            <a:r>
              <a:rPr lang="en-US" sz="3000">
                <a:solidFill>
                  <a:schemeClr val="bg1"/>
                </a:solidFill>
                <a:latin typeface="Roboto Mono" pitchFamily="49" charset="0"/>
                <a:ea typeface="Roboto Mono" pitchFamily="49" charset="0"/>
              </a:rPr>
              <a:t>    cudaq::control(cnotKernel, {q[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a:t>
            </a:r>
            <a:endParaRPr lang="en-US" sz="3000">
              <a:solidFill>
                <a:schemeClr val="tx2">
                  <a:lumMod val="75000"/>
                </a:schemeClr>
              </a:solidFill>
              <a:latin typeface="Roboto Mono" pitchFamily="49" charset="0"/>
              <a:ea typeface="Roboto Mono" pitchFamily="49" charset="0"/>
            </a:endParaRPr>
          </a:p>
          <a:p>
            <a:r>
              <a:rPr lang="en-US" sz="3000">
                <a:solidFill>
                  <a:schemeClr val="bg1"/>
                </a:solidFill>
                <a:latin typeface="Roboto Mono" pitchFamily="49" charset="0"/>
                <a:ea typeface="Roboto Mono" pitchFamily="49" charset="0"/>
              </a:rPr>
              <a:t>  }</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showNegationAndAdjoint()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qvector</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 </a:t>
            </a:r>
          </a:p>
          <a:p>
            <a:endParaRPr lang="en-US" sz="3000">
              <a:solidFill>
                <a:schemeClr val="bg1"/>
              </a:solidFill>
              <a:latin typeface="Roboto Mono" pitchFamily="49" charset="0"/>
              <a:ea typeface="Roboto Mono" pitchFamily="49" charset="0"/>
            </a:endParaRPr>
          </a:p>
          <a:p>
            <a:r>
              <a:rPr lang="en-US" sz="3000">
                <a:solidFill>
                  <a:schemeClr val="bg1"/>
                </a:solidFill>
                <a:latin typeface="Roboto Mono" pitchFamily="49" charset="0"/>
                <a:ea typeface="Roboto Mono" pitchFamily="49" charset="0"/>
              </a:rPr>
              <a:t>    h&lt;cudaq::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a:t>
            </a:r>
            <a:r>
              <a:rPr lang="en-US" sz="3000" b="1">
                <a:solidFill>
                  <a:schemeClr val="bg1"/>
                </a:solidFill>
                <a:latin typeface="Roboto Mono" pitchFamily="49" charset="0"/>
                <a:ea typeface="Roboto Mono" pitchFamily="49" charset="0"/>
              </a:rPr>
              <a:t>!q[</a:t>
            </a:r>
            <a:r>
              <a:rPr lang="en-US" sz="3000" b="1">
                <a:solidFill>
                  <a:schemeClr val="accent2">
                    <a:lumMod val="60000"/>
                    <a:lumOff val="40000"/>
                  </a:schemeClr>
                </a:solidFill>
                <a:latin typeface="Roboto Mono" pitchFamily="49" charset="0"/>
                <a:ea typeface="Roboto Mono" pitchFamily="49" charset="0"/>
              </a:rPr>
              <a:t>0</a:t>
            </a:r>
            <a:r>
              <a:rPr lang="en-US" sz="3000" b="1">
                <a:solidFill>
                  <a:schemeClr val="bg1"/>
                </a:solidFill>
                <a:latin typeface="Roboto Mono" pitchFamily="49" charset="0"/>
                <a:ea typeface="Roboto Mono" pitchFamily="49" charset="0"/>
              </a:rPr>
              <a:t>]</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negated control</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adjoint modifier</a:t>
            </a:r>
          </a:p>
          <a:p>
            <a:r>
              <a:rPr lang="en-US" sz="3000">
                <a:solidFill>
                  <a:schemeClr val="bg1"/>
                </a:solidFill>
                <a:latin typeface="Roboto Mono" pitchFamily="49" charset="0"/>
                <a:ea typeface="Roboto Mono" pitchFamily="49" charset="0"/>
              </a:rPr>
              <a:t>    t&lt;cudaq::</a:t>
            </a:r>
            <a:r>
              <a:rPr lang="en-US" sz="3000">
                <a:solidFill>
                  <a:schemeClr val="tx2">
                    <a:lumMod val="75000"/>
                  </a:schemeClr>
                </a:solidFill>
                <a:latin typeface="Roboto Mono" pitchFamily="49" charset="0"/>
                <a:ea typeface="Roboto Mono" pitchFamily="49" charset="0"/>
              </a:rPr>
              <a:t>adj</a:t>
            </a:r>
            <a:r>
              <a:rPr lang="en-US" sz="3000">
                <a:solidFill>
                  <a:schemeClr val="bg1"/>
                </a:solidFill>
                <a:latin typeface="Roboto Mono" pitchFamily="49" charset="0"/>
                <a:ea typeface="Roboto Mono" pitchFamily="49" charset="0"/>
              </a:rPr>
              <a:t>&gt;(q[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compiler synthesizes the adjoint </a:t>
            </a:r>
          </a:p>
          <a:p>
            <a:r>
              <a:rPr lang="en-US" sz="3000">
                <a:solidFill>
                  <a:schemeClr val="bg1"/>
                </a:solidFill>
                <a:latin typeface="Roboto Mono" pitchFamily="49" charset="0"/>
                <a:ea typeface="Roboto Mono" pitchFamily="49" charset="0"/>
              </a:rPr>
              <a:t>    cudaq::adjoint(toBeAdjointed, 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r[</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a:t>
            </a:r>
          </a:p>
        </p:txBody>
      </p:sp>
    </p:spTree>
    <p:extLst>
      <p:ext uri="{BB962C8B-B14F-4D97-AF65-F5344CB8AC3E}">
        <p14:creationId xmlns:p14="http://schemas.microsoft.com/office/powerpoint/2010/main" val="3635607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034825593"/>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dirty="0">
                          <a:solidFill>
                            <a:schemeClr val="tx2"/>
                          </a:solidFill>
                          <a:latin typeface="NVIDIA Sans Light"/>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a:cs typeface="NVIDIA Sans Medium"/>
                        </a:rPr>
                        <a:t>Setup and Intro</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dirty="0">
                          <a:solidFill>
                            <a:schemeClr val="tx2"/>
                          </a:solidFill>
                          <a:latin typeface="NVIDIA Sans Light"/>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a:ea typeface="+mn-ea"/>
                          <a:cs typeface="NVIDIA Sans Medium"/>
                        </a:rPr>
                        <a:t>Advanced Features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dirty="0">
                          <a:solidFill>
                            <a:schemeClr val="tx2"/>
                          </a:solidFill>
                          <a:latin typeface="NVIDIA Sans Light"/>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a:ea typeface="+mn-ea"/>
                          <a:cs typeface="NVIDIA Sans Medium"/>
                        </a:rPr>
                        <a:t>Advanced applications in physics &amp; chemistry</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dirty="0">
                          <a:solidFill>
                            <a:schemeClr val="tx2"/>
                          </a:solidFill>
                          <a:latin typeface="NVIDIA Sans Light"/>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a:ea typeface="+mn-ea"/>
                          <a:cs typeface="NVIDIA Sans Medium"/>
                        </a:rPr>
                        <a:t>Advanced applications in ML</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dirty="0">
                          <a:solidFill>
                            <a:schemeClr val="tx2"/>
                          </a:solidFill>
                          <a:latin typeface="NVIDIA Sans Light"/>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End</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Quantum Operations and Control Modifiers</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Single qubit operations and compiler-synthesized controlled operations</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184564" y="5001769"/>
            <a:ext cx="17696081" cy="12149882"/>
          </a:xfrm>
        </p:spPr>
        <p:txBody>
          <a:bodyPr/>
          <a:lstStyle/>
          <a:p>
            <a:r>
              <a:rPr lang="en-US"/>
              <a:t>Quantum operations are unique functions that take a qubit reference and optional floating-point parameters. </a:t>
            </a:r>
          </a:p>
          <a:p>
            <a:pPr lvl="1"/>
            <a:r>
              <a:rPr lang="en-US"/>
              <a:t>CUDA-Q starts with a specification of logical single-target quantum operations</a:t>
            </a:r>
          </a:p>
          <a:p>
            <a:r>
              <a:rPr lang="en-US"/>
              <a:t>General multi-control operations are expressed via </a:t>
            </a:r>
            <a:r>
              <a:rPr lang="en-US" b="1" i="1"/>
              <a:t>modification</a:t>
            </a:r>
            <a:r>
              <a:rPr lang="en-US"/>
              <a:t> of these single-target operations</a:t>
            </a:r>
          </a:p>
          <a:p>
            <a:pPr lvl="1"/>
            <a:r>
              <a:rPr lang="en-US"/>
              <a:t>Control operations expressed with </a:t>
            </a:r>
            <a:r>
              <a:rPr lang="en-US">
                <a:latin typeface="Roboto Mono" pitchFamily="49" charset="0"/>
                <a:ea typeface="Roboto Mono" pitchFamily="49" charset="0"/>
              </a:rPr>
              <a:t>cudaq::ctrl</a:t>
            </a:r>
            <a:r>
              <a:rPr lang="en-US"/>
              <a:t> modifier</a:t>
            </a:r>
          </a:p>
          <a:p>
            <a:pPr lvl="1"/>
            <a:r>
              <a:rPr lang="en-US"/>
              <a:t>Multi-qubit operations are synthesized by the compiler</a:t>
            </a:r>
          </a:p>
          <a:p>
            <a:pPr lvl="1"/>
            <a:r>
              <a:rPr lang="en-US"/>
              <a:t>Control qubits are first </a:t>
            </a:r>
            <a:r>
              <a:rPr lang="en-US">
                <a:latin typeface="Roboto Mono" pitchFamily="49" charset="0"/>
                <a:ea typeface="Roboto Mono" pitchFamily="49" charset="0"/>
              </a:rPr>
              <a:t>N-1</a:t>
            </a:r>
            <a:r>
              <a:rPr lang="en-US"/>
              <a:t> qubit arguments </a:t>
            </a:r>
          </a:p>
          <a:p>
            <a:pPr lvl="1"/>
            <a:r>
              <a:rPr lang="en-US"/>
              <a:t>Control qubits can be also negated with </a:t>
            </a:r>
            <a:r>
              <a:rPr lang="en-US">
                <a:latin typeface="Roboto Mono" pitchFamily="49" charset="0"/>
                <a:ea typeface="Roboto Mono" pitchFamily="49" charset="0"/>
              </a:rPr>
              <a:t>operator!() </a:t>
            </a:r>
          </a:p>
          <a:p>
            <a:r>
              <a:rPr lang="en-US"/>
              <a:t>Entire kernel expressions can be controlled with </a:t>
            </a:r>
            <a:r>
              <a:rPr lang="en-US">
                <a:latin typeface="Roboto Mono" pitchFamily="49" charset="0"/>
                <a:ea typeface="Roboto Mono" pitchFamily="49" charset="0"/>
              </a:rPr>
              <a:t>cudaq::control(...)</a:t>
            </a:r>
          </a:p>
          <a:p>
            <a:r>
              <a:rPr lang="en-US"/>
              <a:t>Adjoint kernels can be synthesized with </a:t>
            </a:r>
            <a:r>
              <a:rPr lang="en-US">
                <a:latin typeface="Roboto Mono" pitchFamily="49" charset="0"/>
                <a:ea typeface="Roboto Mono" pitchFamily="49" charset="0"/>
              </a:rPr>
              <a:t>cudaq::adjoint(...)</a:t>
            </a:r>
          </a:p>
        </p:txBody>
      </p:sp>
      <p:sp>
        <p:nvSpPr>
          <p:cNvPr id="3" name="TextBox 2">
            <a:extLst>
              <a:ext uri="{FF2B5EF4-FFF2-40B4-BE49-F238E27FC236}">
                <a16:creationId xmlns:a16="http://schemas.microsoft.com/office/drawing/2014/main" id="{A2661087-3CFF-33B5-1798-6725CD2BC0FF}"/>
              </a:ext>
            </a:extLst>
          </p:cNvPr>
          <p:cNvSpPr txBox="1"/>
          <p:nvPr/>
        </p:nvSpPr>
        <p:spPr>
          <a:xfrm>
            <a:off x="19877459" y="3895344"/>
            <a:ext cx="15513977" cy="15327273"/>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accent2">
                    <a:lumMod val="60000"/>
                    <a:lumOff val="40000"/>
                  </a:schemeClr>
                </a:solidFill>
                <a:latin typeface="Roboto Mono" pitchFamily="49" charset="0"/>
                <a:ea typeface="Roboto Mono" pitchFamily="49" charset="0"/>
              </a:rPr>
              <a:t>@cudaq.kernel</a:t>
            </a:r>
          </a:p>
          <a:p>
            <a:r>
              <a:rPr lang="en-US" sz="3000">
                <a:solidFill>
                  <a:schemeClr val="accent2">
                    <a:lumMod val="60000"/>
                    <a:lumOff val="40000"/>
                  </a:schemeClr>
                </a:solidFill>
                <a:latin typeface="Roboto Mono" pitchFamily="49" charset="0"/>
                <a:ea typeface="Roboto Mono" pitchFamily="49" charset="0"/>
              </a:rPr>
              <a:t>def</a:t>
            </a:r>
            <a:r>
              <a:rPr lang="en-US" sz="3000">
                <a:solidFill>
                  <a:schemeClr val="bg1"/>
                </a:solidFill>
                <a:latin typeface="Roboto Mono" pitchFamily="49" charset="0"/>
                <a:ea typeface="Roboto Mono" pitchFamily="49" charset="0"/>
              </a:rPr>
              <a:t> cnotKernel(q :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r :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x.ctrl(q, r)</a:t>
            </a:r>
          </a:p>
          <a:p>
            <a:endParaRPr lang="en-US" sz="3000">
              <a:solidFill>
                <a:schemeClr val="bg1"/>
              </a:solidFill>
              <a:latin typeface="Roboto Mono" pitchFamily="49" charset="0"/>
              <a:ea typeface="Roboto Mono" pitchFamily="49" charset="0"/>
            </a:endParaRPr>
          </a:p>
          <a:p>
            <a:r>
              <a:rPr lang="en-US" sz="3000">
                <a:solidFill>
                  <a:schemeClr val="accent2">
                    <a:lumMod val="60000"/>
                    <a:lumOff val="40000"/>
                  </a:schemeClr>
                </a:solidFill>
                <a:latin typeface="Roboto Mono" pitchFamily="49" charset="0"/>
                <a:ea typeface="Roboto Mono" pitchFamily="49" charset="0"/>
              </a:rPr>
              <a:t>@cudaq.kernel</a:t>
            </a:r>
          </a:p>
          <a:p>
            <a:r>
              <a:rPr lang="en-US" sz="3000">
                <a:solidFill>
                  <a:schemeClr val="accent2">
                    <a:lumMod val="60000"/>
                    <a:lumOff val="40000"/>
                  </a:schemeClr>
                </a:solidFill>
                <a:latin typeface="Roboto Mono" pitchFamily="49" charset="0"/>
                <a:ea typeface="Roboto Mono" pitchFamily="49" charset="0"/>
              </a:rPr>
              <a:t>def</a:t>
            </a:r>
            <a:r>
              <a:rPr lang="en-US" sz="3000">
                <a:solidFill>
                  <a:schemeClr val="bg1"/>
                </a:solidFill>
                <a:latin typeface="Roboto Mono" pitchFamily="49" charset="0"/>
                <a:ea typeface="Roboto Mono" pitchFamily="49" charset="0"/>
              </a:rPr>
              <a:t> toBeAdjointed(q :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r :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h(q)</a:t>
            </a:r>
          </a:p>
          <a:p>
            <a:r>
              <a:rPr lang="en-US" sz="3000">
                <a:solidFill>
                  <a:schemeClr val="bg1"/>
                </a:solidFill>
                <a:latin typeface="Roboto Mono" pitchFamily="49" charset="0"/>
                <a:ea typeface="Roboto Mono" pitchFamily="49" charset="0"/>
              </a:rPr>
              <a:t>    x(r)   </a:t>
            </a:r>
          </a:p>
          <a:p>
            <a:r>
              <a:rPr lang="en-US" sz="3000">
                <a:solidFill>
                  <a:schemeClr val="bg1"/>
                </a:solidFill>
                <a:latin typeface="Roboto Mono" pitchFamily="49" charset="0"/>
                <a:ea typeface="Roboto Mono" pitchFamily="49" charset="0"/>
              </a:rPr>
              <a:t>    x.ctrl(q, r)</a:t>
            </a:r>
          </a:p>
          <a:p>
            <a:r>
              <a:rPr lang="en-US" sz="3000">
                <a:solidFill>
                  <a:schemeClr val="bg1"/>
                </a:solidFill>
                <a:latin typeface="Roboto Mono" pitchFamily="49" charset="0"/>
                <a:ea typeface="Roboto Mono" pitchFamily="49" charset="0"/>
              </a:rPr>
              <a:t>    ry(-np.pi /</a:t>
            </a:r>
            <a:r>
              <a:rPr lang="en-US" sz="3000">
                <a:solidFill>
                  <a:schemeClr val="accent2">
                    <a:lumMod val="60000"/>
                    <a:lumOff val="40000"/>
                  </a:schemeClr>
                </a:solidFill>
                <a:latin typeface="Roboto Mono" pitchFamily="49" charset="0"/>
                <a:ea typeface="Roboto Mono" pitchFamily="49" charset="0"/>
              </a:rPr>
              <a:t> 2</a:t>
            </a:r>
            <a:r>
              <a:rPr lang="en-US" sz="3000">
                <a:solidFill>
                  <a:schemeClr val="bg1"/>
                </a:solidFill>
                <a:latin typeface="Roboto Mono" pitchFamily="49" charset="0"/>
                <a:ea typeface="Roboto Mono" pitchFamily="49" charset="0"/>
              </a:rPr>
              <a:t>, q)</a:t>
            </a:r>
          </a:p>
          <a:p>
            <a:endParaRPr lang="en-US" sz="3000">
              <a:solidFill>
                <a:schemeClr val="tx2">
                  <a:lumMod val="75000"/>
                </a:schemeClr>
              </a:solidFill>
              <a:latin typeface="Roboto Mono" pitchFamily="49" charset="0"/>
              <a:ea typeface="Roboto Mono" pitchFamily="49" charset="0"/>
            </a:endParaRPr>
          </a:p>
          <a:p>
            <a:r>
              <a:rPr lang="en-US" sz="3000">
                <a:solidFill>
                  <a:schemeClr val="accent2">
                    <a:lumMod val="60000"/>
                    <a:lumOff val="40000"/>
                  </a:schemeClr>
                </a:solidFill>
                <a:latin typeface="Roboto Mono" pitchFamily="49" charset="0"/>
                <a:ea typeface="Roboto Mono" pitchFamily="49" charset="0"/>
              </a:rPr>
              <a:t>@cudaq.kernel</a:t>
            </a:r>
          </a:p>
          <a:p>
            <a:r>
              <a:rPr lang="en-US" sz="3000">
                <a:solidFill>
                  <a:schemeClr val="accent2">
                    <a:lumMod val="60000"/>
                    <a:lumOff val="40000"/>
                  </a:schemeClr>
                </a:solidFill>
                <a:latin typeface="Roboto Mono" pitchFamily="49" charset="0"/>
                <a:ea typeface="Roboto Mono" pitchFamily="49" charset="0"/>
              </a:rPr>
              <a:t>def</a:t>
            </a:r>
            <a:r>
              <a:rPr lang="en-US" sz="3000">
                <a:solidFill>
                  <a:schemeClr val="tx2">
                    <a:lumMod val="75000"/>
                  </a:schemeClr>
                </a:solidFill>
                <a:latin typeface="Roboto Mono" pitchFamily="49" charset="0"/>
                <a:ea typeface="Roboto Mono" pitchFamily="49" charset="0"/>
              </a:rPr>
              <a:t> </a:t>
            </a:r>
            <a:r>
              <a:rPr lang="en-US" sz="3000">
                <a:solidFill>
                  <a:schemeClr val="bg1"/>
                </a:solidFill>
                <a:latin typeface="Roboto Mono" pitchFamily="49" charset="0"/>
                <a:ea typeface="Roboto Mono" pitchFamily="49" charset="0"/>
              </a:rPr>
              <a:t>multipleWaysToExpressToffoli():</a:t>
            </a:r>
          </a:p>
          <a:p>
            <a:r>
              <a:rPr lang="en-US" sz="3000">
                <a:solidFill>
                  <a:schemeClr val="bg1"/>
                </a:solidFill>
                <a:latin typeface="Roboto Mono" pitchFamily="49" charset="0"/>
                <a:ea typeface="Roboto Mono" pitchFamily="49" charset="0"/>
              </a:rPr>
              <a:t>    q = cudaq.</a:t>
            </a:r>
            <a:r>
              <a:rPr lang="en-US" sz="3000">
                <a:solidFill>
                  <a:schemeClr val="tx2">
                    <a:lumMod val="75000"/>
                  </a:schemeClr>
                </a:solidFill>
                <a:latin typeface="Roboto Mono" pitchFamily="49" charset="0"/>
                <a:ea typeface="Roboto Mono" pitchFamily="49" charset="0"/>
              </a:rPr>
              <a:t>qvector</a:t>
            </a:r>
            <a:r>
              <a:rPr lang="en-US" sz="3000">
                <a:solidFill>
                  <a:schemeClr val="bg1"/>
                </a:solidFill>
                <a:latin typeface="Roboto Mono" pitchFamily="49" charset="0"/>
                <a:ea typeface="Roboto Mono" pitchFamily="49" charset="0"/>
              </a:rPr>
              <a:t>(</a:t>
            </a:r>
            <a:r>
              <a:rPr lang="en-US" sz="3000">
                <a:solidFill>
                  <a:schemeClr val="accent2">
                    <a:lumMod val="60000"/>
                    <a:lumOff val="40000"/>
                  </a:schemeClr>
                </a:solidFill>
                <a:latin typeface="Roboto Mono" pitchFamily="49" charset="0"/>
                <a:ea typeface="Roboto Mono" pitchFamily="49" charset="0"/>
              </a:rPr>
              <a:t>3</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Toffoli</a:t>
            </a:r>
          </a:p>
          <a:p>
            <a:r>
              <a:rPr lang="en-US" sz="3000">
                <a:solidFill>
                  <a:schemeClr val="bg1"/>
                </a:solidFill>
                <a:latin typeface="Roboto Mono" pitchFamily="49" charset="0"/>
                <a:ea typeface="Roboto Mono" pitchFamily="49" charset="0"/>
              </a:rPr>
              <a:t>    x.ctrl(q[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Toffoli</a:t>
            </a:r>
          </a:p>
          <a:p>
            <a:r>
              <a:rPr lang="en-US" sz="3000">
                <a:solidFill>
                  <a:schemeClr val="bg1"/>
                </a:solidFill>
                <a:latin typeface="Roboto Mono" pitchFamily="49" charset="0"/>
                <a:ea typeface="Roboto Mono" pitchFamily="49" charset="0"/>
              </a:rPr>
              <a:t>    cudaq.control(cnotKernel, [q[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2</a:t>
            </a:r>
            <a:r>
              <a:rPr lang="en-US" sz="3000">
                <a:solidFill>
                  <a:schemeClr val="bg1"/>
                </a:solidFill>
                <a:latin typeface="Roboto Mono" pitchFamily="49" charset="0"/>
                <a:ea typeface="Roboto Mono" pitchFamily="49" charset="0"/>
              </a:rPr>
              <a:t>]);</a:t>
            </a:r>
            <a:endParaRPr lang="en-US" sz="3000">
              <a:solidFill>
                <a:schemeClr val="tx2">
                  <a:lumMod val="75000"/>
                </a:schemeClr>
              </a:solidFill>
              <a:latin typeface="Roboto Mono" pitchFamily="49" charset="0"/>
              <a:ea typeface="Roboto Mono" pitchFamily="49" charset="0"/>
            </a:endParaRPr>
          </a:p>
          <a:p>
            <a:r>
              <a:rPr lang="en-US" sz="3000">
                <a:solidFill>
                  <a:schemeClr val="bg1"/>
                </a:solidFill>
                <a:latin typeface="Roboto Mono" pitchFamily="49" charset="0"/>
                <a:ea typeface="Roboto Mono" pitchFamily="49" charset="0"/>
              </a:rPr>
              <a:t> </a:t>
            </a:r>
          </a:p>
          <a:p>
            <a:r>
              <a:rPr lang="en-US" sz="3000">
                <a:solidFill>
                  <a:schemeClr val="accent2">
                    <a:lumMod val="60000"/>
                    <a:lumOff val="40000"/>
                  </a:schemeClr>
                </a:solidFill>
                <a:latin typeface="Roboto Mono" pitchFamily="49" charset="0"/>
                <a:ea typeface="Roboto Mono" pitchFamily="49" charset="0"/>
              </a:rPr>
              <a:t>@cudaq.kernel</a:t>
            </a:r>
          </a:p>
          <a:p>
            <a:r>
              <a:rPr lang="en-US" sz="3000">
                <a:solidFill>
                  <a:schemeClr val="accent2">
                    <a:lumMod val="60000"/>
                    <a:lumOff val="40000"/>
                  </a:schemeClr>
                </a:solidFill>
                <a:latin typeface="Roboto Mono" pitchFamily="49" charset="0"/>
                <a:ea typeface="Roboto Mono" pitchFamily="49" charset="0"/>
              </a:rPr>
              <a:t>def</a:t>
            </a:r>
            <a:r>
              <a:rPr lang="en-US" sz="3000">
                <a:solidFill>
                  <a:schemeClr val="bg1"/>
                </a:solidFill>
                <a:latin typeface="Roboto Mono" pitchFamily="49" charset="0"/>
                <a:ea typeface="Roboto Mono" pitchFamily="49" charset="0"/>
              </a:rPr>
              <a:t> showNegationAndAdjoint(N :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q = cudaq.</a:t>
            </a:r>
            <a:r>
              <a:rPr lang="en-US" sz="3000">
                <a:solidFill>
                  <a:schemeClr val="tx2">
                    <a:lumMod val="75000"/>
                  </a:schemeClr>
                </a:solidFill>
                <a:latin typeface="Roboto Mono" pitchFamily="49" charset="0"/>
                <a:ea typeface="Roboto Mono" pitchFamily="49" charset="0"/>
              </a:rPr>
              <a:t>qvector</a:t>
            </a:r>
            <a:r>
              <a:rPr lang="en-US" sz="3000">
                <a:solidFill>
                  <a:schemeClr val="bg1"/>
                </a:solidFill>
                <a:latin typeface="Roboto Mono" pitchFamily="49" charset="0"/>
                <a:ea typeface="Roboto Mono" pitchFamily="49" charset="0"/>
              </a:rPr>
              <a:t>(N);</a:t>
            </a:r>
          </a:p>
          <a:p>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h.ctrl(</a:t>
            </a:r>
            <a:r>
              <a:rPr lang="en-US" sz="3000" b="1">
                <a:solidFill>
                  <a:schemeClr val="bg1"/>
                </a:solidFill>
                <a:latin typeface="Roboto Mono" pitchFamily="49" charset="0"/>
                <a:ea typeface="Roboto Mono" pitchFamily="49" charset="0"/>
              </a:rPr>
              <a:t>!q[</a:t>
            </a:r>
            <a:r>
              <a:rPr lang="en-US" sz="3000" b="1">
                <a:solidFill>
                  <a:schemeClr val="accent2">
                    <a:lumMod val="60000"/>
                    <a:lumOff val="40000"/>
                  </a:schemeClr>
                </a:solidFill>
                <a:latin typeface="Roboto Mono" pitchFamily="49" charset="0"/>
                <a:ea typeface="Roboto Mono" pitchFamily="49" charset="0"/>
              </a:rPr>
              <a:t>0</a:t>
            </a:r>
            <a:r>
              <a:rPr lang="en-US" sz="3000" b="1">
                <a:solidFill>
                  <a:schemeClr val="bg1"/>
                </a:solidFill>
                <a:latin typeface="Roboto Mono" pitchFamily="49" charset="0"/>
                <a:ea typeface="Roboto Mono" pitchFamily="49" charset="0"/>
              </a:rPr>
              <a:t>]</a:t>
            </a:r>
            <a:r>
              <a:rPr lang="en-US" sz="3000">
                <a:solidFill>
                  <a:schemeClr val="bg1"/>
                </a:solidFill>
                <a:latin typeface="Roboto Mono" pitchFamily="49" charset="0"/>
                <a:ea typeface="Roboto Mono" pitchFamily="49" charset="0"/>
              </a:rPr>
              <a:t>, q[</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negated control</a:t>
            </a:r>
          </a:p>
          <a:p>
            <a:r>
              <a:rPr lang="en-US" sz="3000">
                <a:solidFill>
                  <a:schemeClr val="bg1"/>
                </a:solidFill>
                <a:latin typeface="Roboto Mono" pitchFamily="49" charset="0"/>
                <a:ea typeface="Roboto Mono" pitchFamily="49" charset="0"/>
              </a:rPr>
              <a:t>  </a:t>
            </a:r>
            <a:endParaRPr lang="en-US" sz="3000">
              <a:solidFill>
                <a:schemeClr val="tx2">
                  <a:lumMod val="75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 adjoint modifier</a:t>
            </a:r>
          </a:p>
          <a:p>
            <a:r>
              <a:rPr lang="en-US" sz="3000">
                <a:solidFill>
                  <a:schemeClr val="tx2">
                    <a:lumMod val="75000"/>
                  </a:schemeClr>
                </a:solidFill>
                <a:latin typeface="Roboto Mono" pitchFamily="49" charset="0"/>
                <a:ea typeface="Roboto Mono" pitchFamily="49" charset="0"/>
              </a:rPr>
              <a:t>   </a:t>
            </a:r>
            <a:r>
              <a:rPr lang="en-US" sz="3000">
                <a:solidFill>
                  <a:schemeClr val="bg1"/>
                </a:solidFill>
                <a:latin typeface="Roboto Mono" pitchFamily="49" charset="0"/>
                <a:ea typeface="Roboto Mono" pitchFamily="49" charset="0"/>
              </a:rPr>
              <a:t> t.adj(q[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 compiler synthesizes the adjoint </a:t>
            </a:r>
          </a:p>
          <a:p>
            <a:r>
              <a:rPr lang="en-US" sz="3000">
                <a:solidFill>
                  <a:schemeClr val="bg1"/>
                </a:solidFill>
                <a:latin typeface="Roboto Mono" pitchFamily="49" charset="0"/>
                <a:ea typeface="Roboto Mono" pitchFamily="49" charset="0"/>
              </a:rPr>
              <a:t>    cudaq.adjoint(toBeAdjointed, 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r[</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a:t>
            </a:r>
          </a:p>
          <a:p>
            <a:endParaRPr lang="en-US" sz="3000">
              <a:solidFill>
                <a:schemeClr val="bg1"/>
              </a:solidFill>
              <a:latin typeface="Roboto Mono" pitchFamily="49" charset="0"/>
              <a:ea typeface="Roboto Mono" pitchFamily="49" charset="0"/>
            </a:endParaRPr>
          </a:p>
        </p:txBody>
      </p:sp>
    </p:spTree>
    <p:extLst>
      <p:ext uri="{BB962C8B-B14F-4D97-AF65-F5344CB8AC3E}">
        <p14:creationId xmlns:p14="http://schemas.microsoft.com/office/powerpoint/2010/main" val="700157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F81A967-9410-733D-068C-BEA0DE774963}"/>
              </a:ext>
            </a:extLst>
          </p:cNvPr>
          <p:cNvSpPr/>
          <p:nvPr/>
        </p:nvSpPr>
        <p:spPr>
          <a:xfrm>
            <a:off x="515242" y="14165091"/>
            <a:ext cx="17377283" cy="531147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8961120" bIns="4389120" rtlCol="0" anchor="ctr"/>
          <a:lstStyle/>
          <a:p>
            <a:pPr algn="ctr">
              <a:lnSpc>
                <a:spcPct val="90000"/>
              </a:lnSpc>
            </a:pPr>
            <a:r>
              <a:rPr lang="en-US" sz="5600">
                <a:solidFill>
                  <a:schemeClr val="tx1"/>
                </a:solidFill>
                <a:latin typeface="Roboto Mono" pitchFamily="49" charset="0"/>
                <a:ea typeface="Roboto Mono" pitchFamily="49" charset="0"/>
              </a:rPr>
              <a:t>Node 0, MPI Rank 0</a:t>
            </a:r>
          </a:p>
        </p:txBody>
      </p:sp>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Expose the underlying system architecture to the programmer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814356" y="4256219"/>
            <a:ext cx="15336948" cy="8167254"/>
          </a:xfrm>
        </p:spPr>
        <p:txBody>
          <a:bodyPr/>
          <a:lstStyle/>
          <a:p>
            <a:r>
              <a:rPr lang="en-US">
                <a:latin typeface="+mn-lt"/>
                <a:ea typeface="Roboto Mono" pitchFamily="49" charset="0"/>
              </a:rPr>
              <a:t>The system architecture model considers access to multiple quantum accelerators</a:t>
            </a:r>
          </a:p>
          <a:p>
            <a:r>
              <a:rPr lang="en-US">
                <a:latin typeface="+mn-lt"/>
                <a:ea typeface="Roboto Mono" pitchFamily="49" charset="0"/>
              </a:rPr>
              <a:t>CUDA-Q provides programmatic access to this configuration via the </a:t>
            </a:r>
            <a:r>
              <a:rPr lang="en-US" b="1" err="1">
                <a:latin typeface="Roboto Mono" pitchFamily="49" charset="0"/>
                <a:ea typeface="Roboto Mono" pitchFamily="49" charset="0"/>
              </a:rPr>
              <a:t>quantum_platform</a:t>
            </a:r>
            <a:endParaRPr lang="en-US" b="1">
              <a:latin typeface="Roboto Mono" pitchFamily="49" charset="0"/>
              <a:ea typeface="Roboto Mono" pitchFamily="49" charset="0"/>
            </a:endParaRPr>
          </a:p>
          <a:p>
            <a:r>
              <a:rPr lang="en-US">
                <a:latin typeface="+mn-lt"/>
                <a:ea typeface="Roboto Mono" pitchFamily="49" charset="0"/>
              </a:rPr>
              <a:t>Exposes a native platform that models a virtual QPU for every CUDA device. </a:t>
            </a:r>
          </a:p>
          <a:p>
            <a:r>
              <a:rPr lang="en-US">
                <a:latin typeface="+mn-lt"/>
                <a:ea typeface="Roboto Mono" pitchFamily="49" charset="0"/>
              </a:rPr>
              <a:t>Each CUDA device gets a cuQuantum-based simulator</a:t>
            </a:r>
          </a:p>
          <a:p>
            <a:r>
              <a:rPr lang="en-US">
                <a:latin typeface="+mn-lt"/>
                <a:ea typeface="Roboto Mono" pitchFamily="49" charset="0"/>
              </a:rPr>
              <a:t>Enables experimentation with distributed quantum computing and further simulation scalability</a:t>
            </a:r>
          </a:p>
          <a:p>
            <a:r>
              <a:rPr lang="en-US" b="1" i="1">
                <a:latin typeface="+mn-lt"/>
                <a:ea typeface="Roboto Mono" pitchFamily="49" charset="0"/>
              </a:rPr>
              <a:t>Targets</a:t>
            </a:r>
            <a:r>
              <a:rPr lang="en-US" b="1">
                <a:latin typeface="+mn-lt"/>
                <a:ea typeface="Roboto Mono" pitchFamily="49" charset="0"/>
              </a:rPr>
              <a:t>: </a:t>
            </a:r>
            <a:r>
              <a:rPr lang="en-US">
                <a:latin typeface="+mn-lt"/>
                <a:ea typeface="Roboto Mono" pitchFamily="49" charset="0"/>
              </a:rPr>
              <a:t>CUDA-Q programs are compiled to specific targets which define the multi-QPU granularity (or the physical QPU characteristics). </a:t>
            </a:r>
            <a:endParaRPr lang="en-US">
              <a:latin typeface="Roboto Mono" pitchFamily="49" charset="0"/>
              <a:ea typeface="Roboto Mono" pitchFamily="49" charset="0"/>
            </a:endParaRPr>
          </a:p>
        </p:txBody>
      </p:sp>
      <p:sp>
        <p:nvSpPr>
          <p:cNvPr id="5" name="Rectangle 4">
            <a:extLst>
              <a:ext uri="{FF2B5EF4-FFF2-40B4-BE49-F238E27FC236}">
                <a16:creationId xmlns:a16="http://schemas.microsoft.com/office/drawing/2014/main" id="{1D7BBFFE-14EE-5D94-801F-1F57B9129EB3}"/>
              </a:ext>
            </a:extLst>
          </p:cNvPr>
          <p:cNvSpPr/>
          <p:nvPr/>
        </p:nvSpPr>
        <p:spPr>
          <a:xfrm>
            <a:off x="1368247"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7" name="Rectangle 6">
            <a:extLst>
              <a:ext uri="{FF2B5EF4-FFF2-40B4-BE49-F238E27FC236}">
                <a16:creationId xmlns:a16="http://schemas.microsoft.com/office/drawing/2014/main" id="{2990A492-5204-F069-4910-7CB5B3A14889}"/>
              </a:ext>
            </a:extLst>
          </p:cNvPr>
          <p:cNvSpPr/>
          <p:nvPr/>
        </p:nvSpPr>
        <p:spPr>
          <a:xfrm>
            <a:off x="1718979"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8" name="Rectangle 7">
            <a:extLst>
              <a:ext uri="{FF2B5EF4-FFF2-40B4-BE49-F238E27FC236}">
                <a16:creationId xmlns:a16="http://schemas.microsoft.com/office/drawing/2014/main" id="{D8680EC6-F168-E231-A25A-32CB998A492A}"/>
              </a:ext>
            </a:extLst>
          </p:cNvPr>
          <p:cNvSpPr/>
          <p:nvPr/>
        </p:nvSpPr>
        <p:spPr>
          <a:xfrm>
            <a:off x="6368691"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9" name="Rectangle 8">
            <a:extLst>
              <a:ext uri="{FF2B5EF4-FFF2-40B4-BE49-F238E27FC236}">
                <a16:creationId xmlns:a16="http://schemas.microsoft.com/office/drawing/2014/main" id="{C1846057-997A-6837-2C68-CFA781E5F19D}"/>
              </a:ext>
            </a:extLst>
          </p:cNvPr>
          <p:cNvSpPr/>
          <p:nvPr/>
        </p:nvSpPr>
        <p:spPr>
          <a:xfrm>
            <a:off x="6719423"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15" name="TextBox 14">
            <a:extLst>
              <a:ext uri="{FF2B5EF4-FFF2-40B4-BE49-F238E27FC236}">
                <a16:creationId xmlns:a16="http://schemas.microsoft.com/office/drawing/2014/main" id="{8F7A219C-8CE0-9D86-3461-0BC43A0794D7}"/>
              </a:ext>
            </a:extLst>
          </p:cNvPr>
          <p:cNvSpPr txBox="1"/>
          <p:nvPr/>
        </p:nvSpPr>
        <p:spPr>
          <a:xfrm>
            <a:off x="20751766" y="4256218"/>
            <a:ext cx="14325600" cy="8863965"/>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 Programmer can query info about the platform</a:t>
            </a:r>
          </a:p>
          <a:p>
            <a:r>
              <a:rPr lang="en-US" sz="3000" b="1">
                <a:solidFill>
                  <a:schemeClr val="accent6">
                    <a:lumMod val="60000"/>
                    <a:lumOff val="40000"/>
                  </a:schemeClr>
                </a:solidFill>
                <a:latin typeface="Roboto Mono" pitchFamily="49" charset="0"/>
                <a:ea typeface="Roboto Mono" pitchFamily="49" charset="0"/>
              </a:rPr>
              <a:t>auto</a:t>
            </a:r>
            <a:r>
              <a:rPr lang="en-US" sz="3000" b="1">
                <a:solidFill>
                  <a:schemeClr val="bg1"/>
                </a:solidFill>
                <a:latin typeface="Roboto Mono" pitchFamily="49" charset="0"/>
                <a:ea typeface="Roboto Mono" pitchFamily="49" charset="0"/>
              </a:rPr>
              <a:t>&amp; platform = cudaq::</a:t>
            </a:r>
            <a:r>
              <a:rPr lang="en-US" sz="3000" b="1">
                <a:solidFill>
                  <a:schemeClr val="tx2">
                    <a:lumMod val="75000"/>
                  </a:schemeClr>
                </a:solidFill>
                <a:latin typeface="Roboto Mono" pitchFamily="49" charset="0"/>
                <a:ea typeface="Roboto Mono" pitchFamily="49" charset="0"/>
              </a:rPr>
              <a:t>get_platform</a:t>
            </a:r>
            <a:r>
              <a:rPr lang="en-US" sz="3000" b="1">
                <a:solidFill>
                  <a:schemeClr val="bg1"/>
                </a:solidFill>
                <a:latin typeface="Roboto Mono" pitchFamily="49" charset="0"/>
                <a:ea typeface="Roboto Mono" pitchFamily="49" charset="0"/>
              </a:rPr>
              <a:t>(); </a:t>
            </a:r>
            <a:endParaRPr lang="en-US" sz="3000" b="1">
              <a:solidFill>
                <a:schemeClr val="tx2">
                  <a:lumMod val="75000"/>
                </a:schemeClr>
              </a:solidFill>
              <a:latin typeface="Roboto Mono" pitchFamily="49" charset="0"/>
              <a:ea typeface="Roboto Mono" pitchFamily="49" charset="0"/>
            </a:endParaRPr>
          </a:p>
          <a:p>
            <a:endParaRPr lang="en-US" sz="3000">
              <a:solidFill>
                <a:schemeClr val="accent6">
                  <a:lumMod val="60000"/>
                  <a:lumOff val="40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Get number of QPUs available</a:t>
            </a:r>
          </a:p>
          <a:p>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 numQpus = platform.num_qpus();</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Get the number of qubits on QPU 1</a:t>
            </a:r>
          </a:p>
          <a:p>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 nQ1 = platform.get_num_qubits(</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a:t>
            </a:r>
          </a:p>
          <a:p>
            <a:endParaRPr lang="en-US" sz="3000">
              <a:solidFill>
                <a:schemeClr val="accent6">
                  <a:lumMod val="60000"/>
                  <a:lumOff val="40000"/>
                </a:schemeClr>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Get QPU 0 connectivity. </a:t>
            </a:r>
          </a:p>
          <a:p>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 connectivity = platform.get_connectivity(</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a:t>
            </a:r>
          </a:p>
          <a:p>
            <a:endParaRPr lang="en-US" sz="3000">
              <a:solidFill>
                <a:schemeClr val="bg1"/>
              </a:solidFill>
              <a:latin typeface="Roboto Mono" pitchFamily="49" charset="0"/>
              <a:ea typeface="Roboto Mono" pitchFamily="49" charset="0"/>
            </a:endParaRPr>
          </a:p>
          <a:p>
            <a:r>
              <a:rPr lang="en-US" sz="3000">
                <a:solidFill>
                  <a:schemeClr val="tx2">
                    <a:lumMod val="75000"/>
                  </a:schemeClr>
                </a:solidFill>
                <a:latin typeface="Roboto Mono" pitchFamily="49" charset="0"/>
                <a:ea typeface="Roboto Mono" pitchFamily="49" charset="0"/>
              </a:rPr>
              <a:t>// Async task execution on available QPUs</a:t>
            </a:r>
          </a:p>
          <a:p>
            <a:r>
              <a:rPr lang="en-US" sz="3000">
                <a:solidFill>
                  <a:schemeClr val="bg1"/>
                </a:solidFill>
                <a:latin typeface="Roboto Mono" pitchFamily="49" charset="0"/>
                <a:ea typeface="Roboto Mono" pitchFamily="49" charset="0"/>
              </a:rPr>
              <a:t>std::vector&lt;std::future&lt;</a:t>
            </a:r>
            <a:r>
              <a:rPr lang="en-US" sz="3000">
                <a:solidFill>
                  <a:schemeClr val="tx2">
                    <a:lumMod val="75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&gt;&gt; subs; </a:t>
            </a:r>
          </a:p>
          <a:p>
            <a:r>
              <a:rPr lang="en-US" sz="3000">
                <a:solidFill>
                  <a:schemeClr val="accent6">
                    <a:lumMod val="60000"/>
                    <a:lumOff val="40000"/>
                  </a:schemeClr>
                </a:solidFill>
                <a:latin typeface="Roboto Mono" pitchFamily="49" charset="0"/>
                <a:ea typeface="Roboto Mono" pitchFamily="49" charset="0"/>
              </a:rPr>
              <a:t>for</a:t>
            </a:r>
            <a:r>
              <a:rPr lang="en-US" sz="3000">
                <a:solidFill>
                  <a:schemeClr val="bg1"/>
                </a:solidFill>
                <a:latin typeface="Roboto Mono" pitchFamily="49" charset="0"/>
                <a:ea typeface="Roboto Mono" pitchFamily="49" charset="0"/>
              </a:rPr>
              <a:t> (</a:t>
            </a:r>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 qpuIdx : cudaq::</a:t>
            </a:r>
            <a:r>
              <a:rPr lang="en-US" sz="3000">
                <a:solidFill>
                  <a:schemeClr val="tx2">
                    <a:lumMod val="75000"/>
                  </a:schemeClr>
                </a:solidFill>
                <a:latin typeface="Roboto Mono" pitchFamily="49" charset="0"/>
                <a:ea typeface="Roboto Mono" pitchFamily="49" charset="0"/>
              </a:rPr>
              <a:t>range</a:t>
            </a:r>
            <a:r>
              <a:rPr lang="en-US" sz="3000">
                <a:solidFill>
                  <a:schemeClr val="bg1"/>
                </a:solidFill>
                <a:latin typeface="Roboto Mono" pitchFamily="49" charset="0"/>
                <a:ea typeface="Roboto Mono" pitchFamily="49" charset="0"/>
              </a:rPr>
              <a:t>(numQpus)) </a:t>
            </a:r>
          </a:p>
          <a:p>
            <a:r>
              <a:rPr lang="en-US" sz="3000">
                <a:solidFill>
                  <a:schemeClr val="bg1"/>
                </a:solidFill>
                <a:latin typeface="Roboto Mono" pitchFamily="49" charset="0"/>
                <a:ea typeface="Roboto Mono" pitchFamily="49" charset="0"/>
              </a:rPr>
              <a:t>  subs.emplace_back(cudaq::</a:t>
            </a:r>
            <a:r>
              <a:rPr lang="en-US" sz="3000" b="1">
                <a:solidFill>
                  <a:schemeClr val="tx2">
                    <a:lumMod val="75000"/>
                  </a:schemeClr>
                </a:solidFill>
                <a:latin typeface="Roboto Mono" pitchFamily="49" charset="0"/>
                <a:ea typeface="Roboto Mono" pitchFamily="49" charset="0"/>
              </a:rPr>
              <a:t>my_async_task</a:t>
            </a:r>
            <a:r>
              <a:rPr lang="en-US" sz="3000">
                <a:solidFill>
                  <a:schemeClr val="bg1"/>
                </a:solidFill>
                <a:latin typeface="Roboto Mono" pitchFamily="49" charset="0"/>
                <a:ea typeface="Roboto Mono" pitchFamily="49" charset="0"/>
              </a:rPr>
              <a:t>(qpuIdx, ...));</a:t>
            </a:r>
          </a:p>
          <a:p>
            <a:endParaRPr lang="en-US" sz="3000">
              <a:solidFill>
                <a:schemeClr val="bg1"/>
              </a:solidFill>
              <a:latin typeface="Roboto Mono" pitchFamily="49" charset="0"/>
              <a:ea typeface="Roboto Mono" pitchFamily="49" charset="0"/>
            </a:endParaRPr>
          </a:p>
          <a:p>
            <a:r>
              <a:rPr lang="en-US" sz="3000">
                <a:solidFill>
                  <a:schemeClr val="accent6">
                    <a:lumMod val="60000"/>
                    <a:lumOff val="40000"/>
                  </a:schemeClr>
                </a:solidFill>
                <a:latin typeface="Roboto Mono" pitchFamily="49" charset="0"/>
                <a:ea typeface="Roboto Mono" pitchFamily="49" charset="0"/>
              </a:rPr>
              <a:t>auto</a:t>
            </a:r>
            <a:r>
              <a:rPr lang="en-US" sz="3000">
                <a:solidFill>
                  <a:schemeClr val="bg1"/>
                </a:solidFill>
                <a:latin typeface="Roboto Mono" pitchFamily="49" charset="0"/>
                <a:ea typeface="Roboto Mono" pitchFamily="49" charset="0"/>
              </a:rPr>
              <a:t> sum = stdr::</a:t>
            </a:r>
            <a:r>
              <a:rPr lang="en-US" sz="3000">
                <a:solidFill>
                  <a:schemeClr val="tx2">
                    <a:lumMod val="75000"/>
                  </a:schemeClr>
                </a:solidFill>
                <a:latin typeface="Roboto Mono" pitchFamily="49" charset="0"/>
                <a:ea typeface="Roboto Mono" pitchFamily="49" charset="0"/>
              </a:rPr>
              <a:t>reduce</a:t>
            </a:r>
            <a:r>
              <a:rPr lang="en-US" sz="3000">
                <a:solidFill>
                  <a:schemeClr val="bg1"/>
                </a:solidFill>
                <a:latin typeface="Roboto Mono" pitchFamily="49" charset="0"/>
                <a:ea typeface="Roboto Mono" pitchFamily="49" charset="0"/>
              </a:rPr>
              <a:t>(std::execution::</a:t>
            </a:r>
            <a:r>
              <a:rPr lang="en-US" sz="3000">
                <a:solidFill>
                  <a:schemeClr val="tx2">
                    <a:lumMod val="75000"/>
                  </a:schemeClr>
                </a:solidFill>
                <a:latin typeface="Roboto Mono" pitchFamily="49" charset="0"/>
                <a:ea typeface="Roboto Mono" pitchFamily="49" charset="0"/>
              </a:rPr>
              <a:t>par</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cudaq::when_all(subs), </a:t>
            </a:r>
            <a:r>
              <a:rPr lang="en-US" sz="3000">
                <a:solidFill>
                  <a:schemeClr val="accent2">
                    <a:lumMod val="60000"/>
                    <a:lumOff val="40000"/>
                  </a:schemeClr>
                </a:solidFill>
                <a:latin typeface="Roboto Mono" pitchFamily="49" charset="0"/>
                <a:ea typeface="Roboto Mono" pitchFamily="49" charset="0"/>
              </a:rPr>
              <a:t>0.0</a:t>
            </a:r>
            <a:r>
              <a:rPr lang="en-US" sz="3000">
                <a:solidFill>
                  <a:schemeClr val="bg1"/>
                </a:solidFill>
                <a:latin typeface="Roboto Mono" pitchFamily="49" charset="0"/>
                <a:ea typeface="Roboto Mono" pitchFamily="49" charset="0"/>
              </a:rPr>
              <a:t>);</a:t>
            </a:r>
          </a:p>
        </p:txBody>
      </p:sp>
      <p:sp>
        <p:nvSpPr>
          <p:cNvPr id="21" name="Rectangle 20">
            <a:extLst>
              <a:ext uri="{FF2B5EF4-FFF2-40B4-BE49-F238E27FC236}">
                <a16:creationId xmlns:a16="http://schemas.microsoft.com/office/drawing/2014/main" id="{85A54B84-4A5F-E187-7462-ABB9FC89EFDD}"/>
              </a:ext>
            </a:extLst>
          </p:cNvPr>
          <p:cNvSpPr/>
          <p:nvPr/>
        </p:nvSpPr>
        <p:spPr>
          <a:xfrm>
            <a:off x="13164408" y="15217248"/>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22" name="Rectangle 21">
            <a:extLst>
              <a:ext uri="{FF2B5EF4-FFF2-40B4-BE49-F238E27FC236}">
                <a16:creationId xmlns:a16="http://schemas.microsoft.com/office/drawing/2014/main" id="{193FE656-C522-80F2-3F26-D764C27B4586}"/>
              </a:ext>
            </a:extLst>
          </p:cNvPr>
          <p:cNvSpPr/>
          <p:nvPr/>
        </p:nvSpPr>
        <p:spPr>
          <a:xfrm>
            <a:off x="13515140" y="17104074"/>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3" name="TextBox 22">
            <a:extLst>
              <a:ext uri="{FF2B5EF4-FFF2-40B4-BE49-F238E27FC236}">
                <a16:creationId xmlns:a16="http://schemas.microsoft.com/office/drawing/2014/main" id="{EFB54555-2413-976C-5E44-C57B73AC1782}"/>
              </a:ext>
            </a:extLst>
          </p:cNvPr>
          <p:cNvSpPr txBox="1"/>
          <p:nvPr/>
        </p:nvSpPr>
        <p:spPr>
          <a:xfrm>
            <a:off x="10661703" y="16283303"/>
            <a:ext cx="2353944" cy="1323439"/>
          </a:xfrm>
          <a:prstGeom prst="rect">
            <a:avLst/>
          </a:prstGeom>
          <a:noFill/>
        </p:spPr>
        <p:txBody>
          <a:bodyPr wrap="square" rtlCol="0">
            <a:spAutoFit/>
          </a:bodyPr>
          <a:lstStyle/>
          <a:p>
            <a:pPr algn="ctr"/>
            <a:r>
              <a:rPr lang="en-US" sz="8000">
                <a:latin typeface="Trebuchet MS" panose="020B0603020202020204" pitchFamily="34" charset="0"/>
              </a:rPr>
              <a:t>...</a:t>
            </a:r>
          </a:p>
        </p:txBody>
      </p:sp>
      <p:sp>
        <p:nvSpPr>
          <p:cNvPr id="6" name="Rectangle 5">
            <a:extLst>
              <a:ext uri="{FF2B5EF4-FFF2-40B4-BE49-F238E27FC236}">
                <a16:creationId xmlns:a16="http://schemas.microsoft.com/office/drawing/2014/main" id="{4F6725F2-D656-0DAC-DE20-359CEC96F94F}"/>
              </a:ext>
            </a:extLst>
          </p:cNvPr>
          <p:cNvSpPr/>
          <p:nvPr/>
        </p:nvSpPr>
        <p:spPr>
          <a:xfrm>
            <a:off x="18771143" y="14165091"/>
            <a:ext cx="17377283" cy="531147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8961120" bIns="4389120" rtlCol="0" anchor="ctr"/>
          <a:lstStyle/>
          <a:p>
            <a:pPr algn="ctr">
              <a:lnSpc>
                <a:spcPct val="90000"/>
              </a:lnSpc>
            </a:pPr>
            <a:r>
              <a:rPr lang="en-US" sz="5600">
                <a:solidFill>
                  <a:schemeClr val="tx1"/>
                </a:solidFill>
                <a:latin typeface="Roboto Mono" pitchFamily="49" charset="0"/>
                <a:ea typeface="Roboto Mono" pitchFamily="49" charset="0"/>
              </a:rPr>
              <a:t>Node 1, MPI Rank 1</a:t>
            </a:r>
          </a:p>
        </p:txBody>
      </p:sp>
      <p:sp>
        <p:nvSpPr>
          <p:cNvPr id="17" name="Rectangle 16">
            <a:extLst>
              <a:ext uri="{FF2B5EF4-FFF2-40B4-BE49-F238E27FC236}">
                <a16:creationId xmlns:a16="http://schemas.microsoft.com/office/drawing/2014/main" id="{1BC31CE0-A83F-32A5-C556-DCA6203AC5EB}"/>
              </a:ext>
            </a:extLst>
          </p:cNvPr>
          <p:cNvSpPr/>
          <p:nvPr/>
        </p:nvSpPr>
        <p:spPr>
          <a:xfrm>
            <a:off x="19382451" y="15285315"/>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18" name="Rectangle 17">
            <a:extLst>
              <a:ext uri="{FF2B5EF4-FFF2-40B4-BE49-F238E27FC236}">
                <a16:creationId xmlns:a16="http://schemas.microsoft.com/office/drawing/2014/main" id="{7BF0861F-ECFC-E772-FAE2-CC77B6EB0F38}"/>
              </a:ext>
            </a:extLst>
          </p:cNvPr>
          <p:cNvSpPr/>
          <p:nvPr/>
        </p:nvSpPr>
        <p:spPr>
          <a:xfrm>
            <a:off x="19733183"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19" name="Rectangle 18">
            <a:extLst>
              <a:ext uri="{FF2B5EF4-FFF2-40B4-BE49-F238E27FC236}">
                <a16:creationId xmlns:a16="http://schemas.microsoft.com/office/drawing/2014/main" id="{6615F7D7-A8B0-7D6F-8C63-E5F6380D5FD8}"/>
              </a:ext>
            </a:extLst>
          </p:cNvPr>
          <p:cNvSpPr/>
          <p:nvPr/>
        </p:nvSpPr>
        <p:spPr>
          <a:xfrm>
            <a:off x="24624592"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20" name="Rectangle 19">
            <a:extLst>
              <a:ext uri="{FF2B5EF4-FFF2-40B4-BE49-F238E27FC236}">
                <a16:creationId xmlns:a16="http://schemas.microsoft.com/office/drawing/2014/main" id="{BF3B0DC1-BE43-C393-613A-6B4915311E6F}"/>
              </a:ext>
            </a:extLst>
          </p:cNvPr>
          <p:cNvSpPr/>
          <p:nvPr/>
        </p:nvSpPr>
        <p:spPr>
          <a:xfrm>
            <a:off x="24975324"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4" name="Rectangle 23">
            <a:extLst>
              <a:ext uri="{FF2B5EF4-FFF2-40B4-BE49-F238E27FC236}">
                <a16:creationId xmlns:a16="http://schemas.microsoft.com/office/drawing/2014/main" id="{213939E4-2CED-BA4C-3F04-DC827ED4C038}"/>
              </a:ext>
            </a:extLst>
          </p:cNvPr>
          <p:cNvSpPr/>
          <p:nvPr/>
        </p:nvSpPr>
        <p:spPr>
          <a:xfrm>
            <a:off x="31420309" y="15217248"/>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(cuQuantum)</a:t>
            </a:r>
          </a:p>
        </p:txBody>
      </p:sp>
      <p:sp>
        <p:nvSpPr>
          <p:cNvPr id="25" name="Rectangle 24">
            <a:extLst>
              <a:ext uri="{FF2B5EF4-FFF2-40B4-BE49-F238E27FC236}">
                <a16:creationId xmlns:a16="http://schemas.microsoft.com/office/drawing/2014/main" id="{DC78E282-3223-B1E0-3D69-0C5FC866A0CC}"/>
              </a:ext>
            </a:extLst>
          </p:cNvPr>
          <p:cNvSpPr/>
          <p:nvPr/>
        </p:nvSpPr>
        <p:spPr>
          <a:xfrm>
            <a:off x="31771041" y="17104074"/>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6" name="TextBox 25">
            <a:extLst>
              <a:ext uri="{FF2B5EF4-FFF2-40B4-BE49-F238E27FC236}">
                <a16:creationId xmlns:a16="http://schemas.microsoft.com/office/drawing/2014/main" id="{92DC952C-B7DD-7ADC-9500-79CB87A51C3C}"/>
              </a:ext>
            </a:extLst>
          </p:cNvPr>
          <p:cNvSpPr txBox="1"/>
          <p:nvPr/>
        </p:nvSpPr>
        <p:spPr>
          <a:xfrm>
            <a:off x="28917604" y="16283303"/>
            <a:ext cx="2353944" cy="1323439"/>
          </a:xfrm>
          <a:prstGeom prst="rect">
            <a:avLst/>
          </a:prstGeom>
          <a:noFill/>
        </p:spPr>
        <p:txBody>
          <a:bodyPr wrap="square" rtlCol="0">
            <a:spAutoFit/>
          </a:bodyPr>
          <a:lstStyle/>
          <a:p>
            <a:pPr algn="ctr"/>
            <a:r>
              <a:rPr lang="en-US" sz="8000">
                <a:latin typeface="Trebuchet MS" panose="020B0603020202020204" pitchFamily="34" charset="0"/>
              </a:rPr>
              <a:t>...</a:t>
            </a:r>
          </a:p>
        </p:txBody>
      </p:sp>
    </p:spTree>
    <p:extLst>
      <p:ext uri="{BB962C8B-B14F-4D97-AF65-F5344CB8AC3E}">
        <p14:creationId xmlns:p14="http://schemas.microsoft.com/office/powerpoint/2010/main" val="3758591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F81A967-9410-733D-068C-BEA0DE774963}"/>
              </a:ext>
            </a:extLst>
          </p:cNvPr>
          <p:cNvSpPr/>
          <p:nvPr/>
        </p:nvSpPr>
        <p:spPr>
          <a:xfrm>
            <a:off x="515242" y="14165091"/>
            <a:ext cx="17377283" cy="531147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8961120" bIns="4389120" rtlCol="0" anchor="ctr"/>
          <a:lstStyle/>
          <a:p>
            <a:pPr algn="ctr">
              <a:lnSpc>
                <a:spcPct val="90000"/>
              </a:lnSpc>
            </a:pPr>
            <a:r>
              <a:rPr lang="en-US" sz="5600">
                <a:solidFill>
                  <a:schemeClr val="tx1"/>
                </a:solidFill>
                <a:latin typeface="Roboto Mono" pitchFamily="49" charset="0"/>
                <a:ea typeface="Roboto Mono" pitchFamily="49" charset="0"/>
              </a:rPr>
              <a:t>Node 0, MPI Rank 0</a:t>
            </a:r>
          </a:p>
        </p:txBody>
      </p:sp>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Expose the underlying system architecture to the programmer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718979" y="4821929"/>
            <a:ext cx="18490626" cy="8284056"/>
          </a:xfrm>
        </p:spPr>
        <p:txBody>
          <a:bodyPr lIns="91440" tIns="45720" rIns="91440" bIns="45720" anchor="t"/>
          <a:lstStyle/>
          <a:p>
            <a:r>
              <a:rPr lang="en-US">
                <a:latin typeface="+mn-lt"/>
                <a:ea typeface="Roboto Mono" pitchFamily="49" charset="0"/>
              </a:rPr>
              <a:t>Example use-case – Sampling a Quantum Restricted Boltzmann Machine model </a:t>
            </a:r>
          </a:p>
          <a:p>
            <a:r>
              <a:rPr lang="en-US">
                <a:latin typeface="NVIDIA Sans"/>
                <a:ea typeface="Roboto Mono"/>
                <a:cs typeface="NVIDIA Sans"/>
              </a:rPr>
              <a:t>Find the ground state wavefunction for electronic Hamiltonian </a:t>
            </a:r>
            <a:endParaRPr lang="en-US">
              <a:latin typeface="NVIDIA Sans"/>
              <a:ea typeface="Roboto Mono" pitchFamily="49" charset="0"/>
            </a:endParaRPr>
          </a:p>
          <a:p>
            <a:r>
              <a:rPr lang="en-US">
                <a:latin typeface="NVIDIA Sans"/>
                <a:ea typeface="Roboto Mono"/>
                <a:cs typeface="NVIDIA Sans"/>
              </a:rPr>
              <a:t>Find ground state wavefunction for a Transverse Field Ising (TFS) model and Antiferromagnetic Heisenberg model (AFH) </a:t>
            </a:r>
            <a:endParaRPr lang="en-US">
              <a:latin typeface="NVIDIA Sans"/>
              <a:ea typeface="Roboto Mono" pitchFamily="49" charset="0"/>
            </a:endParaRPr>
          </a:p>
          <a:p>
            <a:r>
              <a:rPr lang="en-US">
                <a:latin typeface="NVIDIA Sans"/>
                <a:ea typeface="Roboto Mono"/>
                <a:cs typeface="NVIDIA Sans"/>
              </a:rPr>
              <a:t>Anomaly detection (</a:t>
            </a:r>
            <a:r>
              <a:rPr lang="en-US" sz="3600">
                <a:latin typeface="NVIDIA Sans"/>
                <a:ea typeface="Roboto Mono"/>
                <a:cs typeface="NVIDIA Sans"/>
              </a:rPr>
              <a:t>DOI:</a:t>
            </a:r>
            <a:r>
              <a:rPr lang="en-US">
                <a:latin typeface="NVIDIA Sans"/>
                <a:ea typeface="Roboto Mono"/>
                <a:cs typeface="NVIDIA Sans"/>
              </a:rPr>
              <a:t> </a:t>
            </a:r>
            <a:r>
              <a:rPr lang="en-US" sz="3600">
                <a:solidFill>
                  <a:srgbClr val="222222"/>
                </a:solidFill>
                <a:latin typeface="NVIDIA Sans"/>
                <a:ea typeface="Roboto Mono"/>
                <a:cs typeface="NVIDIA Sans"/>
              </a:rPr>
              <a:t>https://</a:t>
            </a:r>
            <a:r>
              <a:rPr lang="en-US" sz="3600" err="1">
                <a:solidFill>
                  <a:srgbClr val="222222"/>
                </a:solidFill>
                <a:latin typeface="NVIDIA Sans"/>
                <a:ea typeface="Roboto Mono"/>
                <a:cs typeface="NVIDIA Sans"/>
              </a:rPr>
              <a:t>doi.org</a:t>
            </a:r>
            <a:r>
              <a:rPr lang="en-US" sz="3600">
                <a:solidFill>
                  <a:srgbClr val="222222"/>
                </a:solidFill>
                <a:latin typeface="NVIDIA Sans"/>
                <a:ea typeface="Roboto Mono"/>
                <a:cs typeface="NVIDIA Sans"/>
              </a:rPr>
              <a:t>/10.1038/s42005-023-01390-y</a:t>
            </a:r>
            <a:r>
              <a:rPr lang="en-US">
                <a:latin typeface="NVIDIA Sans"/>
                <a:ea typeface="Roboto Mono"/>
                <a:cs typeface="NVIDIA Sans"/>
              </a:rPr>
              <a:t> )</a:t>
            </a:r>
            <a:endParaRPr lang="en-US">
              <a:latin typeface="NVIDIA Sans"/>
              <a:ea typeface="Roboto Mono" pitchFamily="49" charset="0"/>
            </a:endParaRPr>
          </a:p>
          <a:p>
            <a:r>
              <a:rPr lang="en-US">
                <a:latin typeface="NVIDIA Sans"/>
                <a:ea typeface="Roboto Mono"/>
                <a:cs typeface="NVIDIA Sans"/>
              </a:rPr>
              <a:t>Cybersecurity (arXiv:2011.13996)</a:t>
            </a:r>
            <a:endParaRPr lang="en-US">
              <a:latin typeface="NVIDIA Sans"/>
              <a:ea typeface="Roboto Mono" pitchFamily="49" charset="0"/>
            </a:endParaRPr>
          </a:p>
          <a:p>
            <a:endParaRPr lang="en-US">
              <a:latin typeface="NVIDIA Sans"/>
              <a:ea typeface="Roboto Mono" pitchFamily="49" charset="0"/>
            </a:endParaRPr>
          </a:p>
          <a:p>
            <a:endParaRPr lang="en-US">
              <a:latin typeface="NVIDIA Sans"/>
              <a:ea typeface="Roboto Mono" pitchFamily="49" charset="0"/>
            </a:endParaRPr>
          </a:p>
          <a:p>
            <a:endParaRPr lang="en-US">
              <a:latin typeface="NVIDIA Sans"/>
              <a:ea typeface="Roboto Mono" pitchFamily="49" charset="0"/>
            </a:endParaRPr>
          </a:p>
          <a:p>
            <a:endParaRPr lang="en-US">
              <a:latin typeface="NVIDIA Sans"/>
              <a:ea typeface="Roboto Mono" pitchFamily="49" charset="0"/>
            </a:endParaRPr>
          </a:p>
          <a:p>
            <a:endParaRPr lang="en-US">
              <a:latin typeface="NVIDIA Sans"/>
              <a:ea typeface="Roboto Mono" pitchFamily="49" charset="0"/>
            </a:endParaRPr>
          </a:p>
          <a:p>
            <a:pPr lvl="1"/>
            <a:endParaRPr lang="en-US">
              <a:latin typeface="Roboto Mono" pitchFamily="49" charset="0"/>
              <a:ea typeface="Roboto Mono" pitchFamily="49" charset="0"/>
            </a:endParaRPr>
          </a:p>
        </p:txBody>
      </p:sp>
      <p:sp>
        <p:nvSpPr>
          <p:cNvPr id="5" name="Rectangle 4">
            <a:extLst>
              <a:ext uri="{FF2B5EF4-FFF2-40B4-BE49-F238E27FC236}">
                <a16:creationId xmlns:a16="http://schemas.microsoft.com/office/drawing/2014/main" id="{1D7BBFFE-14EE-5D94-801F-1F57B9129EB3}"/>
              </a:ext>
            </a:extLst>
          </p:cNvPr>
          <p:cNvSpPr/>
          <p:nvPr/>
        </p:nvSpPr>
        <p:spPr>
          <a:xfrm>
            <a:off x="1368247"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(id=0)</a:t>
            </a:r>
          </a:p>
        </p:txBody>
      </p:sp>
      <p:sp>
        <p:nvSpPr>
          <p:cNvPr id="7" name="Rectangle 6">
            <a:extLst>
              <a:ext uri="{FF2B5EF4-FFF2-40B4-BE49-F238E27FC236}">
                <a16:creationId xmlns:a16="http://schemas.microsoft.com/office/drawing/2014/main" id="{2990A492-5204-F069-4910-7CB5B3A14889}"/>
              </a:ext>
            </a:extLst>
          </p:cNvPr>
          <p:cNvSpPr/>
          <p:nvPr/>
        </p:nvSpPr>
        <p:spPr>
          <a:xfrm>
            <a:off x="1718979"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8" name="Rectangle 7">
            <a:extLst>
              <a:ext uri="{FF2B5EF4-FFF2-40B4-BE49-F238E27FC236}">
                <a16:creationId xmlns:a16="http://schemas.microsoft.com/office/drawing/2014/main" id="{D8680EC6-F168-E231-A25A-32CB998A492A}"/>
              </a:ext>
            </a:extLst>
          </p:cNvPr>
          <p:cNvSpPr/>
          <p:nvPr/>
        </p:nvSpPr>
        <p:spPr>
          <a:xfrm>
            <a:off x="6368691"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(id=1)</a:t>
            </a:r>
          </a:p>
        </p:txBody>
      </p:sp>
      <p:sp>
        <p:nvSpPr>
          <p:cNvPr id="9" name="Rectangle 8">
            <a:extLst>
              <a:ext uri="{FF2B5EF4-FFF2-40B4-BE49-F238E27FC236}">
                <a16:creationId xmlns:a16="http://schemas.microsoft.com/office/drawing/2014/main" id="{C1846057-997A-6837-2C68-CFA781E5F19D}"/>
              </a:ext>
            </a:extLst>
          </p:cNvPr>
          <p:cNvSpPr/>
          <p:nvPr/>
        </p:nvSpPr>
        <p:spPr>
          <a:xfrm>
            <a:off x="6719423"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1" name="Rectangle 20">
            <a:extLst>
              <a:ext uri="{FF2B5EF4-FFF2-40B4-BE49-F238E27FC236}">
                <a16:creationId xmlns:a16="http://schemas.microsoft.com/office/drawing/2014/main" id="{85A54B84-4A5F-E187-7462-ABB9FC89EFDD}"/>
              </a:ext>
            </a:extLst>
          </p:cNvPr>
          <p:cNvSpPr/>
          <p:nvPr/>
        </p:nvSpPr>
        <p:spPr>
          <a:xfrm>
            <a:off x="13164408" y="15217248"/>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(id=N-1)</a:t>
            </a:r>
          </a:p>
        </p:txBody>
      </p:sp>
      <p:sp>
        <p:nvSpPr>
          <p:cNvPr id="22" name="Rectangle 21">
            <a:extLst>
              <a:ext uri="{FF2B5EF4-FFF2-40B4-BE49-F238E27FC236}">
                <a16:creationId xmlns:a16="http://schemas.microsoft.com/office/drawing/2014/main" id="{193FE656-C522-80F2-3F26-D764C27B4586}"/>
              </a:ext>
            </a:extLst>
          </p:cNvPr>
          <p:cNvSpPr/>
          <p:nvPr/>
        </p:nvSpPr>
        <p:spPr>
          <a:xfrm>
            <a:off x="13515140" y="17104074"/>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3" name="TextBox 22">
            <a:extLst>
              <a:ext uri="{FF2B5EF4-FFF2-40B4-BE49-F238E27FC236}">
                <a16:creationId xmlns:a16="http://schemas.microsoft.com/office/drawing/2014/main" id="{EFB54555-2413-976C-5E44-C57B73AC1782}"/>
              </a:ext>
            </a:extLst>
          </p:cNvPr>
          <p:cNvSpPr txBox="1"/>
          <p:nvPr/>
        </p:nvSpPr>
        <p:spPr>
          <a:xfrm>
            <a:off x="10661703" y="16283303"/>
            <a:ext cx="2353944" cy="1323439"/>
          </a:xfrm>
          <a:prstGeom prst="rect">
            <a:avLst/>
          </a:prstGeom>
          <a:noFill/>
        </p:spPr>
        <p:txBody>
          <a:bodyPr wrap="square" rtlCol="0">
            <a:spAutoFit/>
          </a:bodyPr>
          <a:lstStyle/>
          <a:p>
            <a:pPr algn="ctr"/>
            <a:r>
              <a:rPr lang="en-US" sz="8000">
                <a:latin typeface="Trebuchet MS" panose="020B0603020202020204" pitchFamily="34" charset="0"/>
              </a:rPr>
              <a:t>...</a:t>
            </a:r>
          </a:p>
        </p:txBody>
      </p:sp>
      <p:sp>
        <p:nvSpPr>
          <p:cNvPr id="6" name="Rectangle 5">
            <a:extLst>
              <a:ext uri="{FF2B5EF4-FFF2-40B4-BE49-F238E27FC236}">
                <a16:creationId xmlns:a16="http://schemas.microsoft.com/office/drawing/2014/main" id="{4F6725F2-D656-0DAC-DE20-359CEC96F94F}"/>
              </a:ext>
            </a:extLst>
          </p:cNvPr>
          <p:cNvSpPr/>
          <p:nvPr/>
        </p:nvSpPr>
        <p:spPr>
          <a:xfrm>
            <a:off x="18771143" y="14165091"/>
            <a:ext cx="17377283" cy="531147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8961120" bIns="4389120" rtlCol="0" anchor="ctr"/>
          <a:lstStyle/>
          <a:p>
            <a:pPr algn="ctr">
              <a:lnSpc>
                <a:spcPct val="90000"/>
              </a:lnSpc>
            </a:pPr>
            <a:r>
              <a:rPr lang="en-US" sz="5600">
                <a:solidFill>
                  <a:schemeClr val="tx1"/>
                </a:solidFill>
                <a:latin typeface="Roboto Mono" pitchFamily="49" charset="0"/>
                <a:ea typeface="Roboto Mono" pitchFamily="49" charset="0"/>
              </a:rPr>
              <a:t>Node 1, MPI Rank 1</a:t>
            </a:r>
          </a:p>
        </p:txBody>
      </p:sp>
      <p:sp>
        <p:nvSpPr>
          <p:cNvPr id="17" name="Rectangle 16">
            <a:extLst>
              <a:ext uri="{FF2B5EF4-FFF2-40B4-BE49-F238E27FC236}">
                <a16:creationId xmlns:a16="http://schemas.microsoft.com/office/drawing/2014/main" id="{1BC31CE0-A83F-32A5-C556-DCA6203AC5EB}"/>
              </a:ext>
            </a:extLst>
          </p:cNvPr>
          <p:cNvSpPr/>
          <p:nvPr/>
        </p:nvSpPr>
        <p:spPr>
          <a:xfrm>
            <a:off x="19382451" y="15285315"/>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(id=0)</a:t>
            </a:r>
          </a:p>
        </p:txBody>
      </p:sp>
      <p:sp>
        <p:nvSpPr>
          <p:cNvPr id="18" name="Rectangle 17">
            <a:extLst>
              <a:ext uri="{FF2B5EF4-FFF2-40B4-BE49-F238E27FC236}">
                <a16:creationId xmlns:a16="http://schemas.microsoft.com/office/drawing/2014/main" id="{7BF0861F-ECFC-E772-FAE2-CC77B6EB0F38}"/>
              </a:ext>
            </a:extLst>
          </p:cNvPr>
          <p:cNvSpPr/>
          <p:nvPr/>
        </p:nvSpPr>
        <p:spPr>
          <a:xfrm>
            <a:off x="19733183"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19" name="Rectangle 18">
            <a:extLst>
              <a:ext uri="{FF2B5EF4-FFF2-40B4-BE49-F238E27FC236}">
                <a16:creationId xmlns:a16="http://schemas.microsoft.com/office/drawing/2014/main" id="{6615F7D7-A8B0-7D6F-8C63-E5F6380D5FD8}"/>
              </a:ext>
            </a:extLst>
          </p:cNvPr>
          <p:cNvSpPr/>
          <p:nvPr/>
        </p:nvSpPr>
        <p:spPr>
          <a:xfrm>
            <a:off x="24624592" y="15286252"/>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(id=1)</a:t>
            </a:r>
          </a:p>
        </p:txBody>
      </p:sp>
      <p:sp>
        <p:nvSpPr>
          <p:cNvPr id="20" name="Rectangle 19">
            <a:extLst>
              <a:ext uri="{FF2B5EF4-FFF2-40B4-BE49-F238E27FC236}">
                <a16:creationId xmlns:a16="http://schemas.microsoft.com/office/drawing/2014/main" id="{BF3B0DC1-BE43-C393-613A-6B4915311E6F}"/>
              </a:ext>
            </a:extLst>
          </p:cNvPr>
          <p:cNvSpPr/>
          <p:nvPr/>
        </p:nvSpPr>
        <p:spPr>
          <a:xfrm>
            <a:off x="24975324" y="17173078"/>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4" name="Rectangle 23">
            <a:extLst>
              <a:ext uri="{FF2B5EF4-FFF2-40B4-BE49-F238E27FC236}">
                <a16:creationId xmlns:a16="http://schemas.microsoft.com/office/drawing/2014/main" id="{213939E4-2CED-BA4C-3F04-DC827ED4C038}"/>
              </a:ext>
            </a:extLst>
          </p:cNvPr>
          <p:cNvSpPr/>
          <p:nvPr/>
        </p:nvSpPr>
        <p:spPr>
          <a:xfrm>
            <a:off x="31420309" y="15217248"/>
            <a:ext cx="4121826" cy="3545272"/>
          </a:xfrm>
          <a:prstGeom prst="rect">
            <a:avLst/>
          </a:prstGeom>
          <a:solidFill>
            <a:srgbClr val="B59818"/>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91440" rIns="0" bIns="45720" rtlCol="0" anchor="t" anchorCtr="0"/>
          <a:lstStyle/>
          <a:p>
            <a:pPr algn="ctr">
              <a:lnSpc>
                <a:spcPct val="90000"/>
              </a:lnSpc>
            </a:pPr>
            <a:r>
              <a:rPr lang="en-US" sz="4800">
                <a:solidFill>
                  <a:schemeClr val="tx1"/>
                </a:solidFill>
                <a:latin typeface="Trebuchet MS" panose="020B0603020202020204" pitchFamily="34" charset="0"/>
              </a:rPr>
              <a:t>vQPU</a:t>
            </a:r>
          </a:p>
          <a:p>
            <a:pPr algn="ctr">
              <a:lnSpc>
                <a:spcPct val="90000"/>
              </a:lnSpc>
            </a:pPr>
            <a:r>
              <a:rPr lang="en-US" sz="4800">
                <a:solidFill>
                  <a:schemeClr val="tx1"/>
                </a:solidFill>
                <a:latin typeface="Trebuchet MS" panose="020B0603020202020204" pitchFamily="34" charset="0"/>
              </a:rPr>
              <a:t>(id=N-1)</a:t>
            </a:r>
          </a:p>
        </p:txBody>
      </p:sp>
      <p:sp>
        <p:nvSpPr>
          <p:cNvPr id="25" name="Rectangle 24">
            <a:extLst>
              <a:ext uri="{FF2B5EF4-FFF2-40B4-BE49-F238E27FC236}">
                <a16:creationId xmlns:a16="http://schemas.microsoft.com/office/drawing/2014/main" id="{DC78E282-3223-B1E0-3D69-0C5FC866A0CC}"/>
              </a:ext>
            </a:extLst>
          </p:cNvPr>
          <p:cNvSpPr/>
          <p:nvPr/>
        </p:nvSpPr>
        <p:spPr>
          <a:xfrm>
            <a:off x="31771041" y="17104074"/>
            <a:ext cx="3420362" cy="1354556"/>
          </a:xfrm>
          <a:prstGeom prst="rect">
            <a:avLst/>
          </a:prstGeom>
          <a:solidFill>
            <a:schemeClr val="tx2"/>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800">
                <a:solidFill>
                  <a:schemeClr val="tx1"/>
                </a:solidFill>
                <a:latin typeface="Trebuchet MS" panose="020B0603020202020204" pitchFamily="34" charset="0"/>
              </a:rPr>
              <a:t>H100</a:t>
            </a:r>
          </a:p>
        </p:txBody>
      </p:sp>
      <p:sp>
        <p:nvSpPr>
          <p:cNvPr id="26" name="TextBox 25">
            <a:extLst>
              <a:ext uri="{FF2B5EF4-FFF2-40B4-BE49-F238E27FC236}">
                <a16:creationId xmlns:a16="http://schemas.microsoft.com/office/drawing/2014/main" id="{92DC952C-B7DD-7ADC-9500-79CB87A51C3C}"/>
              </a:ext>
            </a:extLst>
          </p:cNvPr>
          <p:cNvSpPr txBox="1"/>
          <p:nvPr/>
        </p:nvSpPr>
        <p:spPr>
          <a:xfrm>
            <a:off x="28917604" y="16283303"/>
            <a:ext cx="2353944" cy="1323439"/>
          </a:xfrm>
          <a:prstGeom prst="rect">
            <a:avLst/>
          </a:prstGeom>
          <a:noFill/>
        </p:spPr>
        <p:txBody>
          <a:bodyPr wrap="square" rtlCol="0">
            <a:spAutoFit/>
          </a:bodyPr>
          <a:lstStyle/>
          <a:p>
            <a:pPr algn="ctr"/>
            <a:r>
              <a:rPr lang="en-US" sz="8000">
                <a:latin typeface="Trebuchet MS" panose="020B0603020202020204" pitchFamily="34" charset="0"/>
              </a:rPr>
              <a:t>...</a:t>
            </a:r>
          </a:p>
        </p:txBody>
      </p:sp>
      <p:pic>
        <p:nvPicPr>
          <p:cNvPr id="1026" name="Picture 2" descr="A graph of a number of shots&#10;&#10;Description automatically generated">
            <a:extLst>
              <a:ext uri="{FF2B5EF4-FFF2-40B4-BE49-F238E27FC236}">
                <a16:creationId xmlns:a16="http://schemas.microsoft.com/office/drawing/2014/main" id="{6EB30024-B871-5CC1-11AA-B52769F71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2921" y="4037170"/>
            <a:ext cx="13038723" cy="931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115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Expose the underlying system architecture to the programmer</a:t>
            </a:r>
          </a:p>
        </p:txBody>
      </p:sp>
      <p:grpSp>
        <p:nvGrpSpPr>
          <p:cNvPr id="11" name="Group 10">
            <a:extLst>
              <a:ext uri="{FF2B5EF4-FFF2-40B4-BE49-F238E27FC236}">
                <a16:creationId xmlns:a16="http://schemas.microsoft.com/office/drawing/2014/main" id="{5049A9A8-3A85-49F8-D9FE-B3E6A9699BEB}"/>
              </a:ext>
            </a:extLst>
          </p:cNvPr>
          <p:cNvGrpSpPr/>
          <p:nvPr/>
        </p:nvGrpSpPr>
        <p:grpSpPr>
          <a:xfrm>
            <a:off x="404948" y="4019788"/>
            <a:ext cx="34092870" cy="17198067"/>
            <a:chOff x="404948" y="4019788"/>
            <a:chExt cx="34092870" cy="17198067"/>
          </a:xfrm>
        </p:grpSpPr>
        <p:pic>
          <p:nvPicPr>
            <p:cNvPr id="12" name="Graphic 11" descr="Laptop with solid fill">
              <a:extLst>
                <a:ext uri="{FF2B5EF4-FFF2-40B4-BE49-F238E27FC236}">
                  <a16:creationId xmlns:a16="http://schemas.microsoft.com/office/drawing/2014/main" id="{CDDA0268-67A5-68F8-FD25-6536F0231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948" y="9327070"/>
              <a:ext cx="4219303" cy="4219303"/>
            </a:xfrm>
            <a:prstGeom prst="rect">
              <a:avLst/>
            </a:prstGeom>
          </p:spPr>
        </p:pic>
        <p:sp>
          <p:nvSpPr>
            <p:cNvPr id="13" name="Right Brace 12">
              <a:extLst>
                <a:ext uri="{FF2B5EF4-FFF2-40B4-BE49-F238E27FC236}">
                  <a16:creationId xmlns:a16="http://schemas.microsoft.com/office/drawing/2014/main" id="{33244D50-221E-0A54-25D8-122BD8D69C2E}"/>
                </a:ext>
              </a:extLst>
            </p:cNvPr>
            <p:cNvSpPr/>
            <p:nvPr/>
          </p:nvSpPr>
          <p:spPr>
            <a:xfrm rot="10800000">
              <a:off x="5062897" y="4891293"/>
              <a:ext cx="1622860" cy="13090855"/>
            </a:xfrm>
            <a:prstGeom prst="rightBrace">
              <a:avLst>
                <a:gd name="adj1" fmla="val 46471"/>
                <a:gd name="adj2" fmla="val 50000"/>
              </a:avLst>
            </a:prstGeom>
            <a:ln w="444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28AAE3D8-7E49-19C9-48C2-193D925DE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404" y="4891293"/>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64EBE8A4-064E-DE68-6DE8-BED4DE88F3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4795" y="4891292"/>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70835CBC-17E5-1646-0052-66CB277685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5186" y="4891291"/>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81888314-C2ED-B7D0-BD81-C8F60B7D3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5577" y="4891290"/>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7735B2D4-EB08-9DDB-AD59-80A3D597A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404" y="10241126"/>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ADCBA8A8-0606-B1BF-0074-204B109D8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4795" y="10241125"/>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48BC06F2-A3A2-56F4-46FF-522699A325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5186" y="10241124"/>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Overhauled NVIDIA RTX 50 &quot;Blackwell&quot; GPUs reportedly up to 2.6x faster vs  RTX 40 cards courtesy of revised Streaming Multiprocessors and 3 GHz+ clock  speeds - NotebookCheck.net News">
              <a:extLst>
                <a:ext uri="{FF2B5EF4-FFF2-40B4-BE49-F238E27FC236}">
                  <a16:creationId xmlns:a16="http://schemas.microsoft.com/office/drawing/2014/main" id="{BDFF96DF-9B94-B6F9-8188-92EFEBF9E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5577" y="10241123"/>
              <a:ext cx="2881745" cy="1620981"/>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Cloud outline">
              <a:extLst>
                <a:ext uri="{FF2B5EF4-FFF2-40B4-BE49-F238E27FC236}">
                  <a16:creationId xmlns:a16="http://schemas.microsoft.com/office/drawing/2014/main" id="{3E2C8CA2-1F9C-B832-3602-B140C4F633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3288" y="11862104"/>
              <a:ext cx="9355751" cy="9355751"/>
            </a:xfrm>
            <a:prstGeom prst="rect">
              <a:avLst/>
            </a:prstGeom>
          </p:spPr>
        </p:pic>
        <p:sp>
          <p:nvSpPr>
            <p:cNvPr id="34" name="TextBox 33">
              <a:extLst>
                <a:ext uri="{FF2B5EF4-FFF2-40B4-BE49-F238E27FC236}">
                  <a16:creationId xmlns:a16="http://schemas.microsoft.com/office/drawing/2014/main" id="{56CDC670-8581-54CD-81B4-D38C646F79D5}"/>
                </a:ext>
              </a:extLst>
            </p:cNvPr>
            <p:cNvSpPr txBox="1"/>
            <p:nvPr/>
          </p:nvSpPr>
          <p:spPr>
            <a:xfrm>
              <a:off x="11993337" y="16791709"/>
              <a:ext cx="1771849"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NVQC</a:t>
              </a:r>
            </a:p>
          </p:txBody>
        </p:sp>
        <p:sp>
          <p:nvSpPr>
            <p:cNvPr id="35" name="TextBox 34">
              <a:extLst>
                <a:ext uri="{FF2B5EF4-FFF2-40B4-BE49-F238E27FC236}">
                  <a16:creationId xmlns:a16="http://schemas.microsoft.com/office/drawing/2014/main" id="{B86954B5-5E0E-FCBE-C5BB-336D40769BDF}"/>
                </a:ext>
              </a:extLst>
            </p:cNvPr>
            <p:cNvSpPr txBox="1"/>
            <p:nvPr/>
          </p:nvSpPr>
          <p:spPr>
            <a:xfrm>
              <a:off x="1387293" y="10832536"/>
              <a:ext cx="2235228" cy="707886"/>
            </a:xfrm>
            <a:prstGeom prst="rect">
              <a:avLst/>
            </a:prstGeom>
            <a:noFill/>
          </p:spPr>
          <p:txBody>
            <a:bodyPr wrap="none" rtlCol="0">
              <a:spAutoFit/>
            </a:bodyPr>
            <a:lstStyle/>
            <a:p>
              <a:pPr algn="ctr"/>
              <a:r>
                <a:rPr lang="en-US" sz="4000" b="1">
                  <a:solidFill>
                    <a:schemeClr val="tx2"/>
                  </a:solidFill>
                  <a:latin typeface="NVIDIA Sans" panose="020B0503020203020204" pitchFamily="34" charset="0"/>
                  <a:cs typeface="NVIDIA Sans" panose="020B0503020203020204" pitchFamily="34" charset="0"/>
                </a:rPr>
                <a:t>CUDA-Q</a:t>
              </a:r>
            </a:p>
          </p:txBody>
        </p:sp>
        <p:sp>
          <p:nvSpPr>
            <p:cNvPr id="36" name="TextBox 35">
              <a:extLst>
                <a:ext uri="{FF2B5EF4-FFF2-40B4-BE49-F238E27FC236}">
                  <a16:creationId xmlns:a16="http://schemas.microsoft.com/office/drawing/2014/main" id="{EC7F1446-3187-D789-3471-6B6790DB23EC}"/>
                </a:ext>
              </a:extLst>
            </p:cNvPr>
            <p:cNvSpPr txBox="1"/>
            <p:nvPr/>
          </p:nvSpPr>
          <p:spPr>
            <a:xfrm>
              <a:off x="7610036" y="4025084"/>
              <a:ext cx="1910479"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endParaRPr lang="en-US" sz="4000">
                <a:solidFill>
                  <a:schemeClr val="bg1"/>
                </a:solidFill>
                <a:latin typeface="NVIDIA Sans" panose="020B0503020203020204" pitchFamily="34" charset="0"/>
                <a:cs typeface="NVIDIA Sans" panose="020B0503020203020204" pitchFamily="34" charset="0"/>
              </a:endParaRPr>
            </a:p>
          </p:txBody>
        </p:sp>
        <p:sp>
          <p:nvSpPr>
            <p:cNvPr id="37" name="TextBox 36">
              <a:extLst>
                <a:ext uri="{FF2B5EF4-FFF2-40B4-BE49-F238E27FC236}">
                  <a16:creationId xmlns:a16="http://schemas.microsoft.com/office/drawing/2014/main" id="{DE9532A1-2833-D5CD-C7C6-5467D0C81701}"/>
                </a:ext>
              </a:extLst>
            </p:cNvPr>
            <p:cNvSpPr txBox="1"/>
            <p:nvPr/>
          </p:nvSpPr>
          <p:spPr>
            <a:xfrm>
              <a:off x="10930427" y="4019788"/>
              <a:ext cx="1910479"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endParaRPr lang="en-US" sz="4000">
                <a:solidFill>
                  <a:schemeClr val="bg1"/>
                </a:solidFill>
                <a:latin typeface="NVIDIA Sans" panose="020B0503020203020204" pitchFamily="34" charset="0"/>
                <a:cs typeface="NVIDIA Sans" panose="020B0503020203020204" pitchFamily="34" charset="0"/>
              </a:endParaRPr>
            </a:p>
          </p:txBody>
        </p:sp>
        <p:sp>
          <p:nvSpPr>
            <p:cNvPr id="38" name="TextBox 37">
              <a:extLst>
                <a:ext uri="{FF2B5EF4-FFF2-40B4-BE49-F238E27FC236}">
                  <a16:creationId xmlns:a16="http://schemas.microsoft.com/office/drawing/2014/main" id="{35452A01-6EF3-4620-4E1A-172D08B4D6E3}"/>
                </a:ext>
              </a:extLst>
            </p:cNvPr>
            <p:cNvSpPr txBox="1"/>
            <p:nvPr/>
          </p:nvSpPr>
          <p:spPr>
            <a:xfrm>
              <a:off x="14250818" y="4087085"/>
              <a:ext cx="1910479"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endParaRPr lang="en-US" sz="4000">
                <a:solidFill>
                  <a:schemeClr val="bg1"/>
                </a:solidFill>
                <a:latin typeface="NVIDIA Sans" panose="020B0503020203020204" pitchFamily="34" charset="0"/>
                <a:cs typeface="NVIDIA Sans" panose="020B0503020203020204" pitchFamily="34" charset="0"/>
              </a:endParaRPr>
            </a:p>
          </p:txBody>
        </p:sp>
        <p:sp>
          <p:nvSpPr>
            <p:cNvPr id="39" name="TextBox 38">
              <a:extLst>
                <a:ext uri="{FF2B5EF4-FFF2-40B4-BE49-F238E27FC236}">
                  <a16:creationId xmlns:a16="http://schemas.microsoft.com/office/drawing/2014/main" id="{7ECD764D-767C-07A4-BB16-C593C4DFB4CE}"/>
                </a:ext>
              </a:extLst>
            </p:cNvPr>
            <p:cNvSpPr txBox="1"/>
            <p:nvPr/>
          </p:nvSpPr>
          <p:spPr>
            <a:xfrm>
              <a:off x="17571209" y="4087085"/>
              <a:ext cx="1910479"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endParaRPr lang="en-US" sz="4000">
                <a:solidFill>
                  <a:schemeClr val="bg1"/>
                </a:solidFill>
                <a:latin typeface="NVIDIA Sans" panose="020B0503020203020204" pitchFamily="34" charset="0"/>
                <a:cs typeface="NVIDIA Sans" panose="020B0503020203020204" pitchFamily="34" charset="0"/>
              </a:endParaRPr>
            </a:p>
          </p:txBody>
        </p:sp>
        <p:sp>
          <p:nvSpPr>
            <p:cNvPr id="40" name="Rectangle: Rounded Corners 35">
              <a:extLst>
                <a:ext uri="{FF2B5EF4-FFF2-40B4-BE49-F238E27FC236}">
                  <a16:creationId xmlns:a16="http://schemas.microsoft.com/office/drawing/2014/main" id="{E01353A0-D38C-3BCD-9ACB-F243A5FEAE76}"/>
                </a:ext>
              </a:extLst>
            </p:cNvPr>
            <p:cNvSpPr/>
            <p:nvPr/>
          </p:nvSpPr>
          <p:spPr>
            <a:xfrm>
              <a:off x="6685758" y="9781309"/>
              <a:ext cx="6863987" cy="2514601"/>
            </a:xfrm>
            <a:prstGeom prst="roundRect">
              <a:avLst/>
            </a:prstGeom>
            <a:no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 name="Rectangle: Rounded Corners 36">
              <a:extLst>
                <a:ext uri="{FF2B5EF4-FFF2-40B4-BE49-F238E27FC236}">
                  <a16:creationId xmlns:a16="http://schemas.microsoft.com/office/drawing/2014/main" id="{000B866D-1B9D-9159-3A73-95B65E17CFEA}"/>
                </a:ext>
              </a:extLst>
            </p:cNvPr>
            <p:cNvSpPr/>
            <p:nvPr/>
          </p:nvSpPr>
          <p:spPr>
            <a:xfrm>
              <a:off x="13620550" y="9795162"/>
              <a:ext cx="6863987" cy="2514601"/>
            </a:xfrm>
            <a:prstGeom prst="roundRect">
              <a:avLst/>
            </a:prstGeom>
            <a:no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2" name="TextBox 41">
              <a:extLst>
                <a:ext uri="{FF2B5EF4-FFF2-40B4-BE49-F238E27FC236}">
                  <a16:creationId xmlns:a16="http://schemas.microsoft.com/office/drawing/2014/main" id="{339254C8-749A-3591-1D11-752EAE2C0832}"/>
                </a:ext>
              </a:extLst>
            </p:cNvPr>
            <p:cNvSpPr txBox="1"/>
            <p:nvPr/>
          </p:nvSpPr>
          <p:spPr>
            <a:xfrm>
              <a:off x="8243888" y="8834703"/>
              <a:ext cx="3963167"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r>
                <a:rPr lang="en-US" sz="4000">
                  <a:solidFill>
                    <a:schemeClr val="bg1"/>
                  </a:solidFill>
                  <a:latin typeface="NVIDIA Sans" panose="020B0503020203020204" pitchFamily="34" charset="0"/>
                  <a:cs typeface="NVIDIA Sans" panose="020B0503020203020204" pitchFamily="34" charset="0"/>
                </a:rPr>
                <a:t> Daemon</a:t>
              </a:r>
            </a:p>
          </p:txBody>
        </p:sp>
        <p:sp>
          <p:nvSpPr>
            <p:cNvPr id="43" name="TextBox 42">
              <a:extLst>
                <a:ext uri="{FF2B5EF4-FFF2-40B4-BE49-F238E27FC236}">
                  <a16:creationId xmlns:a16="http://schemas.microsoft.com/office/drawing/2014/main" id="{16AACC00-F92D-A328-0D4D-68C7381448A6}"/>
                </a:ext>
              </a:extLst>
            </p:cNvPr>
            <p:cNvSpPr txBox="1"/>
            <p:nvPr/>
          </p:nvSpPr>
          <p:spPr>
            <a:xfrm>
              <a:off x="14665347" y="8834703"/>
              <a:ext cx="3963167" cy="707886"/>
            </a:xfrm>
            <a:prstGeom prst="rect">
              <a:avLst/>
            </a:prstGeom>
            <a:noFill/>
          </p:spPr>
          <p:txBody>
            <a:bodyPr wrap="squar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vQPU</a:t>
              </a:r>
              <a:r>
                <a:rPr lang="en-US" sz="4000">
                  <a:solidFill>
                    <a:schemeClr val="bg1"/>
                  </a:solidFill>
                  <a:latin typeface="NVIDIA Sans" panose="020B0503020203020204" pitchFamily="34" charset="0"/>
                  <a:cs typeface="NVIDIA Sans" panose="020B0503020203020204" pitchFamily="34" charset="0"/>
                </a:rPr>
                <a:t> Daemon</a:t>
              </a:r>
            </a:p>
          </p:txBody>
        </p:sp>
        <p:cxnSp>
          <p:nvCxnSpPr>
            <p:cNvPr id="44" name="Straight Connector 43">
              <a:extLst>
                <a:ext uri="{FF2B5EF4-FFF2-40B4-BE49-F238E27FC236}">
                  <a16:creationId xmlns:a16="http://schemas.microsoft.com/office/drawing/2014/main" id="{3A538816-B1C4-98DC-AB82-19C88B70BD39}"/>
                </a:ext>
              </a:extLst>
            </p:cNvPr>
            <p:cNvCxnSpPr/>
            <p:nvPr/>
          </p:nvCxnSpPr>
          <p:spPr>
            <a:xfrm>
              <a:off x="7124404" y="7952509"/>
              <a:ext cx="27373414" cy="0"/>
            </a:xfrm>
            <a:prstGeom prst="line">
              <a:avLst/>
            </a:prstGeom>
            <a:ln w="76200">
              <a:solidFill>
                <a:schemeClr val="tx2"/>
              </a:solidFill>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7622BBCA-A072-79DA-87BE-FCC4263BF862}"/>
                </a:ext>
              </a:extLst>
            </p:cNvPr>
            <p:cNvCxnSpPr/>
            <p:nvPr/>
          </p:nvCxnSpPr>
          <p:spPr>
            <a:xfrm>
              <a:off x="7124404" y="13646728"/>
              <a:ext cx="27373414" cy="0"/>
            </a:xfrm>
            <a:prstGeom prst="line">
              <a:avLst/>
            </a:prstGeom>
            <a:ln w="76200">
              <a:solidFill>
                <a:schemeClr val="tx2"/>
              </a:solidFill>
            </a:ln>
          </p:spPr>
          <p:style>
            <a:lnRef idx="1">
              <a:schemeClr val="accent6"/>
            </a:lnRef>
            <a:fillRef idx="0">
              <a:schemeClr val="accent6"/>
            </a:fillRef>
            <a:effectRef idx="0">
              <a:schemeClr val="accent6"/>
            </a:effectRef>
            <a:fontRef idx="minor">
              <a:schemeClr val="tx1"/>
            </a:fontRef>
          </p:style>
        </p:cxnSp>
      </p:grpSp>
      <p:sp>
        <p:nvSpPr>
          <p:cNvPr id="46" name="TextBox 45">
            <a:extLst>
              <a:ext uri="{FF2B5EF4-FFF2-40B4-BE49-F238E27FC236}">
                <a16:creationId xmlns:a16="http://schemas.microsoft.com/office/drawing/2014/main" id="{21021456-3F85-AE26-66A5-6D45B288A78A}"/>
              </a:ext>
            </a:extLst>
          </p:cNvPr>
          <p:cNvSpPr txBox="1"/>
          <p:nvPr/>
        </p:nvSpPr>
        <p:spPr>
          <a:xfrm>
            <a:off x="21579839" y="4299225"/>
            <a:ext cx="13245738" cy="3170099"/>
          </a:xfrm>
          <a:prstGeom prst="rect">
            <a:avLst/>
          </a:prstGeom>
          <a:noFill/>
        </p:spPr>
        <p:txBody>
          <a:bodyPr wrap="square" rtlCol="0">
            <a:spAutoFit/>
          </a:bodyPr>
          <a:lstStyle/>
          <a:p>
            <a:r>
              <a:rPr lang="en-US" sz="4000" b="1" i="1">
                <a:solidFill>
                  <a:schemeClr val="bg1"/>
                </a:solidFill>
                <a:latin typeface="NVIDIA Sans" panose="020B0503020203020204" pitchFamily="34" charset="0"/>
                <a:cs typeface="NVIDIA Sans" panose="020B0503020203020204" pitchFamily="34" charset="0"/>
              </a:rPr>
              <a:t>Local Virtualization </a:t>
            </a:r>
            <a:r>
              <a:rPr lang="en-US" sz="4000">
                <a:solidFill>
                  <a:schemeClr val="bg1"/>
                </a:solidFill>
                <a:latin typeface="NVIDIA Sans" panose="020B0503020203020204" pitchFamily="34" charset="0"/>
                <a:cs typeface="NVIDIA Sans" panose="020B0503020203020204" pitchFamily="34" charset="0"/>
              </a:rPr>
              <a:t>(</a:t>
            </a:r>
            <a:r>
              <a:rPr lang="en-US" sz="4000" b="1" err="1">
                <a:solidFill>
                  <a:schemeClr val="tx2"/>
                </a:solidFill>
                <a:latin typeface="NVIDIA Sans" panose="020B0503020203020204" pitchFamily="34" charset="0"/>
                <a:cs typeface="NVIDIA Sans" panose="020B0503020203020204" pitchFamily="34" charset="0"/>
              </a:rPr>
              <a:t>nvidia-mqpu</a:t>
            </a:r>
            <a:r>
              <a:rPr lang="en-US" sz="4000">
                <a:solidFill>
                  <a:schemeClr val="bg1"/>
                </a:solidFill>
                <a:latin typeface="NVIDIA Sans" panose="020B0503020203020204" pitchFamily="34" charset="0"/>
                <a:cs typeface="NVIDIA Sans" panose="020B0503020203020204" pitchFamily="34" charset="0"/>
              </a:rPr>
              <a:t>)</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Thread-based (NVIDIA device id) or MPI-based resource isolation.</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Single GPU per </a:t>
            </a:r>
            <a:r>
              <a:rPr lang="en-US" sz="4000" err="1">
                <a:solidFill>
                  <a:schemeClr val="bg1"/>
                </a:solidFill>
                <a:latin typeface="NVIDIA Sans" panose="020B0503020203020204" pitchFamily="34" charset="0"/>
                <a:cs typeface="NVIDIA Sans" panose="020B0503020203020204" pitchFamily="34" charset="0"/>
              </a:rPr>
              <a:t>vQPU</a:t>
            </a:r>
            <a:r>
              <a:rPr lang="en-US" sz="4000">
                <a:solidFill>
                  <a:schemeClr val="bg1"/>
                </a:solidFill>
                <a:latin typeface="NVIDIA Sans" panose="020B0503020203020204" pitchFamily="34" charset="0"/>
                <a:cs typeface="NVIDIA Sans" panose="020B0503020203020204" pitchFamily="34" charset="0"/>
              </a:rPr>
              <a:t>.</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Performant (minimal latency/overhead)</a:t>
            </a:r>
          </a:p>
        </p:txBody>
      </p:sp>
      <p:sp>
        <p:nvSpPr>
          <p:cNvPr id="47" name="TextBox 46">
            <a:extLst>
              <a:ext uri="{FF2B5EF4-FFF2-40B4-BE49-F238E27FC236}">
                <a16:creationId xmlns:a16="http://schemas.microsoft.com/office/drawing/2014/main" id="{8B6656D9-DBC1-C643-BF52-BE12B518A511}"/>
              </a:ext>
            </a:extLst>
          </p:cNvPr>
          <p:cNvSpPr txBox="1"/>
          <p:nvPr/>
        </p:nvSpPr>
        <p:spPr>
          <a:xfrm>
            <a:off x="21498076" y="8631933"/>
            <a:ext cx="13245738" cy="4401205"/>
          </a:xfrm>
          <a:prstGeom prst="rect">
            <a:avLst/>
          </a:prstGeom>
          <a:noFill/>
        </p:spPr>
        <p:txBody>
          <a:bodyPr wrap="square" rtlCol="0">
            <a:spAutoFit/>
          </a:bodyPr>
          <a:lstStyle/>
          <a:p>
            <a:r>
              <a:rPr lang="en-US" sz="4000" b="1" i="1">
                <a:solidFill>
                  <a:schemeClr val="bg1"/>
                </a:solidFill>
                <a:latin typeface="NVIDIA Sans" panose="020B0503020203020204" pitchFamily="34" charset="0"/>
                <a:cs typeface="NVIDIA Sans" panose="020B0503020203020204" pitchFamily="34" charset="0"/>
              </a:rPr>
              <a:t>Localhost Virtualization </a:t>
            </a:r>
            <a:r>
              <a:rPr lang="en-US" sz="4000">
                <a:solidFill>
                  <a:schemeClr val="bg1"/>
                </a:solidFill>
                <a:latin typeface="NVIDIA Sans" panose="020B0503020203020204" pitchFamily="34" charset="0"/>
                <a:cs typeface="NVIDIA Sans" panose="020B0503020203020204" pitchFamily="34" charset="0"/>
              </a:rPr>
              <a:t>(</a:t>
            </a:r>
            <a:r>
              <a:rPr lang="en-US" sz="4000" b="1">
                <a:solidFill>
                  <a:schemeClr val="tx2"/>
                </a:solidFill>
                <a:latin typeface="NVIDIA Sans" panose="020B0503020203020204" pitchFamily="34" charset="0"/>
                <a:cs typeface="NVIDIA Sans" panose="020B0503020203020204" pitchFamily="34" charset="0"/>
              </a:rPr>
              <a:t>remote-</a:t>
            </a:r>
            <a:r>
              <a:rPr lang="en-US" sz="4000" b="1" err="1">
                <a:solidFill>
                  <a:schemeClr val="tx2"/>
                </a:solidFill>
                <a:latin typeface="NVIDIA Sans" panose="020B0503020203020204" pitchFamily="34" charset="0"/>
                <a:cs typeface="NVIDIA Sans" panose="020B0503020203020204" pitchFamily="34" charset="0"/>
              </a:rPr>
              <a:t>mqpu</a:t>
            </a:r>
            <a:r>
              <a:rPr lang="en-US" sz="4000">
                <a:solidFill>
                  <a:schemeClr val="bg1"/>
                </a:solidFill>
                <a:latin typeface="NVIDIA Sans" panose="020B0503020203020204" pitchFamily="34" charset="0"/>
                <a:cs typeface="NVIDIA Sans" panose="020B0503020203020204" pitchFamily="34" charset="0"/>
              </a:rPr>
              <a:t>)</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Remote client-server architecture. </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Daemon processes (</a:t>
            </a:r>
            <a:r>
              <a:rPr lang="en-US" sz="4000" err="1">
                <a:solidFill>
                  <a:schemeClr val="tx2"/>
                </a:solidFill>
                <a:latin typeface="NVIDIA Sans" panose="020B0503020203020204" pitchFamily="34" charset="0"/>
                <a:cs typeface="NVIDIA Sans" panose="020B0503020203020204" pitchFamily="34" charset="0"/>
              </a:rPr>
              <a:t>cudaq-qpud</a:t>
            </a:r>
            <a:r>
              <a:rPr lang="en-US" sz="4000">
                <a:solidFill>
                  <a:schemeClr val="bg1"/>
                </a:solidFill>
                <a:latin typeface="NVIDIA Sans" panose="020B0503020203020204" pitchFamily="34" charset="0"/>
                <a:cs typeface="NVIDIA Sans" panose="020B0503020203020204" pitchFamily="34" charset="0"/>
              </a:rPr>
              <a:t>) = virtual QPUs.</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HTTP (REST API) client-</a:t>
            </a:r>
            <a:r>
              <a:rPr lang="en-US" sz="4000" err="1">
                <a:solidFill>
                  <a:schemeClr val="bg1"/>
                </a:solidFill>
                <a:latin typeface="NVIDIA Sans" panose="020B0503020203020204" pitchFamily="34" charset="0"/>
                <a:cs typeface="NVIDIA Sans" panose="020B0503020203020204" pitchFamily="34" charset="0"/>
              </a:rPr>
              <a:t>qpud</a:t>
            </a:r>
            <a:r>
              <a:rPr lang="en-US" sz="4000">
                <a:solidFill>
                  <a:schemeClr val="bg1"/>
                </a:solidFill>
                <a:latin typeface="NVIDIA Sans" panose="020B0503020203020204" pitchFamily="34" charset="0"/>
                <a:cs typeface="NVIDIA Sans" panose="020B0503020203020204" pitchFamily="34" charset="0"/>
              </a:rPr>
              <a:t> communication.</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Flexible GPU resource allocation and isolation </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enabling multi-GPU </a:t>
            </a:r>
            <a:r>
              <a:rPr lang="en-US" sz="4000" err="1">
                <a:solidFill>
                  <a:schemeClr val="bg1"/>
                </a:solidFill>
                <a:latin typeface="NVIDIA Sans" panose="020B0503020203020204" pitchFamily="34" charset="0"/>
                <a:cs typeface="NVIDIA Sans" panose="020B0503020203020204" pitchFamily="34" charset="0"/>
                <a:sym typeface="Wingdings" panose="05000000000000000000" pitchFamily="2" charset="2"/>
              </a:rPr>
              <a:t>vQPU</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a:t>
            </a:r>
            <a:endParaRPr lang="en-US" sz="400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Communication overhead.</a:t>
            </a:r>
          </a:p>
        </p:txBody>
      </p:sp>
      <p:sp>
        <p:nvSpPr>
          <p:cNvPr id="48" name="TextBox 47">
            <a:extLst>
              <a:ext uri="{FF2B5EF4-FFF2-40B4-BE49-F238E27FC236}">
                <a16:creationId xmlns:a16="http://schemas.microsoft.com/office/drawing/2014/main" id="{BF9EE086-3999-8DD6-AD02-8B4D7B4E14BE}"/>
              </a:ext>
            </a:extLst>
          </p:cNvPr>
          <p:cNvSpPr txBox="1"/>
          <p:nvPr/>
        </p:nvSpPr>
        <p:spPr>
          <a:xfrm>
            <a:off x="21498076" y="14260319"/>
            <a:ext cx="13245738" cy="5016758"/>
          </a:xfrm>
          <a:prstGeom prst="rect">
            <a:avLst/>
          </a:prstGeom>
          <a:noFill/>
        </p:spPr>
        <p:txBody>
          <a:bodyPr wrap="square" rtlCol="0">
            <a:spAutoFit/>
          </a:bodyPr>
          <a:lstStyle/>
          <a:p>
            <a:r>
              <a:rPr lang="en-US" sz="4000" b="1" i="1">
                <a:solidFill>
                  <a:schemeClr val="bg1"/>
                </a:solidFill>
                <a:latin typeface="NVIDIA Sans" panose="020B0503020203020204" pitchFamily="34" charset="0"/>
                <a:cs typeface="NVIDIA Sans" panose="020B0503020203020204" pitchFamily="34" charset="0"/>
              </a:rPr>
              <a:t>Serverless Virtualization </a:t>
            </a:r>
            <a:r>
              <a:rPr lang="en-US" sz="4000">
                <a:solidFill>
                  <a:schemeClr val="bg1"/>
                </a:solidFill>
                <a:latin typeface="NVIDIA Sans" panose="020B0503020203020204" pitchFamily="34" charset="0"/>
                <a:cs typeface="NVIDIA Sans" panose="020B0503020203020204" pitchFamily="34" charset="0"/>
              </a:rPr>
              <a:t>(</a:t>
            </a:r>
            <a:r>
              <a:rPr lang="en-US" sz="4000" b="1" err="1">
                <a:solidFill>
                  <a:schemeClr val="tx2"/>
                </a:solidFill>
                <a:latin typeface="NVIDIA Sans" panose="020B0503020203020204" pitchFamily="34" charset="0"/>
                <a:cs typeface="NVIDIA Sans" panose="020B0503020203020204" pitchFamily="34" charset="0"/>
              </a:rPr>
              <a:t>nvqc</a:t>
            </a:r>
            <a:r>
              <a:rPr lang="en-US" sz="4000">
                <a:solidFill>
                  <a:schemeClr val="bg1"/>
                </a:solidFill>
                <a:latin typeface="NVIDIA Sans" panose="020B0503020203020204" pitchFamily="34" charset="0"/>
                <a:cs typeface="NVIDIA Sans" panose="020B0503020203020204" pitchFamily="34" charset="0"/>
              </a:rPr>
              <a:t>)</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Remote client-server architecture. </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Similar to </a:t>
            </a:r>
            <a:r>
              <a:rPr lang="en-US" sz="4000">
                <a:solidFill>
                  <a:schemeClr val="tx2"/>
                </a:solidFill>
                <a:latin typeface="NVIDIA Sans" panose="020B0503020203020204" pitchFamily="34" charset="0"/>
                <a:cs typeface="NVIDIA Sans" panose="020B0503020203020204" pitchFamily="34" charset="0"/>
              </a:rPr>
              <a:t>remote-</a:t>
            </a:r>
            <a:r>
              <a:rPr lang="en-US" sz="4000" err="1">
                <a:solidFill>
                  <a:schemeClr val="tx2"/>
                </a:solidFill>
                <a:latin typeface="NVIDIA Sans" panose="020B0503020203020204" pitchFamily="34" charset="0"/>
                <a:cs typeface="NVIDIA Sans" panose="020B0503020203020204" pitchFamily="34" charset="0"/>
              </a:rPr>
              <a:t>mqpu</a:t>
            </a:r>
            <a:r>
              <a:rPr lang="en-US" sz="4000" b="1">
                <a:solidFill>
                  <a:schemeClr val="tx2"/>
                </a:solidFill>
                <a:latin typeface="NVIDIA Sans" panose="020B0503020203020204" pitchFamily="34" charset="0"/>
                <a:cs typeface="NVIDIA Sans" panose="020B0503020203020204" pitchFamily="34" charset="0"/>
              </a:rPr>
              <a:t> </a:t>
            </a:r>
            <a:r>
              <a:rPr lang="en-US" sz="4000">
                <a:solidFill>
                  <a:schemeClr val="bg1"/>
                </a:solidFill>
                <a:latin typeface="NVIDIA Sans" panose="020B0503020203020204" pitchFamily="34" charset="0"/>
                <a:cs typeface="NVIDIA Sans" panose="020B0503020203020204" pitchFamily="34" charset="0"/>
              </a:rPr>
              <a:t>with fully-managed server services.</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Pre-configured daemon services, e.g., 1 GPU, 4 GPUs, or 8 GPUs/</a:t>
            </a:r>
            <a:r>
              <a:rPr lang="en-US" sz="4000" err="1">
                <a:solidFill>
                  <a:schemeClr val="bg1"/>
                </a:solidFill>
                <a:latin typeface="NVIDIA Sans" panose="020B0503020203020204" pitchFamily="34" charset="0"/>
                <a:cs typeface="NVIDIA Sans" panose="020B0503020203020204" pitchFamily="34" charset="0"/>
              </a:rPr>
              <a:t>vQPU</a:t>
            </a:r>
            <a:r>
              <a:rPr lang="en-US" sz="4000">
                <a:solidFill>
                  <a:schemeClr val="bg1"/>
                </a:solidFill>
                <a:latin typeface="NVIDIA Sans" panose="020B0503020203020204" pitchFamily="34" charset="0"/>
                <a:cs typeface="NVIDIA Sans" panose="020B0503020203020204" pitchFamily="34" charset="0"/>
              </a:rPr>
              <a:t>.</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On-demand, unlimited</a:t>
            </a:r>
            <a:r>
              <a:rPr lang="en-US" sz="4000" baseline="30000">
                <a:solidFill>
                  <a:schemeClr val="bg1"/>
                </a:solidFill>
                <a:latin typeface="NVIDIA Sans" panose="020B0503020203020204" pitchFamily="34" charset="0"/>
                <a:cs typeface="NVIDIA Sans" panose="020B0503020203020204" pitchFamily="34" charset="0"/>
              </a:rPr>
              <a:t>*</a:t>
            </a:r>
            <a:r>
              <a:rPr lang="en-US" sz="4000">
                <a:solidFill>
                  <a:schemeClr val="bg1"/>
                </a:solidFill>
                <a:latin typeface="NVIDIA Sans" panose="020B0503020203020204" pitchFamily="34" charset="0"/>
                <a:cs typeface="NVIDIA Sans" panose="020B0503020203020204" pitchFamily="34" charset="0"/>
              </a:rPr>
              <a:t> scalability (number of </a:t>
            </a:r>
            <a:r>
              <a:rPr lang="en-US" sz="4000" err="1">
                <a:solidFill>
                  <a:schemeClr val="bg1"/>
                </a:solidFill>
                <a:latin typeface="NVIDIA Sans" panose="020B0503020203020204" pitchFamily="34" charset="0"/>
                <a:cs typeface="NVIDIA Sans" panose="020B0503020203020204" pitchFamily="34" charset="0"/>
              </a:rPr>
              <a:t>vQPUs</a:t>
            </a:r>
            <a:r>
              <a:rPr lang="en-US" sz="4000">
                <a:solidFill>
                  <a:schemeClr val="bg1"/>
                </a:solidFill>
                <a:latin typeface="NVIDIA Sans" panose="020B0503020203020204" pitchFamily="34" charset="0"/>
                <a:cs typeface="NVIDIA Sans" panose="020B0503020203020204" pitchFamily="34" charset="0"/>
              </a:rPr>
              <a:t>)</a:t>
            </a:r>
          </a:p>
        </p:txBody>
      </p:sp>
      <p:sp>
        <p:nvSpPr>
          <p:cNvPr id="49" name="TextBox 48">
            <a:extLst>
              <a:ext uri="{FF2B5EF4-FFF2-40B4-BE49-F238E27FC236}">
                <a16:creationId xmlns:a16="http://schemas.microsoft.com/office/drawing/2014/main" id="{FB29FAE7-22B8-C5D4-1B18-3C8963A8046B}"/>
              </a:ext>
            </a:extLst>
          </p:cNvPr>
          <p:cNvSpPr txBox="1"/>
          <p:nvPr/>
        </p:nvSpPr>
        <p:spPr>
          <a:xfrm>
            <a:off x="19228524" y="19629057"/>
            <a:ext cx="14604276" cy="523220"/>
          </a:xfrm>
          <a:prstGeom prst="rect">
            <a:avLst/>
          </a:prstGeom>
          <a:noFill/>
        </p:spPr>
        <p:txBody>
          <a:bodyPr wrap="square" rtlCol="0">
            <a:spAutoFit/>
          </a:bodyPr>
          <a:lstStyle/>
          <a:p>
            <a:pPr algn="ctr"/>
            <a:r>
              <a:rPr lang="en-US" sz="2800">
                <a:solidFill>
                  <a:schemeClr val="bg1"/>
                </a:solidFill>
                <a:latin typeface="NVIDIA Sans" panose="020B0503020203020204" pitchFamily="34" charset="0"/>
                <a:cs typeface="NVIDIA Sans" panose="020B0503020203020204" pitchFamily="34" charset="0"/>
              </a:rPr>
              <a:t>* theoretically, depending on NVCF auto-scaling capabilities</a:t>
            </a:r>
          </a:p>
        </p:txBody>
      </p:sp>
      <p:sp>
        <p:nvSpPr>
          <p:cNvPr id="50" name="TextBox 49">
            <a:extLst>
              <a:ext uri="{FF2B5EF4-FFF2-40B4-BE49-F238E27FC236}">
                <a16:creationId xmlns:a16="http://schemas.microsoft.com/office/drawing/2014/main" id="{C483F624-80DF-B30A-58F8-2441E6ECC7E9}"/>
              </a:ext>
            </a:extLst>
          </p:cNvPr>
          <p:cNvSpPr txBox="1"/>
          <p:nvPr/>
        </p:nvSpPr>
        <p:spPr>
          <a:xfrm>
            <a:off x="6224555" y="8377168"/>
            <a:ext cx="1240268" cy="707886"/>
          </a:xfrm>
          <a:prstGeom prst="rect">
            <a:avLst/>
          </a:prstGeom>
          <a:noFill/>
        </p:spPr>
        <p:txBody>
          <a:bodyPr wrap="square" rtlCol="0">
            <a:spAutoFit/>
          </a:bodyPr>
          <a:lstStyle/>
          <a:p>
            <a:pPr algn="ctr"/>
            <a:r>
              <a:rPr lang="en-US" sz="4000" b="1">
                <a:solidFill>
                  <a:schemeClr val="tx2"/>
                </a:solidFill>
                <a:latin typeface="NVIDIA Sans" panose="020B0503020203020204" pitchFamily="34" charset="0"/>
                <a:cs typeface="NVIDIA Sans" panose="020B0503020203020204" pitchFamily="34" charset="0"/>
              </a:rPr>
              <a:t>v0.6</a:t>
            </a:r>
          </a:p>
        </p:txBody>
      </p:sp>
      <p:sp>
        <p:nvSpPr>
          <p:cNvPr id="51" name="TextBox 50">
            <a:extLst>
              <a:ext uri="{FF2B5EF4-FFF2-40B4-BE49-F238E27FC236}">
                <a16:creationId xmlns:a16="http://schemas.microsoft.com/office/drawing/2014/main" id="{006CBB4F-567B-901F-25C4-E8CC959D2225}"/>
              </a:ext>
            </a:extLst>
          </p:cNvPr>
          <p:cNvSpPr txBox="1"/>
          <p:nvPr/>
        </p:nvSpPr>
        <p:spPr>
          <a:xfrm>
            <a:off x="6284947" y="14076051"/>
            <a:ext cx="1240268" cy="707886"/>
          </a:xfrm>
          <a:prstGeom prst="rect">
            <a:avLst/>
          </a:prstGeom>
          <a:noFill/>
        </p:spPr>
        <p:txBody>
          <a:bodyPr wrap="square" rtlCol="0">
            <a:spAutoFit/>
          </a:bodyPr>
          <a:lstStyle/>
          <a:p>
            <a:pPr algn="ctr"/>
            <a:r>
              <a:rPr lang="en-US" sz="4000" b="1">
                <a:solidFill>
                  <a:schemeClr val="tx2"/>
                </a:solidFill>
                <a:latin typeface="NVIDIA Sans" panose="020B0503020203020204" pitchFamily="34" charset="0"/>
                <a:cs typeface="NVIDIA Sans" panose="020B0503020203020204" pitchFamily="34" charset="0"/>
              </a:rPr>
              <a:t>v0.7</a:t>
            </a:r>
          </a:p>
        </p:txBody>
      </p:sp>
    </p:spTree>
    <p:extLst>
      <p:ext uri="{BB962C8B-B14F-4D97-AF65-F5344CB8AC3E}">
        <p14:creationId xmlns:p14="http://schemas.microsoft.com/office/powerpoint/2010/main" val="1857968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Expose the underlying system architecture to the programmer</a:t>
            </a:r>
          </a:p>
        </p:txBody>
      </p:sp>
      <p:grpSp>
        <p:nvGrpSpPr>
          <p:cNvPr id="24" name="Group 23">
            <a:extLst>
              <a:ext uri="{FF2B5EF4-FFF2-40B4-BE49-F238E27FC236}">
                <a16:creationId xmlns:a16="http://schemas.microsoft.com/office/drawing/2014/main" id="{66B78605-E048-D54B-BF37-D282E20B8976}"/>
              </a:ext>
            </a:extLst>
          </p:cNvPr>
          <p:cNvGrpSpPr/>
          <p:nvPr/>
        </p:nvGrpSpPr>
        <p:grpSpPr>
          <a:xfrm>
            <a:off x="6787738" y="6505302"/>
            <a:ext cx="7968343" cy="5956663"/>
            <a:chOff x="12331336" y="6635931"/>
            <a:chExt cx="7968343" cy="5956663"/>
          </a:xfrm>
        </p:grpSpPr>
        <p:sp>
          <p:nvSpPr>
            <p:cNvPr id="25" name="Rectangle: Rounded Corners 1">
              <a:extLst>
                <a:ext uri="{FF2B5EF4-FFF2-40B4-BE49-F238E27FC236}">
                  <a16:creationId xmlns:a16="http://schemas.microsoft.com/office/drawing/2014/main" id="{6390C981-1510-8808-4D49-404C8505895D}"/>
                </a:ext>
              </a:extLst>
            </p:cNvPr>
            <p:cNvSpPr/>
            <p:nvPr/>
          </p:nvSpPr>
          <p:spPr>
            <a:xfrm>
              <a:off x="12331336" y="6635931"/>
              <a:ext cx="7968343" cy="5956663"/>
            </a:xfrm>
            <a:prstGeom prst="roundRect">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2"/>
                </a:solidFill>
                <a:latin typeface="Trebuchet MS" panose="020B0603020202020204" pitchFamily="34" charset="0"/>
              </a:endParaRPr>
            </a:p>
          </p:txBody>
        </p:sp>
        <p:sp>
          <p:nvSpPr>
            <p:cNvPr id="26" name="TextBox 25">
              <a:extLst>
                <a:ext uri="{FF2B5EF4-FFF2-40B4-BE49-F238E27FC236}">
                  <a16:creationId xmlns:a16="http://schemas.microsoft.com/office/drawing/2014/main" id="{5A78AE98-E4DA-5D3A-F26A-EEA8EDE425AA}"/>
                </a:ext>
              </a:extLst>
            </p:cNvPr>
            <p:cNvSpPr txBox="1"/>
            <p:nvPr/>
          </p:nvSpPr>
          <p:spPr>
            <a:xfrm>
              <a:off x="13376364" y="7027816"/>
              <a:ext cx="5878286" cy="1938992"/>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Quantum Number Preserving (QNP) Ansatz</a:t>
              </a:r>
            </a:p>
          </p:txBody>
        </p:sp>
        <p:sp>
          <p:nvSpPr>
            <p:cNvPr id="52" name="TextBox 51">
              <a:extLst>
                <a:ext uri="{FF2B5EF4-FFF2-40B4-BE49-F238E27FC236}">
                  <a16:creationId xmlns:a16="http://schemas.microsoft.com/office/drawing/2014/main" id="{F3F11981-9AB9-79A2-8DD7-5CD80483ABC5}"/>
                </a:ext>
              </a:extLst>
            </p:cNvPr>
            <p:cNvSpPr txBox="1"/>
            <p:nvPr/>
          </p:nvSpPr>
          <p:spPr>
            <a:xfrm>
              <a:off x="13193484" y="9358693"/>
              <a:ext cx="6844939" cy="2554545"/>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- 60 qubits (MPS simulator)</a:t>
              </a:r>
            </a:p>
            <a:p>
              <a:r>
                <a:rPr lang="en-US" sz="4000">
                  <a:solidFill>
                    <a:schemeClr val="bg1"/>
                  </a:solidFill>
                  <a:latin typeface="NVIDIA Sans" panose="020B0503020203020204" pitchFamily="34" charset="0"/>
                  <a:cs typeface="NVIDIA Sans" panose="020B0503020203020204" pitchFamily="34" charset="0"/>
                </a:rPr>
                <a:t>- ~200 parameters per circuit layer.</a:t>
              </a:r>
            </a:p>
            <a:p>
              <a:r>
                <a:rPr lang="en-US" sz="4000">
                  <a:solidFill>
                    <a:schemeClr val="bg1"/>
                  </a:solidFill>
                  <a:latin typeface="NVIDIA Sans" panose="020B0503020203020204" pitchFamily="34" charset="0"/>
                  <a:cs typeface="NVIDIA Sans" panose="020B0503020203020204" pitchFamily="34" charset="0"/>
                </a:rPr>
                <a:t>- Demo target: 4 – 16 layers</a:t>
              </a:r>
            </a:p>
          </p:txBody>
        </p:sp>
      </p:grpSp>
      <p:sp>
        <p:nvSpPr>
          <p:cNvPr id="53" name="Arrow: Down 6">
            <a:extLst>
              <a:ext uri="{FF2B5EF4-FFF2-40B4-BE49-F238E27FC236}">
                <a16:creationId xmlns:a16="http://schemas.microsoft.com/office/drawing/2014/main" id="{EE01C7D0-C86D-2C69-508B-41E2BE313D7E}"/>
              </a:ext>
            </a:extLst>
          </p:cNvPr>
          <p:cNvSpPr/>
          <p:nvPr/>
        </p:nvSpPr>
        <p:spPr>
          <a:xfrm rot="16200000">
            <a:off x="16071744" y="6569770"/>
            <a:ext cx="4467497" cy="6382053"/>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 name="TextBox 53">
            <a:extLst>
              <a:ext uri="{FF2B5EF4-FFF2-40B4-BE49-F238E27FC236}">
                <a16:creationId xmlns:a16="http://schemas.microsoft.com/office/drawing/2014/main" id="{6D828FB2-9374-5237-63F7-11AA25046A59}"/>
              </a:ext>
            </a:extLst>
          </p:cNvPr>
          <p:cNvSpPr txBox="1"/>
          <p:nvPr/>
        </p:nvSpPr>
        <p:spPr>
          <a:xfrm>
            <a:off x="15388787" y="8791301"/>
            <a:ext cx="4618563"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Energy</a:t>
            </a:r>
          </a:p>
          <a:p>
            <a:r>
              <a:rPr lang="en-US" sz="4000">
                <a:solidFill>
                  <a:schemeClr val="bg1"/>
                </a:solidFill>
                <a:latin typeface="NVIDIA Sans" panose="020B0503020203020204" pitchFamily="34" charset="0"/>
                <a:cs typeface="NVIDIA Sans" panose="020B0503020203020204" pitchFamily="34" charset="0"/>
              </a:rPr>
              <a:t>Gradients (one per parameters)</a:t>
            </a:r>
          </a:p>
        </p:txBody>
      </p:sp>
      <p:grpSp>
        <p:nvGrpSpPr>
          <p:cNvPr id="55" name="Group 54">
            <a:extLst>
              <a:ext uri="{FF2B5EF4-FFF2-40B4-BE49-F238E27FC236}">
                <a16:creationId xmlns:a16="http://schemas.microsoft.com/office/drawing/2014/main" id="{BB90B7B0-C6E3-71D8-7BF6-A5269C105330}"/>
              </a:ext>
            </a:extLst>
          </p:cNvPr>
          <p:cNvGrpSpPr/>
          <p:nvPr/>
        </p:nvGrpSpPr>
        <p:grpSpPr>
          <a:xfrm>
            <a:off x="21496517" y="6505301"/>
            <a:ext cx="7968343" cy="5956663"/>
            <a:chOff x="12331336" y="6635931"/>
            <a:chExt cx="7968343" cy="5956663"/>
          </a:xfrm>
        </p:grpSpPr>
        <p:sp>
          <p:nvSpPr>
            <p:cNvPr id="56" name="Rectangle: Rounded Corners 17">
              <a:extLst>
                <a:ext uri="{FF2B5EF4-FFF2-40B4-BE49-F238E27FC236}">
                  <a16:creationId xmlns:a16="http://schemas.microsoft.com/office/drawing/2014/main" id="{788625B4-6684-92A4-E3A4-E62D6BFB7621}"/>
                </a:ext>
              </a:extLst>
            </p:cNvPr>
            <p:cNvSpPr/>
            <p:nvPr/>
          </p:nvSpPr>
          <p:spPr>
            <a:xfrm>
              <a:off x="12331336" y="6635931"/>
              <a:ext cx="7968343" cy="5956663"/>
            </a:xfrm>
            <a:prstGeom prst="roundRect">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2"/>
                </a:solidFill>
                <a:latin typeface="Trebuchet MS" panose="020B0603020202020204" pitchFamily="34" charset="0"/>
              </a:endParaRPr>
            </a:p>
          </p:txBody>
        </p:sp>
        <p:sp>
          <p:nvSpPr>
            <p:cNvPr id="57" name="TextBox 56">
              <a:extLst>
                <a:ext uri="{FF2B5EF4-FFF2-40B4-BE49-F238E27FC236}">
                  <a16:creationId xmlns:a16="http://schemas.microsoft.com/office/drawing/2014/main" id="{0F0DA73C-535A-9766-4CE2-9598B4C92C29}"/>
                </a:ext>
              </a:extLst>
            </p:cNvPr>
            <p:cNvSpPr txBox="1"/>
            <p:nvPr/>
          </p:nvSpPr>
          <p:spPr>
            <a:xfrm>
              <a:off x="13376365" y="8921931"/>
              <a:ext cx="5878286" cy="1323439"/>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Optimizer</a:t>
              </a:r>
            </a:p>
            <a:p>
              <a:pPr algn="ctr"/>
              <a:r>
                <a:rPr lang="en-US" sz="4000" b="1">
                  <a:solidFill>
                    <a:schemeClr val="bg1"/>
                  </a:solidFill>
                  <a:latin typeface="NVIDIA Sans" panose="020B0503020203020204" pitchFamily="34" charset="0"/>
                  <a:cs typeface="NVIDIA Sans" panose="020B0503020203020204" pitchFamily="34" charset="0"/>
                </a:rPr>
                <a:t>(L-BFGS)</a:t>
              </a:r>
            </a:p>
          </p:txBody>
        </p:sp>
      </p:grpSp>
      <p:cxnSp>
        <p:nvCxnSpPr>
          <p:cNvPr id="58" name="Straight Arrow Connector 57">
            <a:extLst>
              <a:ext uri="{FF2B5EF4-FFF2-40B4-BE49-F238E27FC236}">
                <a16:creationId xmlns:a16="http://schemas.microsoft.com/office/drawing/2014/main" id="{CCBB1247-7CE4-62CF-4EA9-6D6A80284A21}"/>
              </a:ext>
            </a:extLst>
          </p:cNvPr>
          <p:cNvCxnSpPr>
            <a:endCxn id="25" idx="0"/>
          </p:cNvCxnSpPr>
          <p:nvPr/>
        </p:nvCxnSpPr>
        <p:spPr>
          <a:xfrm>
            <a:off x="10771909" y="3605348"/>
            <a:ext cx="1" cy="2899954"/>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77AB16-2A45-BB31-4D3D-6092F58EBDC3}"/>
              </a:ext>
            </a:extLst>
          </p:cNvPr>
          <p:cNvCxnSpPr/>
          <p:nvPr/>
        </p:nvCxnSpPr>
        <p:spPr>
          <a:xfrm>
            <a:off x="25804090" y="3605348"/>
            <a:ext cx="1" cy="2899954"/>
          </a:xfrm>
          <a:prstGeom prst="straightConnector1">
            <a:avLst/>
          </a:prstGeom>
          <a:ln w="635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587F3F-1BAF-2FA5-E8D2-79F695B45547}"/>
              </a:ext>
            </a:extLst>
          </p:cNvPr>
          <p:cNvCxnSpPr>
            <a:cxnSpLocks/>
          </p:cNvCxnSpPr>
          <p:nvPr/>
        </p:nvCxnSpPr>
        <p:spPr>
          <a:xfrm>
            <a:off x="10771909" y="3605348"/>
            <a:ext cx="15032181" cy="0"/>
          </a:xfrm>
          <a:prstGeom prst="straightConnector1">
            <a:avLst/>
          </a:prstGeom>
          <a:ln w="635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BC8109-4BF6-AEE9-00F2-48D86D4AB326}"/>
              </a:ext>
            </a:extLst>
          </p:cNvPr>
          <p:cNvSpPr txBox="1"/>
          <p:nvPr/>
        </p:nvSpPr>
        <p:spPr>
          <a:xfrm>
            <a:off x="10762407" y="4613843"/>
            <a:ext cx="3473927"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New params</a:t>
            </a:r>
          </a:p>
        </p:txBody>
      </p:sp>
      <p:sp>
        <p:nvSpPr>
          <p:cNvPr id="62" name="TextBox 61">
            <a:extLst>
              <a:ext uri="{FF2B5EF4-FFF2-40B4-BE49-F238E27FC236}">
                <a16:creationId xmlns:a16="http://schemas.microsoft.com/office/drawing/2014/main" id="{2F3F7EB8-6AB3-F2A7-2A83-D7EE0881426F}"/>
              </a:ext>
            </a:extLst>
          </p:cNvPr>
          <p:cNvSpPr txBox="1"/>
          <p:nvPr/>
        </p:nvSpPr>
        <p:spPr>
          <a:xfrm>
            <a:off x="914400" y="12305837"/>
            <a:ext cx="18444755" cy="9325630"/>
          </a:xfrm>
          <a:prstGeom prst="rect">
            <a:avLst/>
          </a:prstGeom>
          <a:noFill/>
        </p:spPr>
        <p:txBody>
          <a:bodyPr wrap="square" rtlCol="0">
            <a:spAutoFit/>
          </a:bodyPr>
          <a:lstStyle/>
          <a:p>
            <a:r>
              <a:rPr lang="en-US" sz="4000" b="1">
                <a:solidFill>
                  <a:schemeClr val="bg1"/>
                </a:solidFill>
                <a:latin typeface="NVIDIA Sans" panose="020B0503020203020204" pitchFamily="34" charset="0"/>
                <a:cs typeface="NVIDIA Sans" panose="020B0503020203020204" pitchFamily="34" charset="0"/>
              </a:rPr>
              <a:t>CUDA-Q Solution:</a:t>
            </a:r>
          </a:p>
          <a:p>
            <a:endParaRPr lang="en-US" sz="4000" b="1">
              <a:solidFill>
                <a:schemeClr val="bg1"/>
              </a:solidFill>
              <a:latin typeface="NVIDIA Sans" panose="020B0503020203020204" pitchFamily="34" charset="0"/>
              <a:cs typeface="NVIDIA Sans" panose="020B0503020203020204" pitchFamily="34" charset="0"/>
            </a:endParaRPr>
          </a:p>
          <a:p>
            <a:r>
              <a:rPr lang="en-US" sz="4000">
                <a:solidFill>
                  <a:schemeClr val="bg1"/>
                </a:solidFill>
                <a:latin typeface="NVIDIA Sans" panose="020B0503020203020204" pitchFamily="34" charset="0"/>
                <a:cs typeface="NVIDIA Sans" panose="020B0503020203020204" pitchFamily="34" charset="0"/>
              </a:rPr>
              <a:t>- Parameter-shift gradient calculation: one parameter </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2 circuits (+/- delta).</a:t>
            </a:r>
            <a:endParaRPr lang="en-US" sz="4000">
              <a:solidFill>
                <a:schemeClr val="bg1"/>
              </a:solidFill>
              <a:latin typeface="NVIDIA Sans" panose="020B0503020203020204" pitchFamily="34" charset="0"/>
              <a:cs typeface="NVIDIA Sans" panose="020B0503020203020204" pitchFamily="34" charset="0"/>
            </a:endParaRPr>
          </a:p>
          <a:p>
            <a:endParaRPr lang="en-US" sz="4000">
              <a:solidFill>
                <a:schemeClr val="bg1"/>
              </a:solidFill>
              <a:latin typeface="NVIDIA Sans" panose="020B0503020203020204" pitchFamily="34" charset="0"/>
              <a:cs typeface="NVIDIA Sans" panose="020B0503020203020204" pitchFamily="34" charset="0"/>
            </a:endParaRPr>
          </a:p>
          <a:p>
            <a:r>
              <a:rPr lang="en-US" sz="4000">
                <a:solidFill>
                  <a:schemeClr val="bg1"/>
                </a:solidFill>
                <a:latin typeface="NVIDIA Sans" panose="020B0503020203020204" pitchFamily="34" charset="0"/>
                <a:cs typeface="NVIDIA Sans" panose="020B0503020203020204" pitchFamily="34" charset="0"/>
              </a:rPr>
              <a:t>- Task-based virtualization: each iteration </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1 + 2 * </a:t>
            </a:r>
            <a:r>
              <a:rPr lang="en-US" sz="4000" err="1">
                <a:solidFill>
                  <a:schemeClr val="bg1"/>
                </a:solidFill>
                <a:latin typeface="NVIDIA Sans" panose="020B0503020203020204" pitchFamily="34" charset="0"/>
                <a:cs typeface="NVIDIA Sans" panose="020B0503020203020204" pitchFamily="34" charset="0"/>
                <a:sym typeface="Wingdings" panose="05000000000000000000" pitchFamily="2" charset="2"/>
              </a:rPr>
              <a:t>num_params</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tasks (each task is a circuit with different rotation angles).</a:t>
            </a:r>
          </a:p>
          <a:p>
            <a:endPar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endParaRPr>
          </a:p>
          <a:p>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a:t>
            </a:r>
            <a:r>
              <a:rPr lang="en-US" sz="4000" err="1">
                <a:solidFill>
                  <a:schemeClr val="bg1"/>
                </a:solidFill>
                <a:latin typeface="NVIDIA Sans" panose="020B0503020203020204" pitchFamily="34" charset="0"/>
                <a:cs typeface="NVIDIA Sans" panose="020B0503020203020204" pitchFamily="34" charset="0"/>
                <a:sym typeface="Wingdings" panose="05000000000000000000" pitchFamily="2" charset="2"/>
              </a:rPr>
              <a:t>vQPUs</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grab tasks from the task pool.</a:t>
            </a:r>
          </a:p>
          <a:p>
            <a:endPar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endParaRPr>
          </a:p>
          <a:p>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Executed on EOS: 59 nodes – 472 GPUs (each </a:t>
            </a:r>
            <a:r>
              <a:rPr lang="en-US" sz="4000" err="1">
                <a:solidFill>
                  <a:schemeClr val="bg1"/>
                </a:solidFill>
                <a:latin typeface="NVIDIA Sans" panose="020B0503020203020204" pitchFamily="34" charset="0"/>
                <a:cs typeface="NVIDIA Sans" panose="020B0503020203020204" pitchFamily="34" charset="0"/>
                <a:sym typeface="Wingdings" panose="05000000000000000000" pitchFamily="2" charset="2"/>
              </a:rPr>
              <a:t>vQPU</a:t>
            </a:r>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aka GPU, only needs to run one task).</a:t>
            </a:r>
          </a:p>
          <a:p>
            <a:endPar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endParaRPr>
          </a:p>
          <a:p>
            <a:r>
              <a:rPr lang="en-US" sz="4000">
                <a:solidFill>
                  <a:schemeClr val="bg1"/>
                </a:solidFill>
                <a:latin typeface="NVIDIA Sans" panose="020B0503020203020204" pitchFamily="34" charset="0"/>
                <a:cs typeface="NVIDIA Sans" panose="020B0503020203020204" pitchFamily="34" charset="0"/>
                <a:sym typeface="Wingdings" panose="05000000000000000000" pitchFamily="2" charset="2"/>
              </a:rPr>
              <a:t>- Optimizer check-pointing to fit EOS wall-time limit.</a:t>
            </a:r>
          </a:p>
          <a:p>
            <a:endParaRPr lang="en-US" sz="4000">
              <a:solidFill>
                <a:schemeClr val="bg1"/>
              </a:solidFill>
              <a:latin typeface="NVIDIA Sans" panose="020B0503020203020204" pitchFamily="34" charset="0"/>
              <a:cs typeface="NVIDIA Sans" panose="020B0503020203020204" pitchFamily="34" charset="0"/>
            </a:endParaRPr>
          </a:p>
          <a:p>
            <a:endParaRPr lang="en-US" sz="4000" b="1" err="1">
              <a:solidFill>
                <a:schemeClr val="bg1"/>
              </a:solidFill>
              <a:latin typeface="NVIDIA Sans" panose="020B0503020203020204" pitchFamily="34" charset="0"/>
              <a:cs typeface="NVIDIA Sans" panose="020B0503020203020204" pitchFamily="34" charset="0"/>
            </a:endParaRPr>
          </a:p>
        </p:txBody>
      </p:sp>
      <p:pic>
        <p:nvPicPr>
          <p:cNvPr id="63" name="Picture 2" descr="NVIDIA Eos Revealed: Peek Into Operations of a Top 10 Supercomputer | NVIDIA  Blog">
            <a:extLst>
              <a:ext uri="{FF2B5EF4-FFF2-40B4-BE49-F238E27FC236}">
                <a16:creationId xmlns:a16="http://schemas.microsoft.com/office/drawing/2014/main" id="{53077550-7F1A-B62E-4D7F-56DF8228A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5393" y="14807759"/>
            <a:ext cx="9173889" cy="487362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EA6D130F-26FC-3274-37BE-3143055E8875}"/>
              </a:ext>
            </a:extLst>
          </p:cNvPr>
          <p:cNvSpPr txBox="1"/>
          <p:nvPr/>
        </p:nvSpPr>
        <p:spPr>
          <a:xfrm>
            <a:off x="27550249" y="13925006"/>
            <a:ext cx="1204176" cy="707886"/>
          </a:xfrm>
          <a:prstGeom prst="rect">
            <a:avLst/>
          </a:prstGeom>
          <a:noFill/>
        </p:spPr>
        <p:txBody>
          <a:bodyPr wrap="none" rtlCol="0">
            <a:spAutoFit/>
          </a:bodyPr>
          <a:lstStyle/>
          <a:p>
            <a:pPr algn="ctr"/>
            <a:r>
              <a:rPr lang="en-US" sz="4000" b="1">
                <a:solidFill>
                  <a:schemeClr val="tx2"/>
                </a:solidFill>
                <a:latin typeface="NVIDIA Sans" panose="020B0503020203020204" pitchFamily="34" charset="0"/>
                <a:cs typeface="NVIDIA Sans" panose="020B0503020203020204" pitchFamily="34" charset="0"/>
              </a:rPr>
              <a:t>EOS</a:t>
            </a:r>
          </a:p>
        </p:txBody>
      </p:sp>
    </p:spTree>
    <p:extLst>
      <p:ext uri="{BB962C8B-B14F-4D97-AF65-F5344CB8AC3E}">
        <p14:creationId xmlns:p14="http://schemas.microsoft.com/office/powerpoint/2010/main" val="163147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5" name="Text Placeholder 4">
            <a:extLst>
              <a:ext uri="{FF2B5EF4-FFF2-40B4-BE49-F238E27FC236}">
                <a16:creationId xmlns:a16="http://schemas.microsoft.com/office/drawing/2014/main" id="{F37C60F9-CD69-780E-291B-A697065F09C3}"/>
              </a:ext>
            </a:extLst>
          </p:cNvPr>
          <p:cNvSpPr>
            <a:spLocks noGrp="1"/>
          </p:cNvSpPr>
          <p:nvPr>
            <p:ph type="body" sz="quarter" idx="10"/>
          </p:nvPr>
        </p:nvSpPr>
        <p:spPr/>
        <p:txBody>
          <a:bodyPr/>
          <a:lstStyle/>
          <a:p>
            <a:r>
              <a:rPr lang="en-US"/>
              <a:t>Expose the underlying system architecture to the programmer</a:t>
            </a:r>
          </a:p>
          <a:p>
            <a:endParaRPr lang="en-US"/>
          </a:p>
        </p:txBody>
      </p:sp>
      <p:sp>
        <p:nvSpPr>
          <p:cNvPr id="6" name="TextBox 5">
            <a:extLst>
              <a:ext uri="{FF2B5EF4-FFF2-40B4-BE49-F238E27FC236}">
                <a16:creationId xmlns:a16="http://schemas.microsoft.com/office/drawing/2014/main" id="{E078A90C-577E-8C80-B5C0-B2122E5D1909}"/>
              </a:ext>
            </a:extLst>
          </p:cNvPr>
          <p:cNvSpPr txBox="1"/>
          <p:nvPr/>
        </p:nvSpPr>
        <p:spPr>
          <a:xfrm>
            <a:off x="-1" y="3422035"/>
            <a:ext cx="13367085" cy="17081599"/>
          </a:xfrm>
          <a:prstGeom prst="rect">
            <a:avLst/>
          </a:prstGeom>
          <a:solidFill>
            <a:schemeClr val="bg1"/>
          </a:solidFill>
        </p:spPr>
        <p:txBody>
          <a:bodyPr wrap="square">
            <a:spAutoFit/>
          </a:bodyPr>
          <a:lstStyle/>
          <a:p>
            <a:r>
              <a:rPr lang="en-US" sz="2400" b="0">
                <a:solidFill>
                  <a:srgbClr val="6A9955"/>
                </a:solidFill>
                <a:effectLst/>
                <a:latin typeface="Consolas" panose="020B0609020204030204" pitchFamily="49" charset="0"/>
              </a:rPr>
              <a:t>  // Toy model: H2</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err="1">
                <a:solidFill>
                  <a:srgbClr val="4EC9B0"/>
                </a:solidFill>
                <a:effectLst/>
                <a:latin typeface="Consolas" panose="020B0609020204030204" pitchFamily="49" charset="0"/>
              </a:rPr>
              <a:t>cudaq</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spin_op</a:t>
            </a:r>
            <a:r>
              <a:rPr lang="en-US" sz="2400" b="0">
                <a:solidFill>
                  <a:srgbClr val="CCCCCC"/>
                </a:solidFill>
                <a:effectLst/>
                <a:latin typeface="Consolas" panose="020B0609020204030204" pitchFamily="49" charset="0"/>
              </a:rPr>
              <a:t> </a:t>
            </a:r>
            <a:r>
              <a:rPr lang="en-US" sz="2400" b="0">
                <a:solidFill>
                  <a:srgbClr val="DCDCAA"/>
                </a:solidFill>
                <a:effectLst/>
                <a:latin typeface="Consolas" panose="020B0609020204030204" pitchFamily="49" charset="0"/>
              </a:rPr>
              <a:t>H</a:t>
            </a:r>
            <a:r>
              <a:rPr lang="en-US" sz="2400" b="0">
                <a:solidFill>
                  <a:srgbClr val="CCCCCC"/>
                </a:solidFill>
                <a:effectLst/>
                <a:latin typeface="Consolas" panose="020B0609020204030204" pitchFamily="49" charset="0"/>
              </a:rPr>
              <a:t>(h2_data,</a:t>
            </a:r>
            <a:r>
              <a:rPr lang="en-US" sz="2400" b="0">
                <a:solidFill>
                  <a:srgbClr val="6A9955"/>
                </a:solidFill>
                <a:effectLst/>
                <a:latin typeface="Consolas" panose="020B0609020204030204" pitchFamily="49" charset="0"/>
              </a:rPr>
              <a:t> /*</a:t>
            </a:r>
            <a:r>
              <a:rPr lang="en-US" sz="2400" b="0" err="1">
                <a:solidFill>
                  <a:srgbClr val="6A9955"/>
                </a:solidFill>
                <a:effectLst/>
                <a:latin typeface="Consolas" panose="020B0609020204030204" pitchFamily="49" charset="0"/>
              </a:rPr>
              <a:t>nQubits</a:t>
            </a:r>
            <a:r>
              <a:rPr lang="en-US" sz="2400" b="0">
                <a:solidFill>
                  <a:srgbClr val="6A9955"/>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4</a:t>
            </a:r>
            <a:r>
              <a:rPr lang="en-US" sz="2400" b="0">
                <a:solidFill>
                  <a:srgbClr val="CCCCCC"/>
                </a:solidFill>
                <a:effectLst/>
                <a:latin typeface="Consolas" panose="020B0609020204030204" pitchFamily="49" charset="0"/>
              </a:rPr>
              <a:t>);</a:t>
            </a:r>
            <a:br>
              <a:rPr lang="en-US" sz="2400">
                <a:solidFill>
                  <a:srgbClr val="CCCCCC"/>
                </a:solidFill>
                <a:latin typeface="Consolas" panose="020B0609020204030204" pitchFamily="49" charset="0"/>
              </a:rPr>
            </a:br>
            <a:r>
              <a:rPr lang="en-US" sz="2400">
                <a:solidFill>
                  <a:srgbClr val="CCCCCC"/>
                </a:solidFill>
                <a:latin typeface="Consolas" panose="020B0609020204030204" pitchFamily="49" charset="0"/>
              </a:rPr>
              <a:t>  </a:t>
            </a:r>
            <a:r>
              <a:rPr lang="en-US" sz="2400" b="0">
                <a:solidFill>
                  <a:srgbClr val="569CD6"/>
                </a:solidFill>
                <a:effectLst/>
                <a:latin typeface="Consolas" panose="020B0609020204030204" pitchFamily="49" charset="0"/>
              </a:rPr>
              <a:t>auto</a:t>
            </a:r>
            <a:r>
              <a:rPr lang="en-US" sz="2400" b="0">
                <a:solidFill>
                  <a:srgbClr val="CCCCCC"/>
                </a:solidFill>
                <a:effectLst/>
                <a:latin typeface="Consolas" panose="020B0609020204030204" pitchFamily="49" charset="0"/>
              </a:rPr>
              <a:t> ansatz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a:solidFill>
                  <a:srgbClr val="4EC9B0"/>
                </a:solidFill>
                <a:effectLst/>
                <a:latin typeface="Consolas" panose="020B0609020204030204" pitchFamily="49" charset="0"/>
              </a:rPr>
              <a:t>vector</a:t>
            </a:r>
            <a:r>
              <a:rPr lang="en-US" sz="2400" b="0">
                <a:solidFill>
                  <a:srgbClr val="CCCCCC"/>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CCCCCC"/>
                </a:solidFill>
                <a:effectLst/>
                <a:latin typeface="Consolas" panose="020B0609020204030204" pitchFamily="49" charset="0"/>
              </a:rPr>
              <a:t>&gt; </a:t>
            </a:r>
            <a:r>
              <a:rPr lang="en-US" sz="2400" b="0">
                <a:solidFill>
                  <a:srgbClr val="9CDCFE"/>
                </a:solidFill>
                <a:effectLst/>
                <a:latin typeface="Consolas" panose="020B0609020204030204" pitchFamily="49" charset="0"/>
              </a:rPr>
              <a:t>thetas</a:t>
            </a:r>
            <a:r>
              <a:rPr lang="en-US" sz="2400" b="0">
                <a:solidFill>
                  <a:srgbClr val="CCCCCC"/>
                </a:solidFill>
                <a:effectLst/>
                <a:latin typeface="Consolas" panose="020B0609020204030204" pitchFamily="49" charset="0"/>
              </a:rPr>
              <a:t>) __</a:t>
            </a:r>
            <a:r>
              <a:rPr lang="en-US" sz="2400" b="0" err="1">
                <a:solidFill>
                  <a:srgbClr val="CCCCCC"/>
                </a:solidFill>
                <a:effectLst/>
                <a:latin typeface="Consolas" panose="020B0609020204030204" pitchFamily="49" charset="0"/>
              </a:rPr>
              <a:t>qpu</a:t>
            </a:r>
            <a:r>
              <a:rPr lang="en-US" sz="2400" b="0">
                <a:solidFill>
                  <a:srgbClr val="CCCCCC"/>
                </a:solidFill>
                <a:effectLst/>
                <a:latin typeface="Consolas" panose="020B0609020204030204" pitchFamily="49" charset="0"/>
              </a:rPr>
              <a:t>__ {</a:t>
            </a:r>
          </a:p>
          <a:p>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 </a:t>
            </a:r>
            <a:r>
              <a:rPr lang="en-US" sz="2400" b="0">
                <a:solidFill>
                  <a:srgbClr val="6A9955"/>
                </a:solidFill>
                <a:effectLst/>
                <a:latin typeface="Consolas" panose="020B0609020204030204" pitchFamily="49" charset="0"/>
              </a:rPr>
              <a:t>Quantum Number Preserving kernel.</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err="1">
                <a:solidFill>
                  <a:srgbClr val="DCDCAA"/>
                </a:solidFill>
                <a:effectLst/>
                <a:latin typeface="Consolas" panose="020B0609020204030204" pitchFamily="49" charset="0"/>
              </a:rPr>
              <a:t>qnp_fabric</a:t>
            </a:r>
            <a:r>
              <a:rPr lang="en-US" sz="2400" b="0">
                <a:solidFill>
                  <a:srgbClr val="CCCCCC"/>
                </a:solidFill>
                <a:effectLst/>
                <a:latin typeface="Consolas" panose="020B0609020204030204" pitchFamily="49" charset="0"/>
              </a:rPr>
              <a:t>(q, </a:t>
            </a:r>
            <a:r>
              <a:rPr lang="en-US" sz="2400" b="0" err="1">
                <a:solidFill>
                  <a:srgbClr val="CCCCCC"/>
                </a:solidFill>
                <a:effectLst/>
                <a:latin typeface="Consolas" panose="020B0609020204030204" pitchFamily="49" charset="0"/>
              </a:rPr>
              <a:t>numLayers</a:t>
            </a:r>
            <a:r>
              <a:rPr lang="en-US" sz="2400" b="0">
                <a:solidFill>
                  <a:srgbClr val="CCCCCC"/>
                </a:solidFill>
                <a:effectLst/>
                <a:latin typeface="Consolas" panose="020B0609020204030204" pitchFamily="49" charset="0"/>
              </a:rPr>
              <a:t>, thetas);</a:t>
            </a:r>
          </a:p>
          <a:p>
            <a:r>
              <a:rPr lang="en-US" sz="2400" b="0">
                <a:solidFill>
                  <a:srgbClr val="CCCCCC"/>
                </a:solidFill>
                <a:effectLst/>
                <a:latin typeface="Consolas" panose="020B0609020204030204" pitchFamily="49" charset="0"/>
              </a:rPr>
              <a:t>  };</a:t>
            </a:r>
          </a:p>
          <a:p>
            <a:br>
              <a:rPr lang="en-US" sz="2400" b="0">
                <a:solidFill>
                  <a:srgbClr val="CCCCCC"/>
                </a:solidFill>
                <a:effectLst/>
                <a:latin typeface="Consolas" panose="020B0609020204030204" pitchFamily="49" charset="0"/>
              </a:rPr>
            </a:br>
            <a:r>
              <a:rPr lang="en-US" sz="2400" b="0">
                <a:solidFill>
                  <a:srgbClr val="6A9955"/>
                </a:solidFill>
                <a:effectLst/>
                <a:latin typeface="Consolas" panose="020B0609020204030204" pitchFamily="49" charset="0"/>
              </a:rPr>
              <a:t>  // Get the number of virtual QPUs.</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auto</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numQpus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platform</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num_qpus</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auto</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objectiveDistributeGradients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&amp;</a:t>
            </a:r>
            <a:r>
              <a:rPr lang="en-US" sz="2400" b="0">
                <a:solidFill>
                  <a:srgbClr val="CCCCCC"/>
                </a:solidFill>
                <a:effectLst/>
                <a:latin typeface="Consolas" panose="020B0609020204030204" pitchFamily="49" charset="0"/>
              </a:rPr>
              <a:t>](</a:t>
            </a:r>
            <a:r>
              <a:rPr lang="en-US" sz="2400" b="0">
                <a:solidFill>
                  <a:srgbClr val="569CD6"/>
                </a:solidFill>
                <a:effectLst/>
                <a:latin typeface="Consolas" panose="020B0609020204030204" pitchFamily="49" charset="0"/>
              </a:rPr>
              <a:t>const</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a:solidFill>
                  <a:srgbClr val="4EC9B0"/>
                </a:solidFill>
                <a:effectLst/>
                <a:latin typeface="Consolas" panose="020B0609020204030204" pitchFamily="49" charset="0"/>
              </a:rPr>
              <a:t>vector</a:t>
            </a:r>
            <a:r>
              <a:rPr lang="en-US" sz="2400" b="0">
                <a:solidFill>
                  <a:srgbClr val="CCCCCC"/>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CCCCCC"/>
                </a:solidFill>
                <a:effectLst/>
                <a:latin typeface="Consolas" panose="020B0609020204030204" pitchFamily="49" charset="0"/>
              </a:rPr>
              <a:t>&gt; </a:t>
            </a:r>
            <a:r>
              <a:rPr lang="en-US" sz="2400" b="0">
                <a:solidFill>
                  <a:srgbClr val="569CD6"/>
                </a:solidFill>
                <a:effectLst/>
                <a:latin typeface="Consolas" panose="020B0609020204030204" pitchFamily="49" charset="0"/>
              </a:rPr>
              <a:t>&amp;</a:t>
            </a:r>
            <a:r>
              <a:rPr lang="en-US" sz="2400" b="0">
                <a:solidFill>
                  <a:srgbClr val="9CDCFE"/>
                </a:solidFill>
                <a:effectLst/>
                <a:latin typeface="Consolas" panose="020B0609020204030204" pitchFamily="49" charset="0"/>
              </a:rPr>
              <a:t>x</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a:solidFill>
                  <a:srgbClr val="4EC9B0"/>
                </a:solidFill>
                <a:effectLst/>
                <a:latin typeface="Consolas" panose="020B0609020204030204" pitchFamily="49" charset="0"/>
              </a:rPr>
              <a:t>vector</a:t>
            </a:r>
            <a:r>
              <a:rPr lang="en-US" sz="2400" b="0">
                <a:solidFill>
                  <a:srgbClr val="CCCCCC"/>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CCCCCC"/>
                </a:solidFill>
                <a:effectLst/>
                <a:latin typeface="Consolas" panose="020B0609020204030204" pitchFamily="49" charset="0"/>
              </a:rPr>
              <a:t>&gt; </a:t>
            </a:r>
            <a:r>
              <a:rPr lang="en-US" sz="2400" b="0">
                <a:solidFill>
                  <a:srgbClr val="569CD6"/>
                </a:solidFill>
                <a:effectLst/>
                <a:latin typeface="Consolas" panose="020B0609020204030204" pitchFamily="49" charset="0"/>
              </a:rPr>
              <a:t>&amp;</a:t>
            </a:r>
            <a:r>
              <a:rPr lang="en-US" sz="2400" b="0">
                <a:solidFill>
                  <a:srgbClr val="9CDCFE"/>
                </a:solidFill>
                <a:effectLst/>
                <a:latin typeface="Consolas" panose="020B0609020204030204" pitchFamily="49" charset="0"/>
              </a:rPr>
              <a:t>dx</a:t>
            </a:r>
            <a:r>
              <a:rPr lang="en-US" sz="2400" b="0">
                <a:solidFill>
                  <a:srgbClr val="CCCCCC"/>
                </a:solidFill>
                <a:effectLst/>
                <a:latin typeface="Consolas" panose="020B0609020204030204" pitchFamily="49" charset="0"/>
              </a:rPr>
              <a:t>) -&gt; </a:t>
            </a:r>
            <a:r>
              <a:rPr lang="en-US" sz="2400" b="0">
                <a:solidFill>
                  <a:srgbClr val="569CD6"/>
                </a:solidFill>
                <a:effectLst/>
                <a:latin typeface="Consolas" panose="020B0609020204030204" pitchFamily="49" charset="0"/>
              </a:rPr>
              <a:t>double</a:t>
            </a:r>
            <a:r>
              <a:rPr lang="en-US" sz="2400" b="0">
                <a:solidFill>
                  <a:srgbClr val="CCCCCC"/>
                </a:solidFill>
                <a:effectLst/>
                <a:latin typeface="Consolas" panose="020B0609020204030204" pitchFamily="49" charset="0"/>
              </a:rPr>
              <a:t> {</a:t>
            </a:r>
          </a:p>
          <a:p>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D4D4D4"/>
                </a:solidFill>
                <a:effectLst/>
                <a:latin typeface="Consolas" panose="020B0609020204030204" pitchFamily="49" charset="0"/>
              </a:rPr>
              <a:t>&gt;&gt;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allParams</a:t>
            </a:r>
            <a:r>
              <a:rPr lang="en-US" sz="2400" b="0">
                <a:solidFill>
                  <a:srgbClr val="CCCCCC"/>
                </a:solidFill>
                <a:effectLst/>
                <a:latin typeface="Consolas" panose="020B0609020204030204" pitchFamily="49" charset="0"/>
              </a:rPr>
              <a:t>;</a:t>
            </a:r>
          </a:p>
          <a:p>
            <a:r>
              <a:rPr lang="en-US" sz="2400" b="0">
                <a:solidFill>
                  <a:srgbClr val="6A9955"/>
                </a:solidFill>
                <a:effectLst/>
                <a:latin typeface="Consolas" panose="020B0609020204030204" pitchFamily="49" charset="0"/>
              </a:rPr>
              <a:t>    // Task lists: all parameter sets</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allParams</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reserve</a:t>
            </a:r>
            <a:r>
              <a:rPr lang="en-US" sz="2400" b="0">
                <a:solidFill>
                  <a:srgbClr val="CCCCCC"/>
                </a:solidFill>
                <a:effectLst/>
                <a:latin typeface="Consolas" panose="020B0609020204030204" pitchFamily="49" charset="0"/>
              </a:rPr>
              <a:t>(</a:t>
            </a:r>
            <a:r>
              <a:rPr lang="en-US" sz="2400" b="0">
                <a:solidFill>
                  <a:srgbClr val="B5CEA8"/>
                </a:solidFill>
                <a:effectLst/>
                <a:latin typeface="Consolas" panose="020B0609020204030204" pitchFamily="49" charset="0"/>
              </a:rPr>
              <a:t>2</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x</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size</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1</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allParams</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emplace_back</a:t>
            </a:r>
            <a:r>
              <a:rPr lang="en-US" sz="2400" b="0">
                <a:solidFill>
                  <a:srgbClr val="CCCCCC"/>
                </a:solidFill>
                <a:effectLst/>
                <a:latin typeface="Consolas" panose="020B0609020204030204" pitchFamily="49" charset="0"/>
              </a:rPr>
              <a:t>(x);</a:t>
            </a:r>
          </a:p>
          <a:p>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for</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err="1">
                <a:solidFill>
                  <a:srgbClr val="569CD6"/>
                </a:solidFill>
                <a:effectLst/>
                <a:latin typeface="Consolas" panose="020B0609020204030204" pitchFamily="49" charset="0"/>
              </a:rPr>
              <a:t>size_t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0</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&lt;</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x</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size</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 Shift params up and down </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p>
          <a:p>
            <a:br>
              <a:rPr lang="en-US" sz="2400" b="0">
                <a:solidFill>
                  <a:srgbClr val="CCCCCC"/>
                </a:solidFill>
                <a:effectLst/>
                <a:latin typeface="Consolas" panose="020B0609020204030204" pitchFamily="49" charset="0"/>
              </a:rPr>
            </a:br>
            <a:r>
              <a:rPr lang="en-US" sz="2400" b="0">
                <a:solidFill>
                  <a:srgbClr val="6A9955"/>
                </a:solidFill>
                <a:effectLst/>
                <a:latin typeface="Consolas" panose="020B0609020204030204" pitchFamily="49" charset="0"/>
              </a:rPr>
              <a:t>    // Splice the task list (for QPUs)</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const</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D4D4D4"/>
                </a:solidFill>
                <a:effectLst/>
                <a:latin typeface="Consolas" panose="020B0609020204030204" pitchFamily="49" charset="0"/>
              </a:rPr>
              <a:t>&gt;&gt;&gt;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paramsForQpus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err="1">
                <a:solidFill>
                  <a:srgbClr val="DCDCAA"/>
                </a:solidFill>
                <a:effectLst/>
                <a:latin typeface="Consolas" panose="020B0609020204030204" pitchFamily="49" charset="0"/>
              </a:rPr>
              <a:t>splitVec</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allParams</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a:solidFill>
                  <a:srgbClr val="DCDCAA"/>
                </a:solidFill>
                <a:effectLst/>
                <a:latin typeface="Consolas" panose="020B0609020204030204" pitchFamily="49" charset="0"/>
              </a:rPr>
              <a:t>min</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numQpus</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allParams</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size</a:t>
            </a:r>
            <a:r>
              <a:rPr lang="en-US" sz="2400" b="0">
                <a:solidFill>
                  <a:srgbClr val="CCCCCC"/>
                </a:solidFill>
                <a:effectLst/>
                <a:latin typeface="Consolas" panose="020B0609020204030204" pitchFamily="49" charset="0"/>
              </a:rPr>
              <a:t>()));</a:t>
            </a:r>
          </a:p>
          <a:p>
            <a:r>
              <a:rPr lang="en-US" sz="2400" b="0">
                <a:solidFill>
                  <a:srgbClr val="4EC9B0"/>
                </a:solidFill>
                <a:effectLst/>
                <a:latin typeface="Consolas" panose="020B0609020204030204" pitchFamily="49" charset="0"/>
              </a:rPr>
              <a:t>	…</a:t>
            </a:r>
          </a:p>
          <a:p>
            <a:r>
              <a:rPr lang="en-US" sz="2400">
                <a:solidFill>
                  <a:srgbClr val="4EC9B0"/>
                </a:solidFill>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err="1">
                <a:solidFill>
                  <a:srgbClr val="4EC9B0"/>
                </a:solidFill>
                <a:effectLst/>
                <a:latin typeface="Consolas" panose="020B0609020204030204" pitchFamily="49" charset="0"/>
              </a:rPr>
              <a:t>cudaq</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async_observe_result</a:t>
            </a:r>
            <a:r>
              <a:rPr lang="en-US" sz="2400" b="0">
                <a:solidFill>
                  <a:srgbClr val="D4D4D4"/>
                </a:solidFill>
                <a:effectLst/>
                <a:latin typeface="Consolas" panose="020B0609020204030204" pitchFamily="49" charset="0"/>
              </a:rPr>
              <a:t>&gt;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expectation_futures</a:t>
            </a:r>
            <a:r>
              <a:rPr lang="en-US" sz="2400" b="0">
                <a:solidFill>
                  <a:srgbClr val="CCCCCC"/>
                </a:solidFill>
                <a:effectLst/>
                <a:latin typeface="Consolas" panose="020B0609020204030204" pitchFamily="49" charset="0"/>
              </a:rPr>
              <a:t>;</a:t>
            </a:r>
            <a:br>
              <a:rPr lang="en-US" sz="2400" b="0">
                <a:solidFill>
                  <a:srgbClr val="CCCCCC"/>
                </a:solidFill>
                <a:effectLst/>
                <a:latin typeface="Consolas" panose="020B0609020204030204" pitchFamily="49" charset="0"/>
              </a:rPr>
            </a:br>
            <a:r>
              <a:rPr lang="en-US" sz="2400" b="0">
                <a:solidFill>
                  <a:srgbClr val="6A9955"/>
                </a:solidFill>
                <a:effectLst/>
                <a:latin typeface="Consolas" panose="020B0609020204030204" pitchFamily="49" charset="0"/>
              </a:rPr>
              <a:t>    // Async. dispatch</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for</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err="1">
                <a:solidFill>
                  <a:srgbClr val="569CD6"/>
                </a:solidFill>
                <a:effectLst/>
                <a:latin typeface="Consolas" panose="020B0609020204030204" pitchFamily="49" charset="0"/>
              </a:rPr>
              <a:t>size_t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qpuId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0</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qpuId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&lt;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numQpus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err="1">
                <a:solidFill>
                  <a:srgbClr val="CCCCCC"/>
                </a:solidFill>
                <a:effectLst/>
                <a:latin typeface="Consolas" panose="020B0609020204030204" pitchFamily="49" charset="0"/>
              </a:rPr>
              <a:t>qpuId</a:t>
            </a:r>
            <a:r>
              <a:rPr lang="en-US" sz="2400" b="0">
                <a:solidFill>
                  <a:srgbClr val="CCCCCC"/>
                </a:solidFill>
                <a:effectLst/>
                <a:latin typeface="Consolas" panose="020B0609020204030204" pitchFamily="49" charset="0"/>
              </a:rPr>
              <a:t>) </a:t>
            </a:r>
          </a:p>
          <a:p>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for</a:t>
            </a:r>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const</a:t>
            </a:r>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auto</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&amp;</a:t>
            </a:r>
            <a:r>
              <a:rPr lang="en-US" sz="2400" b="0">
                <a:solidFill>
                  <a:srgbClr val="CCCCCC"/>
                </a:solidFill>
                <a:effectLst/>
                <a:latin typeface="Consolas" panose="020B0609020204030204" pitchFamily="49" charset="0"/>
              </a:rPr>
              <a:t>param : </a:t>
            </a:r>
            <a:r>
              <a:rPr lang="en-US" sz="2400" b="0" err="1">
                <a:solidFill>
                  <a:srgbClr val="9CDCFE"/>
                </a:solidFill>
                <a:effectLst/>
                <a:latin typeface="Consolas" panose="020B0609020204030204" pitchFamily="49" charset="0"/>
              </a:rPr>
              <a:t>paramsForQpus</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qpuId</a:t>
            </a:r>
            <a:r>
              <a:rPr lang="en-US" sz="2400" b="0">
                <a:solidFill>
                  <a:srgbClr val="CCCCCC"/>
                </a:solidFill>
                <a:effectLst/>
                <a:latin typeface="Consolas" panose="020B0609020204030204" pitchFamily="49" charset="0"/>
              </a:rPr>
              <a:t>]) </a:t>
            </a:r>
          </a:p>
          <a:p>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expectation_futures</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emplace_back</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err="1">
                <a:solidFill>
                  <a:srgbClr val="4EC9B0"/>
                </a:solidFill>
                <a:effectLst/>
                <a:latin typeface="Consolas" panose="020B0609020204030204" pitchFamily="49" charset="0"/>
              </a:rPr>
              <a:t>cudaq</a:t>
            </a:r>
            <a:r>
              <a:rPr lang="en-US" sz="2400" b="0">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observe_async</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qpuId</a:t>
            </a:r>
            <a:r>
              <a:rPr lang="en-US" sz="2400" b="0">
                <a:solidFill>
                  <a:srgbClr val="CCCCCC"/>
                </a:solidFill>
                <a:effectLst/>
                <a:latin typeface="Consolas" panose="020B0609020204030204" pitchFamily="49" charset="0"/>
              </a:rPr>
              <a:t>, ansatz, H, param));</a:t>
            </a:r>
          </a:p>
          <a:p>
            <a:r>
              <a:rPr lang="en-US" sz="2400" b="0">
                <a:solidFill>
                  <a:srgbClr val="CCCCCC"/>
                </a:solidFill>
                <a:effectLst/>
                <a:latin typeface="Consolas" panose="020B0609020204030204" pitchFamily="49" charset="0"/>
              </a:rPr>
              <a:t>   </a:t>
            </a:r>
          </a:p>
          <a:p>
            <a:r>
              <a:rPr lang="en-US" sz="2400">
                <a:solidFill>
                  <a:srgbClr val="CCCCCC"/>
                </a:solidFill>
                <a:latin typeface="Consolas" panose="020B0609020204030204" pitchFamily="49" charset="0"/>
              </a:rPr>
              <a:t>  </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 Do something else</a:t>
            </a:r>
            <a:endParaRPr lang="en-US" sz="2400" b="0">
              <a:solidFill>
                <a:srgbClr val="CCCCCC"/>
              </a:solidFill>
              <a:effectLst/>
              <a:latin typeface="Consolas" panose="020B0609020204030204" pitchFamily="49" charset="0"/>
            </a:endParaRPr>
          </a:p>
          <a:p>
            <a:br>
              <a:rPr lang="en-US" sz="2400" b="0">
                <a:solidFill>
                  <a:srgbClr val="CCCCCC"/>
                </a:solidFill>
                <a:effectLst/>
                <a:latin typeface="Consolas" panose="020B0609020204030204" pitchFamily="49" charset="0"/>
              </a:rPr>
            </a:br>
            <a:r>
              <a:rPr lang="en-US" sz="2400" b="0">
                <a:solidFill>
                  <a:srgbClr val="6A9955"/>
                </a:solidFill>
                <a:effectLst/>
                <a:latin typeface="Consolas" panose="020B0609020204030204" pitchFamily="49" charset="0"/>
              </a:rPr>
              <a:t>    // Retrieve results</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::vector</a:t>
            </a:r>
            <a:r>
              <a:rPr lang="en-US" sz="2400" b="0">
                <a:solidFill>
                  <a:srgbClr val="D4D4D4"/>
                </a:solidFill>
                <a:effectLst/>
                <a:latin typeface="Consolas" panose="020B0609020204030204" pitchFamily="49" charset="0"/>
              </a:rPr>
              <a:t>&lt;</a:t>
            </a:r>
            <a:r>
              <a:rPr lang="en-US" sz="2400" b="0">
                <a:solidFill>
                  <a:srgbClr val="569CD6"/>
                </a:solidFill>
                <a:effectLst/>
                <a:latin typeface="Consolas" panose="020B0609020204030204" pitchFamily="49" charset="0"/>
              </a:rPr>
              <a:t>double</a:t>
            </a:r>
            <a:r>
              <a:rPr lang="en-US" sz="2400" b="0">
                <a:solidFill>
                  <a:srgbClr val="D4D4D4"/>
                </a:solidFill>
                <a:effectLst/>
                <a:latin typeface="Consolas" panose="020B0609020204030204" pitchFamily="49" charset="0"/>
              </a:rPr>
              <a:t>&gt;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allData</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for</a:t>
            </a:r>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auto</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&amp;</a:t>
            </a:r>
            <a:r>
              <a:rPr lang="en-US" sz="2400" b="0" err="1">
                <a:solidFill>
                  <a:srgbClr val="CCCCCC"/>
                </a:solidFill>
                <a:effectLst/>
                <a:latin typeface="Consolas" panose="020B0609020204030204" pitchFamily="49" charset="0"/>
              </a:rPr>
              <a:t>fut</a:t>
            </a:r>
            <a:r>
              <a:rPr lang="en-US" sz="2400" b="0">
                <a:solidFill>
                  <a:srgbClr val="CCCCCC"/>
                </a:solidFill>
                <a:effectLst/>
                <a:latin typeface="Consolas" panose="020B0609020204030204" pitchFamily="49" charset="0"/>
              </a:rPr>
              <a:t> : </a:t>
            </a:r>
            <a:r>
              <a:rPr lang="en-US" sz="2400" b="0" err="1">
                <a:solidFill>
                  <a:srgbClr val="CCCCCC"/>
                </a:solidFill>
                <a:effectLst/>
                <a:latin typeface="Consolas" panose="020B0609020204030204" pitchFamily="49" charset="0"/>
              </a:rPr>
              <a:t>expectation_futures</a:t>
            </a:r>
            <a:r>
              <a:rPr lang="en-US" sz="2400" b="0">
                <a:solidFill>
                  <a:srgbClr val="CCCCCC"/>
                </a:solidFill>
                <a:effectLst/>
                <a:latin typeface="Consolas" panose="020B0609020204030204" pitchFamily="49" charset="0"/>
              </a:rPr>
              <a:t>) </a:t>
            </a:r>
          </a:p>
          <a:p>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allData</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emplace_back</a:t>
            </a:r>
            <a:r>
              <a:rPr lang="en-US" sz="2400" b="0">
                <a:solidFill>
                  <a:srgbClr val="CCCCCC"/>
                </a:solidFill>
                <a:effectLst/>
                <a:latin typeface="Consolas" panose="020B0609020204030204" pitchFamily="49" charset="0"/>
              </a:rPr>
              <a:t>(</a:t>
            </a:r>
            <a:r>
              <a:rPr lang="en-US" sz="2400" b="0" err="1">
                <a:solidFill>
                  <a:srgbClr val="9CDCFE"/>
                </a:solidFill>
                <a:effectLst/>
                <a:latin typeface="Consolas" panose="020B0609020204030204" pitchFamily="49" charset="0"/>
              </a:rPr>
              <a:t>fut</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get</a:t>
            </a:r>
            <a:r>
              <a:rPr lang="en-US" sz="2400" b="0">
                <a:solidFill>
                  <a:srgbClr val="CCCCCC"/>
                </a:solidFill>
                <a:effectLst/>
                <a:latin typeface="Consolas" panose="020B0609020204030204" pitchFamily="49" charset="0"/>
              </a:rPr>
              <a:t>().</a:t>
            </a:r>
            <a:r>
              <a:rPr lang="en-US" sz="2400" b="0">
                <a:solidFill>
                  <a:srgbClr val="DCDCAA"/>
                </a:solidFill>
                <a:effectLst/>
                <a:latin typeface="Consolas" panose="020B0609020204030204" pitchFamily="49" charset="0"/>
              </a:rPr>
              <a:t>expectation</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br>
              <a:rPr lang="en-US" sz="2400" b="0">
                <a:solidFill>
                  <a:srgbClr val="CCCCCC"/>
                </a:solidFill>
                <a:effectLst/>
                <a:latin typeface="Consolas" panose="020B0609020204030204" pitchFamily="49" charset="0"/>
              </a:rPr>
            </a:br>
            <a:r>
              <a:rPr lang="en-US" sz="2400" b="0">
                <a:solidFill>
                  <a:srgbClr val="6A9955"/>
                </a:solidFill>
                <a:effectLst/>
                <a:latin typeface="Consolas" panose="020B0609020204030204" pitchFamily="49" charset="0"/>
              </a:rPr>
              <a:t>    // Return the &lt;H&gt; energy</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const</a:t>
            </a:r>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double</a:t>
            </a:r>
            <a:r>
              <a:rPr lang="en-US" sz="2400" b="0">
                <a:solidFill>
                  <a:srgbClr val="CCCCCC"/>
                </a:solidFill>
                <a:effectLst/>
                <a:latin typeface="Consolas" panose="020B0609020204030204" pitchFamily="49" charset="0"/>
              </a:rPr>
              <a:t> energy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allData</a:t>
            </a:r>
            <a:r>
              <a:rPr lang="en-US" sz="2400" b="0">
                <a:solidFill>
                  <a:srgbClr val="CCCCCC"/>
                </a:solidFill>
                <a:effectLst/>
                <a:latin typeface="Consolas" panose="020B0609020204030204" pitchFamily="49" charset="0"/>
              </a:rPr>
              <a:t>[</a:t>
            </a:r>
            <a:r>
              <a:rPr lang="en-US" sz="2400" b="0">
                <a:solidFill>
                  <a:srgbClr val="B5CEA8"/>
                </a:solidFill>
                <a:effectLst/>
                <a:latin typeface="Consolas" panose="020B0609020204030204" pitchFamily="49" charset="0"/>
              </a:rPr>
              <a:t>0</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for</a:t>
            </a:r>
            <a:r>
              <a:rPr lang="en-US" sz="2400" b="0">
                <a:solidFill>
                  <a:srgbClr val="CCCCCC"/>
                </a:solidFill>
                <a:effectLst/>
                <a:latin typeface="Consolas" panose="020B0609020204030204" pitchFamily="49" charset="0"/>
              </a:rPr>
              <a:t> (</a:t>
            </a:r>
            <a:r>
              <a:rPr lang="en-US" sz="2400" b="0">
                <a:solidFill>
                  <a:srgbClr val="4EC9B0"/>
                </a:solidFill>
                <a:effectLst/>
                <a:latin typeface="Consolas" panose="020B0609020204030204" pitchFamily="49" charset="0"/>
              </a:rPr>
              <a:t>std</a:t>
            </a:r>
            <a:r>
              <a:rPr lang="en-US" sz="2400" b="0">
                <a:solidFill>
                  <a:srgbClr val="CCCCCC"/>
                </a:solidFill>
                <a:effectLst/>
                <a:latin typeface="Consolas" panose="020B0609020204030204" pitchFamily="49" charset="0"/>
              </a:rPr>
              <a:t>::</a:t>
            </a:r>
            <a:r>
              <a:rPr lang="en-US" sz="2400" b="0" err="1">
                <a:solidFill>
                  <a:srgbClr val="569CD6"/>
                </a:solidFill>
                <a:effectLst/>
                <a:latin typeface="Consolas" panose="020B0609020204030204" pitchFamily="49" charset="0"/>
              </a:rPr>
              <a:t>size_t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0</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&lt;</a:t>
            </a:r>
            <a:r>
              <a:rPr lang="en-US" sz="2400" b="0">
                <a:solidFill>
                  <a:srgbClr val="CCCCCC"/>
                </a:solidFill>
                <a:effectLst/>
                <a:latin typeface="Consolas" panose="020B0609020204030204" pitchFamily="49" charset="0"/>
              </a:rPr>
              <a:t> </a:t>
            </a:r>
            <a:r>
              <a:rPr lang="en-US" sz="2400" b="0" err="1">
                <a:solidFill>
                  <a:srgbClr val="9CDCFE"/>
                </a:solidFill>
                <a:effectLst/>
                <a:latin typeface="Consolas" panose="020B0609020204030204" pitchFamily="49" charset="0"/>
              </a:rPr>
              <a:t>x</a:t>
            </a:r>
            <a:r>
              <a:rPr lang="en-US" sz="2400" b="0" err="1">
                <a:solidFill>
                  <a:srgbClr val="CCCCCC"/>
                </a:solidFill>
                <a:effectLst/>
                <a:latin typeface="Consolas" panose="020B0609020204030204" pitchFamily="49" charset="0"/>
              </a:rPr>
              <a:t>.</a:t>
            </a:r>
            <a:r>
              <a:rPr lang="en-US" sz="2400" b="0" err="1">
                <a:solidFill>
                  <a:srgbClr val="DCDCAA"/>
                </a:solidFill>
                <a:effectLst/>
                <a:latin typeface="Consolas" panose="020B0609020204030204" pitchFamily="49" charset="0"/>
              </a:rPr>
              <a:t>size</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a:t>
            </a:r>
            <a:r>
              <a:rPr lang="en-US" sz="2400" b="0">
                <a:solidFill>
                  <a:srgbClr val="569CD6"/>
                </a:solidFill>
                <a:effectLst/>
                <a:latin typeface="Consolas" panose="020B0609020204030204" pitchFamily="49" charset="0"/>
              </a:rPr>
              <a:t>… Compute the gradients</a:t>
            </a:r>
            <a:endParaRPr lang="en-US" sz="2400" b="0">
              <a:solidFill>
                <a:srgbClr val="CCCCCC"/>
              </a:solidFill>
              <a:effectLst/>
              <a:latin typeface="Consolas" panose="020B0609020204030204" pitchFamily="49" charset="0"/>
            </a:endParaRPr>
          </a:p>
          <a:p>
            <a:r>
              <a:rPr lang="en-US" sz="2400" b="0">
                <a:solidFill>
                  <a:srgbClr val="CCCCCC"/>
                </a:solidFill>
                <a:effectLst/>
                <a:latin typeface="Consolas" panose="020B0609020204030204" pitchFamily="49" charset="0"/>
              </a:rPr>
              <a:t>      </a:t>
            </a:r>
            <a:r>
              <a:rPr lang="en-US" sz="2400" b="0">
                <a:solidFill>
                  <a:srgbClr val="9CDCFE"/>
                </a:solidFill>
                <a:effectLst/>
                <a:latin typeface="Consolas" panose="020B0609020204030204" pitchFamily="49" charset="0"/>
              </a:rPr>
              <a:t>dx</a:t>
            </a:r>
            <a:r>
              <a:rPr lang="en-US" sz="2400" b="0">
                <a:solidFill>
                  <a:srgbClr val="CCCCCC"/>
                </a:solidFill>
                <a:effectLst/>
                <a:latin typeface="Consolas" panose="020B0609020204030204" pitchFamily="49" charset="0"/>
              </a:rPr>
              <a:t>[</a:t>
            </a:r>
            <a:r>
              <a:rPr lang="en-US" sz="2400" b="0" err="1">
                <a:solidFill>
                  <a:srgbClr val="CCCCCC"/>
                </a:solidFill>
                <a:effectLst/>
                <a:latin typeface="Consolas" panose="020B0609020204030204" pitchFamily="49" charset="0"/>
              </a:rPr>
              <a:t>paramId</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shiftPlus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err="1">
                <a:solidFill>
                  <a:srgbClr val="CCCCCC"/>
                </a:solidFill>
                <a:effectLst/>
                <a:latin typeface="Consolas" panose="020B0609020204030204" pitchFamily="49" charset="0"/>
              </a:rPr>
              <a:t>shiftMinus</a:t>
            </a:r>
            <a:r>
              <a:rPr lang="en-US" sz="2400" b="0">
                <a:solidFill>
                  <a:srgbClr val="CCCCCC"/>
                </a:solidFill>
                <a:effectLst/>
                <a:latin typeface="Consolas" panose="020B0609020204030204" pitchFamily="49" charset="0"/>
              </a:rPr>
              <a:t>) </a:t>
            </a:r>
            <a:r>
              <a:rPr lang="en-US" sz="2400" b="0">
                <a:solidFill>
                  <a:srgbClr val="D4D4D4"/>
                </a:solidFill>
                <a:effectLst/>
                <a:latin typeface="Consolas" panose="020B0609020204030204" pitchFamily="49" charset="0"/>
              </a:rPr>
              <a:t>/</a:t>
            </a:r>
            <a:r>
              <a:rPr lang="en-US" sz="2400" b="0">
                <a:solidFill>
                  <a:srgbClr val="CCCCCC"/>
                </a:solidFill>
                <a:effectLst/>
                <a:latin typeface="Consolas" panose="020B0609020204030204" pitchFamily="49" charset="0"/>
              </a:rPr>
              <a:t> </a:t>
            </a:r>
            <a:r>
              <a:rPr lang="en-US" sz="2400" b="0">
                <a:solidFill>
                  <a:srgbClr val="B5CEA8"/>
                </a:solidFill>
                <a:effectLst/>
                <a:latin typeface="Consolas" panose="020B0609020204030204" pitchFamily="49" charset="0"/>
              </a:rPr>
              <a:t>2.0</a:t>
            </a:r>
            <a:r>
              <a:rPr lang="en-US" sz="2400" b="0">
                <a:solidFill>
                  <a:srgbClr val="CCCCCC"/>
                </a:solidFill>
                <a:effectLst/>
                <a:latin typeface="Consolas" panose="020B0609020204030204" pitchFamily="49" charset="0"/>
              </a:rPr>
              <a:t>;</a:t>
            </a:r>
          </a:p>
          <a:p>
            <a:r>
              <a:rPr lang="en-US" sz="2400" b="0">
                <a:solidFill>
                  <a:srgbClr val="CCCCCC"/>
                </a:solidFill>
                <a:effectLst/>
                <a:latin typeface="Consolas" panose="020B0609020204030204" pitchFamily="49" charset="0"/>
              </a:rPr>
              <a:t>    …. </a:t>
            </a:r>
            <a:br>
              <a:rPr lang="en-US" sz="2400" b="0">
                <a:solidFill>
                  <a:srgbClr val="CCCCCC"/>
                </a:solidFill>
                <a:effectLst/>
                <a:latin typeface="Consolas" panose="020B0609020204030204" pitchFamily="49" charset="0"/>
              </a:rPr>
            </a:br>
            <a:r>
              <a:rPr lang="en-US" sz="2400" b="0">
                <a:solidFill>
                  <a:srgbClr val="CCCCCC"/>
                </a:solidFill>
                <a:effectLst/>
                <a:latin typeface="Consolas" panose="020B0609020204030204" pitchFamily="49" charset="0"/>
              </a:rPr>
              <a:t>    </a:t>
            </a:r>
            <a:r>
              <a:rPr lang="en-US" sz="2400" b="0">
                <a:solidFill>
                  <a:srgbClr val="C586C0"/>
                </a:solidFill>
                <a:effectLst/>
                <a:latin typeface="Consolas" panose="020B0609020204030204" pitchFamily="49" charset="0"/>
              </a:rPr>
              <a:t>return</a:t>
            </a:r>
            <a:r>
              <a:rPr lang="en-US" sz="2400" b="0">
                <a:solidFill>
                  <a:srgbClr val="CCCCCC"/>
                </a:solidFill>
                <a:effectLst/>
                <a:latin typeface="Consolas" panose="020B0609020204030204" pitchFamily="49" charset="0"/>
              </a:rPr>
              <a:t> energy;</a:t>
            </a:r>
          </a:p>
          <a:p>
            <a:r>
              <a:rPr lang="en-US" sz="2400" b="0">
                <a:solidFill>
                  <a:srgbClr val="CCCCCC"/>
                </a:solidFill>
                <a:effectLst/>
                <a:latin typeface="Consolas" panose="020B0609020204030204" pitchFamily="49" charset="0"/>
              </a:rPr>
              <a:t>  };</a:t>
            </a:r>
          </a:p>
        </p:txBody>
      </p:sp>
      <p:sp>
        <p:nvSpPr>
          <p:cNvPr id="7" name="Arrow: Left 11">
            <a:extLst>
              <a:ext uri="{FF2B5EF4-FFF2-40B4-BE49-F238E27FC236}">
                <a16:creationId xmlns:a16="http://schemas.microsoft.com/office/drawing/2014/main" id="{D09DAAC8-0E12-D624-1C89-625F27F56E3B}"/>
              </a:ext>
            </a:extLst>
          </p:cNvPr>
          <p:cNvSpPr/>
          <p:nvPr/>
        </p:nvSpPr>
        <p:spPr>
          <a:xfrm>
            <a:off x="14383752" y="8366193"/>
            <a:ext cx="1630285" cy="1034716"/>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Right Brace 7">
            <a:extLst>
              <a:ext uri="{FF2B5EF4-FFF2-40B4-BE49-F238E27FC236}">
                <a16:creationId xmlns:a16="http://schemas.microsoft.com/office/drawing/2014/main" id="{7A90BE96-F0DF-79E9-7229-FD16924BD6FB}"/>
              </a:ext>
            </a:extLst>
          </p:cNvPr>
          <p:cNvSpPr/>
          <p:nvPr/>
        </p:nvSpPr>
        <p:spPr>
          <a:xfrm>
            <a:off x="13391149" y="7480103"/>
            <a:ext cx="866274" cy="2806897"/>
          </a:xfrm>
          <a:prstGeom prst="rightBrace">
            <a:avLst>
              <a:gd name="adj1" fmla="val 46471"/>
              <a:gd name="adj2" fmla="val 50000"/>
            </a:avLst>
          </a:prstGeom>
          <a:ln w="444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4073EE4-05E1-E248-258A-64DDFE0945CE}"/>
              </a:ext>
            </a:extLst>
          </p:cNvPr>
          <p:cNvSpPr txBox="1"/>
          <p:nvPr/>
        </p:nvSpPr>
        <p:spPr>
          <a:xfrm>
            <a:off x="15568862" y="8571715"/>
            <a:ext cx="3537284"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Task List</a:t>
            </a:r>
          </a:p>
        </p:txBody>
      </p:sp>
      <p:sp>
        <p:nvSpPr>
          <p:cNvPr id="10" name="Arrow: Left 14">
            <a:extLst>
              <a:ext uri="{FF2B5EF4-FFF2-40B4-BE49-F238E27FC236}">
                <a16:creationId xmlns:a16="http://schemas.microsoft.com/office/drawing/2014/main" id="{0DA6E797-F2A0-C7EF-6E56-D88EB06E61B8}"/>
              </a:ext>
            </a:extLst>
          </p:cNvPr>
          <p:cNvSpPr/>
          <p:nvPr/>
        </p:nvSpPr>
        <p:spPr>
          <a:xfrm>
            <a:off x="14272745" y="12726612"/>
            <a:ext cx="1296117" cy="1034716"/>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Right Brace 10">
            <a:extLst>
              <a:ext uri="{FF2B5EF4-FFF2-40B4-BE49-F238E27FC236}">
                <a16:creationId xmlns:a16="http://schemas.microsoft.com/office/drawing/2014/main" id="{A344A710-F14E-6B73-8C4B-7FAE68DE751B}"/>
              </a:ext>
            </a:extLst>
          </p:cNvPr>
          <p:cNvSpPr/>
          <p:nvPr/>
        </p:nvSpPr>
        <p:spPr>
          <a:xfrm>
            <a:off x="13346236" y="11776991"/>
            <a:ext cx="866274" cy="2927600"/>
          </a:xfrm>
          <a:prstGeom prst="rightBrace">
            <a:avLst>
              <a:gd name="adj1" fmla="val 46471"/>
              <a:gd name="adj2" fmla="val 50000"/>
            </a:avLst>
          </a:prstGeom>
          <a:ln w="444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DF470A6-2F43-8F58-C0C2-296E48A46C67}"/>
              </a:ext>
            </a:extLst>
          </p:cNvPr>
          <p:cNvSpPr txBox="1"/>
          <p:nvPr/>
        </p:nvSpPr>
        <p:spPr>
          <a:xfrm>
            <a:off x="15386636" y="12286313"/>
            <a:ext cx="3537284" cy="1938992"/>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Async. Dispatch to </a:t>
            </a:r>
            <a:r>
              <a:rPr lang="en-US" sz="4000" err="1">
                <a:solidFill>
                  <a:schemeClr val="bg1"/>
                </a:solidFill>
                <a:latin typeface="NVIDIA Sans" panose="020B0503020203020204" pitchFamily="34" charset="0"/>
                <a:cs typeface="NVIDIA Sans" panose="020B0503020203020204" pitchFamily="34" charset="0"/>
              </a:rPr>
              <a:t>vQPUs</a:t>
            </a:r>
            <a:r>
              <a:rPr lang="en-US" sz="4000">
                <a:solidFill>
                  <a:schemeClr val="bg1"/>
                </a:solidFill>
                <a:latin typeface="NVIDIA Sans" panose="020B0503020203020204" pitchFamily="34" charset="0"/>
                <a:cs typeface="NVIDIA Sans" panose="020B0503020203020204" pitchFamily="34" charset="0"/>
              </a:rPr>
              <a:t> </a:t>
            </a:r>
          </a:p>
        </p:txBody>
      </p:sp>
      <p:sp>
        <p:nvSpPr>
          <p:cNvPr id="13" name="Arrow: Left 19">
            <a:extLst>
              <a:ext uri="{FF2B5EF4-FFF2-40B4-BE49-F238E27FC236}">
                <a16:creationId xmlns:a16="http://schemas.microsoft.com/office/drawing/2014/main" id="{8A397DC0-B9F5-9B4E-ED10-5E416F6C9B71}"/>
              </a:ext>
            </a:extLst>
          </p:cNvPr>
          <p:cNvSpPr/>
          <p:nvPr/>
        </p:nvSpPr>
        <p:spPr>
          <a:xfrm>
            <a:off x="14383753" y="17492407"/>
            <a:ext cx="1002884" cy="1034716"/>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4" name="Right Brace 13">
            <a:extLst>
              <a:ext uri="{FF2B5EF4-FFF2-40B4-BE49-F238E27FC236}">
                <a16:creationId xmlns:a16="http://schemas.microsoft.com/office/drawing/2014/main" id="{D1848513-9FE4-EC4F-82B0-65A2C50653F6}"/>
              </a:ext>
            </a:extLst>
          </p:cNvPr>
          <p:cNvSpPr/>
          <p:nvPr/>
        </p:nvSpPr>
        <p:spPr>
          <a:xfrm>
            <a:off x="13391149" y="16414975"/>
            <a:ext cx="866274" cy="3236495"/>
          </a:xfrm>
          <a:prstGeom prst="rightBrace">
            <a:avLst>
              <a:gd name="adj1" fmla="val 46471"/>
              <a:gd name="adj2" fmla="val 50000"/>
            </a:avLst>
          </a:prstGeom>
          <a:ln w="444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444BF7A-552C-2472-3D1E-CFC78F5A2425}"/>
              </a:ext>
            </a:extLst>
          </p:cNvPr>
          <p:cNvSpPr txBox="1"/>
          <p:nvPr/>
        </p:nvSpPr>
        <p:spPr>
          <a:xfrm>
            <a:off x="15469029" y="16886803"/>
            <a:ext cx="3537284" cy="1938992"/>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Gather Data and Compute Gradients</a:t>
            </a:r>
          </a:p>
        </p:txBody>
      </p:sp>
      <p:sp>
        <p:nvSpPr>
          <p:cNvPr id="16" name="TextBox 15">
            <a:extLst>
              <a:ext uri="{FF2B5EF4-FFF2-40B4-BE49-F238E27FC236}">
                <a16:creationId xmlns:a16="http://schemas.microsoft.com/office/drawing/2014/main" id="{C6D8E839-C129-F08A-5626-CAE4ABB459B6}"/>
              </a:ext>
            </a:extLst>
          </p:cNvPr>
          <p:cNvSpPr txBox="1"/>
          <p:nvPr/>
        </p:nvSpPr>
        <p:spPr>
          <a:xfrm>
            <a:off x="17746579" y="4148244"/>
            <a:ext cx="16134348" cy="1323439"/>
          </a:xfrm>
          <a:prstGeom prst="rect">
            <a:avLst/>
          </a:prstGeom>
          <a:noFill/>
        </p:spPr>
        <p:txBody>
          <a:bodyPr wrap="square" rtlCol="0">
            <a:spAutoFit/>
          </a:bodyPr>
          <a:lstStyle/>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Platform agnostic programming (</a:t>
            </a:r>
            <a:r>
              <a:rPr lang="en-US" sz="4000" err="1">
                <a:solidFill>
                  <a:schemeClr val="bg1"/>
                </a:solidFill>
                <a:latin typeface="NVIDIA Sans" panose="020B0503020203020204" pitchFamily="34" charset="0"/>
                <a:cs typeface="NVIDIA Sans" panose="020B0503020203020204" pitchFamily="34" charset="0"/>
              </a:rPr>
              <a:t>vQPU</a:t>
            </a:r>
            <a:r>
              <a:rPr lang="en-US" sz="4000">
                <a:solidFill>
                  <a:schemeClr val="bg1"/>
                </a:solidFill>
                <a:latin typeface="NVIDIA Sans" panose="020B0503020203020204" pitchFamily="34" charset="0"/>
                <a:cs typeface="NVIDIA Sans" panose="020B0503020203020204" pitchFamily="34" charset="0"/>
              </a:rPr>
              <a:t> programming model)</a:t>
            </a:r>
          </a:p>
          <a:p>
            <a:pPr marL="571500" indent="-571500">
              <a:buFont typeface="Arial" panose="020B0604020202020204" pitchFamily="34" charset="0"/>
              <a:buChar char="•"/>
            </a:pPr>
            <a:r>
              <a:rPr lang="en-US" sz="4000">
                <a:solidFill>
                  <a:schemeClr val="bg1"/>
                </a:solidFill>
                <a:latin typeface="NVIDIA Sans" panose="020B0503020203020204" pitchFamily="34" charset="0"/>
                <a:cs typeface="NVIDIA Sans" panose="020B0503020203020204" pitchFamily="34" charset="0"/>
              </a:rPr>
              <a:t>Interchange backend, scale resources up and down </a:t>
            </a:r>
          </a:p>
        </p:txBody>
      </p:sp>
      <p:pic>
        <p:nvPicPr>
          <p:cNvPr id="17" name="Picture 16">
            <a:extLst>
              <a:ext uri="{FF2B5EF4-FFF2-40B4-BE49-F238E27FC236}">
                <a16:creationId xmlns:a16="http://schemas.microsoft.com/office/drawing/2014/main" id="{C910D560-9C40-85E8-53DF-A7B2C322C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0" y="5818423"/>
            <a:ext cx="17145000" cy="1905000"/>
          </a:xfrm>
          <a:prstGeom prst="rect">
            <a:avLst/>
          </a:prstGeom>
        </p:spPr>
      </p:pic>
      <p:graphicFrame>
        <p:nvGraphicFramePr>
          <p:cNvPr id="18" name="Chart 17">
            <a:extLst>
              <a:ext uri="{FF2B5EF4-FFF2-40B4-BE49-F238E27FC236}">
                <a16:creationId xmlns:a16="http://schemas.microsoft.com/office/drawing/2014/main" id="{2D93C4DB-AA21-84AA-B6C6-15F1C082B9A8}"/>
              </a:ext>
            </a:extLst>
          </p:cNvPr>
          <p:cNvGraphicFramePr>
            <a:graphicFrameLocks/>
          </p:cNvGraphicFramePr>
          <p:nvPr/>
        </p:nvGraphicFramePr>
        <p:xfrm>
          <a:off x="19106146" y="10329106"/>
          <a:ext cx="14389769" cy="8320312"/>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Arrow Connector 18">
            <a:extLst>
              <a:ext uri="{FF2B5EF4-FFF2-40B4-BE49-F238E27FC236}">
                <a16:creationId xmlns:a16="http://schemas.microsoft.com/office/drawing/2014/main" id="{DD303E98-472B-6B25-8941-278EA6535081}"/>
              </a:ext>
            </a:extLst>
          </p:cNvPr>
          <p:cNvCxnSpPr/>
          <p:nvPr/>
        </p:nvCxnSpPr>
        <p:spPr>
          <a:xfrm>
            <a:off x="22535147" y="13800221"/>
            <a:ext cx="2370221" cy="135650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CD7819B-F618-F4E7-B992-4AEE06F727DB}"/>
              </a:ext>
            </a:extLst>
          </p:cNvPr>
          <p:cNvCxnSpPr/>
          <p:nvPr/>
        </p:nvCxnSpPr>
        <p:spPr>
          <a:xfrm>
            <a:off x="29148505" y="10004795"/>
            <a:ext cx="2370221" cy="135650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9E4B31AC-20CD-191F-A029-22E17A9CB96E}"/>
              </a:ext>
            </a:extLst>
          </p:cNvPr>
          <p:cNvSpPr txBox="1"/>
          <p:nvPr/>
        </p:nvSpPr>
        <p:spPr>
          <a:xfrm>
            <a:off x="23870810" y="13217736"/>
            <a:ext cx="841898" cy="707886"/>
          </a:xfrm>
          <a:prstGeom prst="rect">
            <a:avLst/>
          </a:prstGeom>
          <a:noFill/>
        </p:spPr>
        <p:txBody>
          <a:bodyPr wrap="non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2X</a:t>
            </a:r>
          </a:p>
        </p:txBody>
      </p:sp>
      <p:sp>
        <p:nvSpPr>
          <p:cNvPr id="22" name="TextBox 21">
            <a:extLst>
              <a:ext uri="{FF2B5EF4-FFF2-40B4-BE49-F238E27FC236}">
                <a16:creationId xmlns:a16="http://schemas.microsoft.com/office/drawing/2014/main" id="{C0A76277-816D-4CD2-760C-B545B8BB1C45}"/>
              </a:ext>
            </a:extLst>
          </p:cNvPr>
          <p:cNvSpPr txBox="1"/>
          <p:nvPr/>
        </p:nvSpPr>
        <p:spPr>
          <a:xfrm>
            <a:off x="30345491" y="9811748"/>
            <a:ext cx="841897" cy="707886"/>
          </a:xfrm>
          <a:prstGeom prst="rect">
            <a:avLst/>
          </a:prstGeom>
          <a:noFill/>
        </p:spPr>
        <p:txBody>
          <a:bodyPr wrap="non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5X</a:t>
            </a:r>
          </a:p>
        </p:txBody>
      </p:sp>
      <p:pic>
        <p:nvPicPr>
          <p:cNvPr id="23" name="Graphic 22" descr="Double Tap Gesture outline">
            <a:hlinkClick r:id="rId6" action="ppaction://hlinksldjump"/>
            <a:extLst>
              <a:ext uri="{FF2B5EF4-FFF2-40B4-BE49-F238E27FC236}">
                <a16:creationId xmlns:a16="http://schemas.microsoft.com/office/drawing/2014/main" id="{F95A3FC6-0183-75DC-A825-FCDBC4F223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79360" y="13217736"/>
            <a:ext cx="2575560" cy="2575560"/>
          </a:xfrm>
          <a:prstGeom prst="rect">
            <a:avLst/>
          </a:prstGeom>
        </p:spPr>
      </p:pic>
    </p:spTree>
    <p:extLst>
      <p:ext uri="{BB962C8B-B14F-4D97-AF65-F5344CB8AC3E}">
        <p14:creationId xmlns:p14="http://schemas.microsoft.com/office/powerpoint/2010/main" val="248092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Platform and Asynchronous Execution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Expose the underlying system architecture to the programmer</a:t>
            </a:r>
          </a:p>
        </p:txBody>
      </p:sp>
      <p:sp>
        <p:nvSpPr>
          <p:cNvPr id="3" name="TextBox 2">
            <a:extLst>
              <a:ext uri="{FF2B5EF4-FFF2-40B4-BE49-F238E27FC236}">
                <a16:creationId xmlns:a16="http://schemas.microsoft.com/office/drawing/2014/main" id="{25BCACF7-15E3-5A1B-4834-CA2031993F05}"/>
              </a:ext>
            </a:extLst>
          </p:cNvPr>
          <p:cNvSpPr txBox="1"/>
          <p:nvPr/>
        </p:nvSpPr>
        <p:spPr>
          <a:xfrm>
            <a:off x="19007621" y="3788848"/>
            <a:ext cx="18444755" cy="3785652"/>
          </a:xfrm>
          <a:prstGeom prst="rect">
            <a:avLst/>
          </a:prstGeom>
          <a:noFill/>
        </p:spPr>
        <p:txBody>
          <a:bodyPr wrap="square" rtlCol="0">
            <a:spAutoFit/>
          </a:bodyPr>
          <a:lstStyle/>
          <a:p>
            <a:r>
              <a:rPr lang="en-US" sz="4000" b="1">
                <a:solidFill>
                  <a:schemeClr val="bg1"/>
                </a:solidFill>
                <a:latin typeface="NVIDIA Sans" panose="020B0503020203020204" pitchFamily="34" charset="0"/>
                <a:cs typeface="NVIDIA Sans" panose="020B0503020203020204" pitchFamily="34" charset="0"/>
              </a:rPr>
              <a:t>CUDA-Q Solution:</a:t>
            </a:r>
          </a:p>
          <a:p>
            <a:r>
              <a:rPr lang="en-US" sz="4000">
                <a:solidFill>
                  <a:schemeClr val="bg1"/>
                </a:solidFill>
                <a:latin typeface="NVIDIA Sans" panose="020B0503020203020204" pitchFamily="34" charset="0"/>
                <a:cs typeface="NVIDIA Sans" panose="020B0503020203020204" pitchFamily="34" charset="0"/>
              </a:rPr>
              <a:t>(1) Python-based mpi4py parallelization (user code)</a:t>
            </a:r>
          </a:p>
          <a:p>
            <a:r>
              <a:rPr lang="en-US" sz="4000">
                <a:solidFill>
                  <a:schemeClr val="bg1"/>
                </a:solidFill>
                <a:latin typeface="NVIDIA Sans" panose="020B0503020203020204" pitchFamily="34" charset="0"/>
                <a:cs typeface="NVIDIA Sans" panose="020B0503020203020204" pitchFamily="34" charset="0"/>
              </a:rPr>
              <a:t>(2) Direct access to GPU memory (tensor network state representation) (</a:t>
            </a:r>
            <a:r>
              <a:rPr lang="en-US" sz="4000" b="1">
                <a:solidFill>
                  <a:schemeClr val="tx2"/>
                </a:solidFill>
                <a:latin typeface="NVIDIA Sans" panose="020B0503020203020204" pitchFamily="34" charset="0"/>
                <a:cs typeface="NVIDIA Sans" panose="020B0503020203020204" pitchFamily="34" charset="0"/>
              </a:rPr>
              <a:t>v0.8</a:t>
            </a:r>
            <a:r>
              <a:rPr lang="en-US" sz="4000">
                <a:solidFill>
                  <a:schemeClr val="bg1"/>
                </a:solidFill>
                <a:latin typeface="NVIDIA Sans" panose="020B0503020203020204" pitchFamily="34" charset="0"/>
                <a:cs typeface="NVIDIA Sans" panose="020B0503020203020204" pitchFamily="34" charset="0"/>
              </a:rPr>
              <a:t>)</a:t>
            </a:r>
          </a:p>
          <a:p>
            <a:r>
              <a:rPr lang="en-US" sz="4000">
                <a:solidFill>
                  <a:schemeClr val="bg1"/>
                </a:solidFill>
                <a:latin typeface="NVIDIA Sans" panose="020B0503020203020204" pitchFamily="34" charset="0"/>
                <a:cs typeface="NVIDIA Sans" panose="020B0503020203020204" pitchFamily="34" charset="0"/>
              </a:rPr>
              <a:t>(3) CUDA integration: </a:t>
            </a:r>
            <a:r>
              <a:rPr lang="en-US" sz="4000" err="1">
                <a:solidFill>
                  <a:schemeClr val="bg1"/>
                </a:solidFill>
                <a:latin typeface="NVIDIA Sans" panose="020B0503020203020204" pitchFamily="34" charset="0"/>
                <a:cs typeface="NVIDIA Sans" panose="020B0503020203020204" pitchFamily="34" charset="0"/>
              </a:rPr>
              <a:t>cupy</a:t>
            </a:r>
            <a:r>
              <a:rPr lang="en-US" sz="4000">
                <a:solidFill>
                  <a:schemeClr val="bg1"/>
                </a:solidFill>
                <a:latin typeface="NVIDIA Sans" panose="020B0503020203020204" pitchFamily="34" charset="0"/>
                <a:cs typeface="NVIDIA Sans" panose="020B0503020203020204" pitchFamily="34" charset="0"/>
              </a:rPr>
              <a:t> and CUDA-aware MPI (data movement)</a:t>
            </a:r>
          </a:p>
          <a:p>
            <a:endParaRPr lang="en-US" sz="4000" b="1">
              <a:solidFill>
                <a:schemeClr val="bg1"/>
              </a:solidFill>
              <a:latin typeface="NVIDIA Sans" panose="020B0503020203020204" pitchFamily="34" charset="0"/>
              <a:cs typeface="NVIDIA Sans" panose="020B0503020203020204" pitchFamily="34" charset="0"/>
            </a:endParaRPr>
          </a:p>
        </p:txBody>
      </p:sp>
      <p:grpSp>
        <p:nvGrpSpPr>
          <p:cNvPr id="5" name="Group 4">
            <a:extLst>
              <a:ext uri="{FF2B5EF4-FFF2-40B4-BE49-F238E27FC236}">
                <a16:creationId xmlns:a16="http://schemas.microsoft.com/office/drawing/2014/main" id="{B37E074E-4C79-F669-66F5-2306FC7DA0FB}"/>
              </a:ext>
            </a:extLst>
          </p:cNvPr>
          <p:cNvGrpSpPr/>
          <p:nvPr/>
        </p:nvGrpSpPr>
        <p:grpSpPr>
          <a:xfrm>
            <a:off x="951179" y="4318000"/>
            <a:ext cx="20562375" cy="16008612"/>
            <a:chOff x="-1099333" y="4324305"/>
            <a:chExt cx="20562375" cy="16008612"/>
          </a:xfrm>
        </p:grpSpPr>
        <p:grpSp>
          <p:nvGrpSpPr>
            <p:cNvPr id="6" name="Group 5">
              <a:extLst>
                <a:ext uri="{FF2B5EF4-FFF2-40B4-BE49-F238E27FC236}">
                  <a16:creationId xmlns:a16="http://schemas.microsoft.com/office/drawing/2014/main" id="{893139DA-BD95-84A4-3BCB-2CCC9A79AA15}"/>
                </a:ext>
              </a:extLst>
            </p:cNvPr>
            <p:cNvGrpSpPr/>
            <p:nvPr/>
          </p:nvGrpSpPr>
          <p:grpSpPr>
            <a:xfrm>
              <a:off x="7060434" y="5529057"/>
              <a:ext cx="4350915" cy="2733148"/>
              <a:chOff x="4023059" y="5111441"/>
              <a:chExt cx="4350915" cy="2733148"/>
            </a:xfrm>
          </p:grpSpPr>
          <p:sp>
            <p:nvSpPr>
              <p:cNvPr id="20" name="Rectangle: Rounded Corners 8">
                <a:extLst>
                  <a:ext uri="{FF2B5EF4-FFF2-40B4-BE49-F238E27FC236}">
                    <a16:creationId xmlns:a16="http://schemas.microsoft.com/office/drawing/2014/main" id="{E360B12D-00B4-8C14-0617-19224CE91CC5}"/>
                  </a:ext>
                </a:extLst>
              </p:cNvPr>
              <p:cNvSpPr/>
              <p:nvPr/>
            </p:nvSpPr>
            <p:spPr>
              <a:xfrm>
                <a:off x="4023059" y="5111441"/>
                <a:ext cx="4350915" cy="2733148"/>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1" name="TextBox 20">
                <a:extLst>
                  <a:ext uri="{FF2B5EF4-FFF2-40B4-BE49-F238E27FC236}">
                    <a16:creationId xmlns:a16="http://schemas.microsoft.com/office/drawing/2014/main" id="{C884ECD7-EDA6-35A7-8014-1EED6C3474C5}"/>
                  </a:ext>
                </a:extLst>
              </p:cNvPr>
              <p:cNvSpPr txBox="1"/>
              <p:nvPr/>
            </p:nvSpPr>
            <p:spPr>
              <a:xfrm>
                <a:off x="4252268" y="6115887"/>
                <a:ext cx="4121706"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Kernel</a:t>
                </a:r>
                <a:r>
                  <a:rPr lang="en-US" sz="4000" baseline="-25000">
                    <a:solidFill>
                      <a:schemeClr val="bg1"/>
                    </a:solidFill>
                    <a:latin typeface="NVIDIA Sans" panose="020B0503020203020204" pitchFamily="34" charset="0"/>
                    <a:cs typeface="NVIDIA Sans" panose="020B0503020203020204" pitchFamily="34" charset="0"/>
                  </a:rPr>
                  <a:t>1</a:t>
                </a:r>
                <a:r>
                  <a:rPr lang="en-US" sz="4000">
                    <a:solidFill>
                      <a:schemeClr val="bg1"/>
                    </a:solidFill>
                    <a:latin typeface="NVIDIA Sans" panose="020B0503020203020204" pitchFamily="34" charset="0"/>
                    <a:cs typeface="NVIDIA Sans" panose="020B0503020203020204" pitchFamily="34" charset="0"/>
                  </a:rPr>
                  <a:t>(params)</a:t>
                </a:r>
              </a:p>
            </p:txBody>
          </p:sp>
        </p:grpSp>
        <p:cxnSp>
          <p:nvCxnSpPr>
            <p:cNvPr id="7" name="Straight Arrow Connector 6">
              <a:extLst>
                <a:ext uri="{FF2B5EF4-FFF2-40B4-BE49-F238E27FC236}">
                  <a16:creationId xmlns:a16="http://schemas.microsoft.com/office/drawing/2014/main" id="{6FB04088-7998-7A35-E18B-3D15232FDE91}"/>
                </a:ext>
              </a:extLst>
            </p:cNvPr>
            <p:cNvCxnSpPr/>
            <p:nvPr/>
          </p:nvCxnSpPr>
          <p:spPr>
            <a:xfrm>
              <a:off x="6475054" y="5300465"/>
              <a:ext cx="0" cy="868680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FCC775-74EA-0D4A-E065-6E168C3CCF61}"/>
                </a:ext>
              </a:extLst>
            </p:cNvPr>
            <p:cNvSpPr txBox="1"/>
            <p:nvPr/>
          </p:nvSpPr>
          <p:spPr>
            <a:xfrm>
              <a:off x="4528464" y="4324305"/>
              <a:ext cx="9644063"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M Quantum Kernels (data samples)</a:t>
              </a:r>
            </a:p>
          </p:txBody>
        </p:sp>
        <p:sp>
          <p:nvSpPr>
            <p:cNvPr id="9" name="Arrow: Down 31">
              <a:extLst>
                <a:ext uri="{FF2B5EF4-FFF2-40B4-BE49-F238E27FC236}">
                  <a16:creationId xmlns:a16="http://schemas.microsoft.com/office/drawing/2014/main" id="{EA63BA0B-27DC-0678-8DE6-52336431CC00}"/>
                </a:ext>
              </a:extLst>
            </p:cNvPr>
            <p:cNvSpPr/>
            <p:nvPr/>
          </p:nvSpPr>
          <p:spPr>
            <a:xfrm>
              <a:off x="7863373" y="14467761"/>
              <a:ext cx="1062939" cy="2108363"/>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480922-444E-AE53-546E-300AA4E30249}"/>
                    </a:ext>
                  </a:extLst>
                </p:cNvPr>
                <p:cNvSpPr txBox="1"/>
                <p:nvPr/>
              </p:nvSpPr>
              <p:spPr>
                <a:xfrm>
                  <a:off x="-1099333" y="16420051"/>
                  <a:ext cx="20562375" cy="3912866"/>
                </a:xfrm>
                <a:prstGeom prst="rect">
                  <a:avLst/>
                </a:prstGeom>
                <a:noFill/>
              </p:spPr>
              <p:txBody>
                <a:bodyPr wrap="square" lIns="0" tIns="0" rIns="0" bIns="0" rtlCol="0">
                  <a:spAutoFit/>
                </a:bodyPr>
                <a:lstStyle/>
                <a:p>
                  <a:pPr algn="ctr"/>
                  <a14:m>
                    <m:oMath xmlns:m="http://schemas.openxmlformats.org/officeDocument/2006/math">
                      <m:r>
                        <a:rPr lang="en-US" sz="8000" b="0" i="1" smtClean="0">
                          <a:solidFill>
                            <a:schemeClr val="bg1"/>
                          </a:solidFill>
                          <a:latin typeface="Cambria Math" panose="02040503050406030204" pitchFamily="18" charset="0"/>
                          <a:cs typeface="NVIDIA Sans" panose="020B0503020203020204" pitchFamily="34" charset="0"/>
                        </a:rPr>
                        <m:t>𝐺𝑟𝑎</m:t>
                      </m:r>
                      <m:sSup>
                        <m:sSupPr>
                          <m:ctrlPr>
                            <a:rPr lang="en-US" sz="8000" b="0" i="1" smtClean="0">
                              <a:solidFill>
                                <a:schemeClr val="bg1"/>
                              </a:solidFill>
                              <a:latin typeface="Cambria Math" panose="02040503050406030204" pitchFamily="18" charset="0"/>
                              <a:cs typeface="NVIDIA Sans" panose="020B0503020203020204" pitchFamily="34" charset="0"/>
                            </a:rPr>
                          </m:ctrlPr>
                        </m:sSupPr>
                        <m:e>
                          <m:r>
                            <a:rPr lang="en-US" sz="8000" b="0" i="1" smtClean="0">
                              <a:solidFill>
                                <a:schemeClr val="bg1"/>
                              </a:solidFill>
                              <a:latin typeface="Cambria Math" panose="02040503050406030204" pitchFamily="18" charset="0"/>
                              <a:cs typeface="NVIDIA Sans" panose="020B0503020203020204" pitchFamily="34" charset="0"/>
                            </a:rPr>
                            <m:t>𝑚</m:t>
                          </m:r>
                        </m:e>
                        <m:sup>
                          <m:r>
                            <a:rPr lang="en-US" sz="8000" b="0" i="1" smtClean="0">
                              <a:solidFill>
                                <a:schemeClr val="bg1"/>
                              </a:solidFill>
                              <a:latin typeface="Cambria Math" panose="02040503050406030204" pitchFamily="18" charset="0"/>
                              <a:cs typeface="NVIDIA Sans" panose="020B0503020203020204" pitchFamily="34" charset="0"/>
                            </a:rPr>
                            <m:t>′</m:t>
                          </m:r>
                        </m:sup>
                      </m:sSup>
                      <m:r>
                        <a:rPr lang="en-US" sz="8000" b="0" i="1" smtClean="0">
                          <a:solidFill>
                            <a:schemeClr val="bg1"/>
                          </a:solidFill>
                          <a:latin typeface="Cambria Math" panose="02040503050406030204" pitchFamily="18" charset="0"/>
                          <a:cs typeface="NVIDIA Sans" panose="020B0503020203020204" pitchFamily="34" charset="0"/>
                        </a:rPr>
                        <m:t>𝑠</m:t>
                      </m:r>
                      <m:r>
                        <a:rPr lang="en-US" sz="8000" b="0" i="1" smtClean="0">
                          <a:solidFill>
                            <a:schemeClr val="bg1"/>
                          </a:solidFill>
                          <a:latin typeface="Cambria Math" panose="02040503050406030204" pitchFamily="18" charset="0"/>
                          <a:cs typeface="NVIDIA Sans" panose="020B0503020203020204" pitchFamily="34" charset="0"/>
                        </a:rPr>
                        <m:t> </m:t>
                      </m:r>
                      <m:r>
                        <a:rPr lang="en-US" sz="8000" b="0" i="1" smtClean="0">
                          <a:solidFill>
                            <a:schemeClr val="bg1"/>
                          </a:solidFill>
                          <a:latin typeface="Cambria Math" panose="02040503050406030204" pitchFamily="18" charset="0"/>
                          <a:cs typeface="NVIDIA Sans" panose="020B0503020203020204" pitchFamily="34" charset="0"/>
                        </a:rPr>
                        <m:t>𝑀𝑎𝑡𝑟𝑖𝑥</m:t>
                      </m:r>
                      <m:r>
                        <a:rPr lang="en-US" sz="8000" b="0" i="1" smtClean="0">
                          <a:solidFill>
                            <a:schemeClr val="bg1"/>
                          </a:solidFill>
                          <a:latin typeface="Cambria Math" panose="02040503050406030204" pitchFamily="18" charset="0"/>
                          <a:cs typeface="NVIDIA Sans" panose="020B0503020203020204" pitchFamily="34" charset="0"/>
                        </a:rPr>
                        <m:t>= </m:t>
                      </m:r>
                      <m:d>
                        <m:dPr>
                          <m:begChr m:val="["/>
                          <m:endChr m:val="]"/>
                          <m:ctrlPr>
                            <a:rPr lang="en-US" sz="8000" b="0" i="1" smtClean="0">
                              <a:solidFill>
                                <a:schemeClr val="bg1"/>
                              </a:solidFill>
                              <a:latin typeface="Cambria Math" panose="02040503050406030204" pitchFamily="18" charset="0"/>
                              <a:cs typeface="NVIDIA Sans" panose="020B0503020203020204" pitchFamily="34" charset="0"/>
                            </a:rPr>
                          </m:ctrlPr>
                        </m:dPr>
                        <m:e>
                          <m:m>
                            <m:mPr>
                              <m:mcs>
                                <m:mc>
                                  <m:mcPr>
                                    <m:count m:val="3"/>
                                    <m:mcJc m:val="center"/>
                                  </m:mcPr>
                                </m:mc>
                              </m:mcs>
                              <m:ctrlPr>
                                <a:rPr lang="en-US" sz="8000" b="0" i="1" smtClean="0">
                                  <a:solidFill>
                                    <a:schemeClr val="bg1"/>
                                  </a:solidFill>
                                  <a:latin typeface="Cambria Math" panose="02040503050406030204" pitchFamily="18" charset="0"/>
                                  <a:cs typeface="NVIDIA Sans" panose="020B0503020203020204" pitchFamily="34" charset="0"/>
                                </a:rPr>
                              </m:ctrlPr>
                            </m:mPr>
                            <m:mr>
                              <m:e>
                                <m:sSup>
                                  <m:sSupPr>
                                    <m:ctrlPr>
                                      <a:rPr lang="en-US" sz="8000" b="0" i="1" smtClean="0">
                                        <a:solidFill>
                                          <a:schemeClr val="bg1"/>
                                        </a:solidFill>
                                        <a:latin typeface="Cambria Math" panose="02040503050406030204" pitchFamily="18" charset="0"/>
                                        <a:cs typeface="NVIDIA Sans" panose="020B0503020203020204" pitchFamily="34" charset="0"/>
                                      </a:rPr>
                                    </m:ctrlPr>
                                  </m:sSupPr>
                                  <m:e>
                                    <m:d>
                                      <m:dPr>
                                        <m:begChr m:val="|"/>
                                        <m:endChr m:val="|"/>
                                        <m:ctrlPr>
                                          <a:rPr lang="en-US" sz="8000" b="0" i="1" smtClean="0">
                                            <a:solidFill>
                                              <a:schemeClr val="bg1"/>
                                            </a:solidFill>
                                            <a:latin typeface="Cambria Math" panose="02040503050406030204" pitchFamily="18" charset="0"/>
                                            <a:cs typeface="NVIDIA Sans" panose="020B0503020203020204" pitchFamily="34" charset="0"/>
                                          </a:rPr>
                                        </m:ctrlPr>
                                      </m:dPr>
                                      <m:e>
                                        <m:d>
                                          <m:dPr>
                                            <m:begChr m:val="⟨"/>
                                            <m:endChr m:val="⟩"/>
                                            <m:ctrlPr>
                                              <a:rPr lang="en-US" sz="8000" i="1">
                                                <a:solidFill>
                                                  <a:schemeClr val="bg1"/>
                                                </a:solidFill>
                                                <a:latin typeface="Cambria Math" panose="02040503050406030204" pitchFamily="18" charset="0"/>
                                                <a:cs typeface="NVIDIA Sans" panose="020B0503020203020204" pitchFamily="34" charset="0"/>
                                              </a:rPr>
                                            </m:ctrlPr>
                                          </m:dPr>
                                          <m:e>
                                            <m:sSub>
                                              <m:sSubPr>
                                                <m:ctrlPr>
                                                  <a:rPr lang="en-US" sz="8000" i="1">
                                                    <a:solidFill>
                                                      <a:schemeClr val="bg1"/>
                                                    </a:solidFill>
                                                    <a:latin typeface="Cambria Math" panose="02040503050406030204" pitchFamily="18" charset="0"/>
                                                    <a:cs typeface="NVIDIA Sans" panose="020B0503020203020204" pitchFamily="34" charset="0"/>
                                                  </a:rPr>
                                                </m:ctrlPr>
                                              </m:sSubPr>
                                              <m:e>
                                                <m:r>
                                                  <m:rPr>
                                                    <m:sty m:val="p"/>
                                                  </m:rPr>
                                                  <a:rPr lang="el-GR" sz="80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Ψ</m:t>
                                                </m:r>
                                              </m:e>
                                              <m:sub>
                                                <m:r>
                                                  <a:rPr lang="en-US" sz="8000" i="1">
                                                    <a:solidFill>
                                                      <a:schemeClr val="bg1"/>
                                                    </a:solidFill>
                                                    <a:latin typeface="Cambria Math" panose="02040503050406030204" pitchFamily="18" charset="0"/>
                                                    <a:cs typeface="NVIDIA Sans" panose="020B0503020203020204" pitchFamily="34" charset="0"/>
                                                  </a:rPr>
                                                  <m:t>𝑖</m:t>
                                                </m:r>
                                              </m:sub>
                                            </m:sSub>
                                            <m:r>
                                              <a:rPr lang="en-US" sz="8000" i="1">
                                                <a:solidFill>
                                                  <a:schemeClr val="bg1"/>
                                                </a:solidFill>
                                                <a:latin typeface="Cambria Math" panose="02040503050406030204" pitchFamily="18" charset="0"/>
                                                <a:cs typeface="NVIDIA Sans" panose="020B0503020203020204" pitchFamily="34" charset="0"/>
                                              </a:rPr>
                                              <m:t>|</m:t>
                                            </m:r>
                                            <m:sSub>
                                              <m:sSubPr>
                                                <m:ctrlPr>
                                                  <a:rPr lang="en-US" sz="8000" i="1">
                                                    <a:solidFill>
                                                      <a:schemeClr val="bg1"/>
                                                    </a:solidFill>
                                                    <a:latin typeface="Cambria Math" panose="02040503050406030204" pitchFamily="18" charset="0"/>
                                                    <a:cs typeface="NVIDIA Sans" panose="020B0503020203020204" pitchFamily="34" charset="0"/>
                                                  </a:rPr>
                                                </m:ctrlPr>
                                              </m:sSubPr>
                                              <m:e>
                                                <m:r>
                                                  <m:rPr>
                                                    <m:sty m:val="p"/>
                                                  </m:rPr>
                                                  <a:rPr lang="el-GR" sz="80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Ψ</m:t>
                                                </m:r>
                                              </m:e>
                                              <m:sub>
                                                <m:r>
                                                  <a:rPr lang="en-US" sz="8000" i="1">
                                                    <a:solidFill>
                                                      <a:schemeClr val="bg1"/>
                                                    </a:solidFill>
                                                    <a:latin typeface="Cambria Math" panose="02040503050406030204" pitchFamily="18" charset="0"/>
                                                    <a:ea typeface="Cambria Math" panose="02040503050406030204" pitchFamily="18" charset="0"/>
                                                    <a:cs typeface="NVIDIA Sans" panose="020B0503020203020204" pitchFamily="34" charset="0"/>
                                                  </a:rPr>
                                                  <m:t>𝑗</m:t>
                                                </m:r>
                                              </m:sub>
                                            </m:sSub>
                                          </m:e>
                                        </m:d>
                                      </m:e>
                                    </m:d>
                                  </m:e>
                                  <m:sup>
                                    <m:r>
                                      <a:rPr lang="en-US" sz="8000" b="0" i="1" smtClean="0">
                                        <a:solidFill>
                                          <a:schemeClr val="bg1"/>
                                        </a:solidFill>
                                        <a:latin typeface="Cambria Math" panose="02040503050406030204" pitchFamily="18" charset="0"/>
                                        <a:cs typeface="NVIDIA Sans" panose="020B0503020203020204" pitchFamily="34" charset="0"/>
                                      </a:rPr>
                                      <m:t>2</m:t>
                                    </m:r>
                                  </m:sup>
                                </m:sSup>
                              </m:e>
                              <m:e>
                                <m:r>
                                  <a:rPr lang="en-US" sz="8000" b="0" i="1" smtClean="0">
                                    <a:solidFill>
                                      <a:schemeClr val="bg1"/>
                                    </a:solidFill>
                                    <a:latin typeface="Cambria Math" panose="02040503050406030204" pitchFamily="18" charset="0"/>
                                    <a:cs typeface="NVIDIA Sans" panose="020B0503020203020204" pitchFamily="34" charset="0"/>
                                  </a:rPr>
                                  <m:t>⋯</m:t>
                                </m:r>
                              </m:e>
                              <m:e/>
                            </m:mr>
                            <m:mr>
                              <m:e>
                                <m:r>
                                  <a:rPr lang="en-US" sz="8000" b="0" i="1" smtClean="0">
                                    <a:solidFill>
                                      <a:schemeClr val="bg1"/>
                                    </a:solidFill>
                                    <a:latin typeface="Cambria Math" panose="02040503050406030204" pitchFamily="18" charset="0"/>
                                    <a:cs typeface="NVIDIA Sans" panose="020B0503020203020204" pitchFamily="34" charset="0"/>
                                  </a:rPr>
                                  <m:t>⋮</m:t>
                                </m:r>
                              </m:e>
                              <m:e>
                                <m:r>
                                  <a:rPr lang="en-US" sz="8000" b="0" i="1" smtClean="0">
                                    <a:solidFill>
                                      <a:schemeClr val="bg1"/>
                                    </a:solidFill>
                                    <a:latin typeface="Cambria Math" panose="02040503050406030204" pitchFamily="18" charset="0"/>
                                    <a:cs typeface="NVIDIA Sans" panose="020B0503020203020204" pitchFamily="34" charset="0"/>
                                  </a:rPr>
                                  <m:t>⋱</m:t>
                                </m:r>
                              </m:e>
                              <m:e>
                                <m:r>
                                  <a:rPr lang="en-US" sz="8000" b="0" i="1" smtClean="0">
                                    <a:solidFill>
                                      <a:schemeClr val="bg1"/>
                                    </a:solidFill>
                                    <a:latin typeface="Cambria Math" panose="02040503050406030204" pitchFamily="18" charset="0"/>
                                    <a:cs typeface="NVIDIA Sans" panose="020B0503020203020204" pitchFamily="34" charset="0"/>
                                  </a:rPr>
                                  <m:t>⋮</m:t>
                                </m:r>
                              </m:e>
                            </m:mr>
                            <m:mr>
                              <m:e/>
                              <m:e>
                                <m:r>
                                  <a:rPr lang="en-US" sz="8000" b="0" i="1" smtClean="0">
                                    <a:solidFill>
                                      <a:schemeClr val="bg1"/>
                                    </a:solidFill>
                                    <a:latin typeface="Cambria Math" panose="02040503050406030204" pitchFamily="18" charset="0"/>
                                    <a:cs typeface="NVIDIA Sans" panose="020B0503020203020204" pitchFamily="34" charset="0"/>
                                  </a:rPr>
                                  <m:t>⋯</m:t>
                                </m:r>
                              </m:e>
                              <m:e/>
                            </m:mr>
                          </m:m>
                        </m:e>
                      </m:d>
                    </m:oMath>
                  </a14:m>
                  <a:r>
                    <a:rPr lang="en-US" sz="4000">
                      <a:solidFill>
                        <a:schemeClr val="bg1"/>
                      </a:solidFill>
                      <a:latin typeface="NVIDIA Sans" panose="020B0503020203020204" pitchFamily="34" charset="0"/>
                      <a:cs typeface="NVIDIA Sans" panose="020B0503020203020204" pitchFamily="34" charset="0"/>
                    </a:rPr>
                    <a:t> </a:t>
                  </a:r>
                  <a:endParaRPr lang="en-US" sz="4000" err="1">
                    <a:solidFill>
                      <a:schemeClr val="bg1"/>
                    </a:solidFill>
                    <a:latin typeface="NVIDIA Sans" panose="020B0503020203020204" pitchFamily="34" charset="0"/>
                    <a:cs typeface="NVIDIA Sans" panose="020B0503020203020204" pitchFamily="34" charset="0"/>
                  </a:endParaRPr>
                </a:p>
              </p:txBody>
            </p:sp>
          </mc:Choice>
          <mc:Fallback xmlns="">
            <p:sp>
              <p:nvSpPr>
                <p:cNvPr id="10" name="TextBox 9">
                  <a:extLst>
                    <a:ext uri="{FF2B5EF4-FFF2-40B4-BE49-F238E27FC236}">
                      <a16:creationId xmlns:a16="http://schemas.microsoft.com/office/drawing/2014/main" id="{48480922-444E-AE53-546E-300AA4E30249}"/>
                    </a:ext>
                  </a:extLst>
                </p:cNvPr>
                <p:cNvSpPr txBox="1">
                  <a:spLocks noRot="1" noChangeAspect="1" noMove="1" noResize="1" noEditPoints="1" noAdjustHandles="1" noChangeArrowheads="1" noChangeShapeType="1" noTextEdit="1"/>
                </p:cNvSpPr>
                <p:nvPr/>
              </p:nvSpPr>
              <p:spPr>
                <a:xfrm>
                  <a:off x="-1099333" y="16420051"/>
                  <a:ext cx="20562375" cy="3912866"/>
                </a:xfrm>
                <a:prstGeom prst="rect">
                  <a:avLst/>
                </a:prstGeom>
                <a:blipFill>
                  <a:blip r:embed="rId4"/>
                  <a:stretch>
                    <a:fillRect b="-258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9BE2E38F-EAB3-240D-A09F-276F3EA57C0A}"/>
                </a:ext>
              </a:extLst>
            </p:cNvPr>
            <p:cNvGrpSpPr/>
            <p:nvPr/>
          </p:nvGrpSpPr>
          <p:grpSpPr>
            <a:xfrm>
              <a:off x="7021509" y="11254117"/>
              <a:ext cx="4431867" cy="2733148"/>
              <a:chOff x="4023059" y="5111441"/>
              <a:chExt cx="4431867" cy="2733148"/>
            </a:xfrm>
          </p:grpSpPr>
          <p:sp>
            <p:nvSpPr>
              <p:cNvPr id="18" name="Rectangle: Rounded Corners 35">
                <a:extLst>
                  <a:ext uri="{FF2B5EF4-FFF2-40B4-BE49-F238E27FC236}">
                    <a16:creationId xmlns:a16="http://schemas.microsoft.com/office/drawing/2014/main" id="{1DAEF876-EAC2-E1FD-9F10-E552D6D43C0D}"/>
                  </a:ext>
                </a:extLst>
              </p:cNvPr>
              <p:cNvSpPr/>
              <p:nvPr/>
            </p:nvSpPr>
            <p:spPr>
              <a:xfrm>
                <a:off x="4023059" y="5111441"/>
                <a:ext cx="4350915" cy="2733148"/>
              </a:xfrm>
              <a:prstGeom prst="round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9" name="TextBox 18">
                <a:extLst>
                  <a:ext uri="{FF2B5EF4-FFF2-40B4-BE49-F238E27FC236}">
                    <a16:creationId xmlns:a16="http://schemas.microsoft.com/office/drawing/2014/main" id="{5165FF29-5101-33EF-BD89-33674615EC1E}"/>
                  </a:ext>
                </a:extLst>
              </p:cNvPr>
              <p:cNvSpPr txBox="1"/>
              <p:nvPr/>
            </p:nvSpPr>
            <p:spPr>
              <a:xfrm>
                <a:off x="4171316" y="6115887"/>
                <a:ext cx="4283610" cy="707886"/>
              </a:xfrm>
              <a:prstGeom prst="rect">
                <a:avLst/>
              </a:prstGeom>
              <a:noFill/>
            </p:spPr>
            <p:txBody>
              <a:bodyPr wrap="none" rtlCol="0">
                <a:spAutoFit/>
              </a:bodyPr>
              <a:lstStyle/>
              <a:p>
                <a:pPr algn="ctr"/>
                <a:r>
                  <a:rPr lang="en-US" sz="4000" err="1">
                    <a:solidFill>
                      <a:schemeClr val="bg1"/>
                    </a:solidFill>
                    <a:latin typeface="NVIDIA Sans" panose="020B0503020203020204" pitchFamily="34" charset="0"/>
                    <a:cs typeface="NVIDIA Sans" panose="020B0503020203020204" pitchFamily="34" charset="0"/>
                  </a:rPr>
                  <a:t>Kernel</a:t>
                </a:r>
                <a:r>
                  <a:rPr lang="en-US" sz="4000" baseline="-25000" err="1">
                    <a:solidFill>
                      <a:schemeClr val="bg1"/>
                    </a:solidFill>
                    <a:latin typeface="NVIDIA Sans" panose="020B0503020203020204" pitchFamily="34" charset="0"/>
                    <a:cs typeface="NVIDIA Sans" panose="020B0503020203020204" pitchFamily="34" charset="0"/>
                  </a:rPr>
                  <a:t>M</a:t>
                </a:r>
                <a:r>
                  <a:rPr lang="en-US" sz="4000">
                    <a:solidFill>
                      <a:schemeClr val="bg1"/>
                    </a:solidFill>
                    <a:latin typeface="NVIDIA Sans" panose="020B0503020203020204" pitchFamily="34" charset="0"/>
                    <a:cs typeface="NVIDIA Sans" panose="020B0503020203020204" pitchFamily="34" charset="0"/>
                  </a:rPr>
                  <a:t>(params)</a:t>
                </a:r>
              </a:p>
            </p:txBody>
          </p:sp>
        </p:grpSp>
        <p:sp>
          <p:nvSpPr>
            <p:cNvPr id="17" name="TextBox 16">
              <a:extLst>
                <a:ext uri="{FF2B5EF4-FFF2-40B4-BE49-F238E27FC236}">
                  <a16:creationId xmlns:a16="http://schemas.microsoft.com/office/drawing/2014/main" id="{40C86F35-467D-7172-09FA-DFE7BFAD7EDF}"/>
                </a:ext>
              </a:extLst>
            </p:cNvPr>
            <p:cNvSpPr txBox="1"/>
            <p:nvPr/>
          </p:nvSpPr>
          <p:spPr>
            <a:xfrm>
              <a:off x="7863373" y="8813834"/>
              <a:ext cx="2634916" cy="1446550"/>
            </a:xfrm>
            <a:prstGeom prst="rect">
              <a:avLst/>
            </a:prstGeom>
            <a:noFill/>
          </p:spPr>
          <p:txBody>
            <a:bodyPr wrap="square" rtlCol="0">
              <a:spAutoFit/>
            </a:bodyPr>
            <a:lstStyle/>
            <a:p>
              <a:pPr algn="ctr"/>
              <a:r>
                <a:rPr lang="en-US" sz="8800">
                  <a:solidFill>
                    <a:schemeClr val="bg1"/>
                  </a:solidFill>
                  <a:latin typeface="NVIDIA Sans" panose="020B0503020203020204" pitchFamily="34" charset="0"/>
                  <a:cs typeface="NVIDIA Sans" panose="020B0503020203020204" pitchFamily="34" charset="0"/>
                </a:rPr>
                <a:t>…</a:t>
              </a:r>
            </a:p>
          </p:txBody>
        </p:sp>
      </p:grpSp>
      <p:sp>
        <p:nvSpPr>
          <p:cNvPr id="23" name="TextBox 22">
            <a:extLst>
              <a:ext uri="{FF2B5EF4-FFF2-40B4-BE49-F238E27FC236}">
                <a16:creationId xmlns:a16="http://schemas.microsoft.com/office/drawing/2014/main" id="{2B9ABDBD-ACCD-D926-23CD-0813CCEC67B9}"/>
              </a:ext>
            </a:extLst>
          </p:cNvPr>
          <p:cNvSpPr txBox="1"/>
          <p:nvPr/>
        </p:nvSpPr>
        <p:spPr>
          <a:xfrm>
            <a:off x="21513554" y="7124164"/>
            <a:ext cx="14965131" cy="13449836"/>
          </a:xfrm>
          <a:prstGeom prst="rect">
            <a:avLst/>
          </a:prstGeom>
          <a:solidFill>
            <a:schemeClr val="bg1"/>
          </a:solidFill>
        </p:spPr>
        <p:txBody>
          <a:bodyPr wrap="square">
            <a:spAutoFit/>
          </a:bodyPr>
          <a:lstStyle/>
          <a:p>
            <a:r>
              <a:rPr lang="en-US" sz="2800" b="0">
                <a:solidFill>
                  <a:srgbClr val="C586C0"/>
                </a:solidFill>
                <a:effectLst/>
                <a:latin typeface="Consolas" panose="020B0609020204030204" pitchFamily="49" charset="0"/>
              </a:rPr>
              <a:t>import</a:t>
            </a:r>
            <a:r>
              <a:rPr lang="en-US" sz="2800" b="0">
                <a:solidFill>
                  <a:srgbClr val="CCCCCC"/>
                </a:solidFill>
                <a:effectLst/>
                <a:latin typeface="Consolas" panose="020B0609020204030204" pitchFamily="49" charset="0"/>
              </a:rPr>
              <a:t> </a:t>
            </a:r>
            <a:r>
              <a:rPr lang="en-US" sz="2800" b="0" err="1">
                <a:solidFill>
                  <a:srgbClr val="4EC9B0"/>
                </a:solidFill>
                <a:effectLst/>
                <a:latin typeface="Consolas" panose="020B0609020204030204" pitchFamily="49" charset="0"/>
              </a:rPr>
              <a:t>cudaq</a:t>
            </a:r>
            <a:endParaRPr lang="en-US" sz="2800" b="0">
              <a:solidFill>
                <a:srgbClr val="CCCCCC"/>
              </a:solidFill>
              <a:effectLst/>
              <a:latin typeface="Consolas" panose="020B0609020204030204" pitchFamily="49" charset="0"/>
            </a:endParaRPr>
          </a:p>
          <a:p>
            <a:r>
              <a:rPr lang="en-US" sz="2800" b="0">
                <a:solidFill>
                  <a:srgbClr val="C586C0"/>
                </a:solidFill>
                <a:effectLst/>
                <a:latin typeface="Consolas" panose="020B0609020204030204" pitchFamily="49" charset="0"/>
              </a:rPr>
              <a:t>import</a:t>
            </a:r>
            <a:r>
              <a:rPr lang="en-US" sz="2800" b="0">
                <a:solidFill>
                  <a:srgbClr val="CCCCCC"/>
                </a:solidFill>
                <a:effectLst/>
                <a:latin typeface="Consolas" panose="020B0609020204030204" pitchFamily="49" charset="0"/>
              </a:rPr>
              <a:t> </a:t>
            </a:r>
            <a:r>
              <a:rPr lang="en-US" sz="2800" b="0" err="1">
                <a:solidFill>
                  <a:srgbClr val="CCCCCC"/>
                </a:solidFill>
                <a:effectLst/>
                <a:latin typeface="Consolas" panose="020B0609020204030204" pitchFamily="49" charset="0"/>
              </a:rPr>
              <a:t>cupy</a:t>
            </a:r>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as</a:t>
            </a:r>
            <a:r>
              <a:rPr lang="en-US" sz="2800" b="0">
                <a:solidFill>
                  <a:srgbClr val="CCCCCC"/>
                </a:solidFill>
                <a:effectLst/>
                <a:latin typeface="Consolas" panose="020B0609020204030204" pitchFamily="49" charset="0"/>
              </a:rPr>
              <a:t> </a:t>
            </a:r>
            <a:r>
              <a:rPr lang="en-US" sz="2800" b="0">
                <a:solidFill>
                  <a:srgbClr val="4EC9B0"/>
                </a:solidFill>
                <a:effectLst/>
                <a:latin typeface="Consolas" panose="020B0609020204030204" pitchFamily="49" charset="0"/>
              </a:rPr>
              <a:t>cp</a:t>
            </a:r>
            <a:r>
              <a:rPr lang="en-US" sz="2800" b="0">
                <a:solidFill>
                  <a:srgbClr val="CCCCCC"/>
                </a:solidFill>
                <a:effectLst/>
                <a:latin typeface="Consolas" panose="020B0609020204030204" pitchFamily="49" charset="0"/>
              </a:rPr>
              <a:t> </a:t>
            </a:r>
          </a:p>
          <a:p>
            <a:r>
              <a:rPr lang="en-US" sz="2800" b="0">
                <a:solidFill>
                  <a:srgbClr val="C586C0"/>
                </a:solidFill>
                <a:effectLst/>
                <a:latin typeface="Consolas" panose="020B0609020204030204" pitchFamily="49" charset="0"/>
              </a:rPr>
              <a:t>import</a:t>
            </a:r>
            <a:r>
              <a:rPr lang="en-US" sz="2800" b="0">
                <a:solidFill>
                  <a:srgbClr val="CCCCCC"/>
                </a:solidFill>
                <a:effectLst/>
                <a:latin typeface="Consolas" panose="020B0609020204030204" pitchFamily="49" charset="0"/>
              </a:rPr>
              <a:t> </a:t>
            </a:r>
            <a:r>
              <a:rPr lang="en-US" sz="2800" b="0">
                <a:solidFill>
                  <a:srgbClr val="4EC9B0"/>
                </a:solidFill>
                <a:effectLst/>
                <a:latin typeface="Consolas" panose="020B0609020204030204" pitchFamily="49" charset="0"/>
              </a:rPr>
              <a:t>mpi4py</a:t>
            </a:r>
            <a:endParaRPr lang="en-US" sz="2800" b="0">
              <a:solidFill>
                <a:srgbClr val="CCCCCC"/>
              </a:solidFill>
              <a:effectLst/>
              <a:latin typeface="Consolas" panose="020B0609020204030204" pitchFamily="49" charset="0"/>
            </a:endParaRPr>
          </a:p>
          <a:p>
            <a:r>
              <a:rPr lang="en-US" sz="2800" b="0">
                <a:solidFill>
                  <a:srgbClr val="C586C0"/>
                </a:solidFill>
                <a:effectLst/>
                <a:latin typeface="Consolas" panose="020B0609020204030204" pitchFamily="49" charset="0"/>
              </a:rPr>
              <a:t>from</a:t>
            </a:r>
            <a:r>
              <a:rPr lang="en-US" sz="2800" b="0">
                <a:solidFill>
                  <a:srgbClr val="CCCCCC"/>
                </a:solidFill>
                <a:effectLst/>
                <a:latin typeface="Consolas" panose="020B0609020204030204" pitchFamily="49" charset="0"/>
              </a:rPr>
              <a:t> mpi4py </a:t>
            </a:r>
            <a:r>
              <a:rPr lang="en-US" sz="2800" b="0">
                <a:solidFill>
                  <a:srgbClr val="C586C0"/>
                </a:solidFill>
                <a:effectLst/>
                <a:latin typeface="Consolas" panose="020B0609020204030204" pitchFamily="49" charset="0"/>
              </a:rPr>
              <a:t>import</a:t>
            </a:r>
            <a:r>
              <a:rPr lang="en-US" sz="2800" b="0">
                <a:solidFill>
                  <a:srgbClr val="CCCCCC"/>
                </a:solidFill>
                <a:effectLst/>
                <a:latin typeface="Consolas" panose="020B0609020204030204" pitchFamily="49" charset="0"/>
              </a:rPr>
              <a:t> MPI</a:t>
            </a:r>
          </a:p>
          <a:p>
            <a:endParaRPr lang="en-US" sz="2800">
              <a:solidFill>
                <a:srgbClr val="CCCCCC"/>
              </a:solidFill>
              <a:latin typeface="Consolas" panose="020B0609020204030204" pitchFamily="49" charset="0"/>
            </a:endParaRPr>
          </a:p>
          <a:p>
            <a:r>
              <a:rPr lang="en-US" sz="2800" b="0">
                <a:solidFill>
                  <a:srgbClr val="9CDCFE"/>
                </a:solidFill>
                <a:effectLst/>
                <a:latin typeface="Consolas" panose="020B0609020204030204" pitchFamily="49" charset="0"/>
              </a:rPr>
              <a:t>comm</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MPI.COMM_WORLD</a:t>
            </a:r>
          </a:p>
          <a:p>
            <a:endParaRPr lang="en-US" sz="2800" b="0">
              <a:solidFill>
                <a:srgbClr val="CCCCCC"/>
              </a:solidFill>
              <a:effectLst/>
              <a:latin typeface="Consolas" panose="020B0609020204030204" pitchFamily="49" charset="0"/>
            </a:endParaRPr>
          </a:p>
          <a:p>
            <a:r>
              <a:rPr lang="en-US" sz="2800" b="0">
                <a:solidFill>
                  <a:srgbClr val="6A9955"/>
                </a:solidFill>
                <a:effectLst/>
                <a:latin typeface="Consolas" panose="020B0609020204030204" pitchFamily="49" charset="0"/>
              </a:rPr>
              <a:t># distribute the parameters across the available </a:t>
            </a:r>
            <a:r>
              <a:rPr lang="en-US" sz="2800" b="0" err="1">
                <a:solidFill>
                  <a:srgbClr val="6A9955"/>
                </a:solidFill>
                <a:effectLst/>
                <a:latin typeface="Consolas" panose="020B0609020204030204" pitchFamily="49" charset="0"/>
              </a:rPr>
              <a:t>vQPU</a:t>
            </a:r>
            <a:r>
              <a:rPr lang="en-US" sz="2800" b="0">
                <a:solidFill>
                  <a:srgbClr val="6A9955"/>
                </a:solidFill>
                <a:effectLst/>
                <a:latin typeface="Consolas" panose="020B0609020204030204" pitchFamily="49" charset="0"/>
              </a:rPr>
              <a:t> </a:t>
            </a:r>
            <a:endParaRPr lang="en-US" sz="2800" b="0">
              <a:solidFill>
                <a:srgbClr val="CCCCCC"/>
              </a:solidFill>
              <a:effectLst/>
              <a:latin typeface="Consolas" panose="020B0609020204030204" pitchFamily="49" charset="0"/>
            </a:endParaRPr>
          </a:p>
          <a:p>
            <a:r>
              <a:rPr lang="en-US" sz="2800" b="0" err="1">
                <a:solidFill>
                  <a:srgbClr val="9CDCFE"/>
                </a:solidFill>
                <a:effectLst/>
                <a:latin typeface="Consolas" panose="020B0609020204030204" pitchFamily="49" charset="0"/>
              </a:rPr>
              <a:t>param_vals_split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comm</a:t>
            </a:r>
            <a:r>
              <a:rPr lang="en-US" sz="2800" b="0" err="1">
                <a:solidFill>
                  <a:srgbClr val="CCCCCC"/>
                </a:solidFill>
                <a:effectLst/>
                <a:latin typeface="Consolas" panose="020B0609020204030204" pitchFamily="49" charset="0"/>
              </a:rPr>
              <a:t>.scatter</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param_vals</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root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a:solidFill>
                  <a:srgbClr val="B5CEA8"/>
                </a:solidFill>
                <a:effectLst/>
                <a:latin typeface="Consolas" panose="020B0609020204030204" pitchFamily="49" charset="0"/>
              </a:rPr>
              <a:t>0</a:t>
            </a:r>
            <a:r>
              <a:rPr lang="en-US" sz="2800" b="0">
                <a:solidFill>
                  <a:srgbClr val="CCCCCC"/>
                </a:solidFill>
                <a:effectLst/>
                <a:latin typeface="Consolas" panose="020B0609020204030204" pitchFamily="49" charset="0"/>
              </a:rPr>
              <a:t>) </a:t>
            </a:r>
          </a:p>
          <a:p>
            <a:r>
              <a:rPr lang="en-US" sz="2800" b="0" err="1">
                <a:solidFill>
                  <a:srgbClr val="9CDCFE"/>
                </a:solidFill>
                <a:effectLst/>
                <a:latin typeface="Consolas" panose="020B0609020204030204" pitchFamily="49" charset="0"/>
              </a:rPr>
              <a:t>states_split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comm</a:t>
            </a:r>
            <a:r>
              <a:rPr lang="en-US" sz="2800" b="0" err="1">
                <a:solidFill>
                  <a:srgbClr val="CCCCCC"/>
                </a:solidFill>
                <a:effectLst/>
                <a:latin typeface="Consolas" panose="020B0609020204030204" pitchFamily="49" charset="0"/>
              </a:rPr>
              <a:t>.scatter</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states</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root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a:solidFill>
                  <a:srgbClr val="B5CEA8"/>
                </a:solidFill>
                <a:effectLst/>
                <a:latin typeface="Consolas" panose="020B0609020204030204" pitchFamily="49" charset="0"/>
              </a:rPr>
              <a:t>0</a:t>
            </a:r>
            <a:r>
              <a:rPr lang="en-US" sz="2800" b="0">
                <a:solidFill>
                  <a:srgbClr val="CCCCCC"/>
                </a:solidFill>
                <a:effectLst/>
                <a:latin typeface="Consolas" panose="020B0609020204030204" pitchFamily="49" charset="0"/>
              </a:rPr>
              <a:t>) </a:t>
            </a:r>
          </a:p>
          <a:p>
            <a:br>
              <a:rPr lang="en-US" sz="2800" b="0">
                <a:solidFill>
                  <a:srgbClr val="CCCCCC"/>
                </a:solidFill>
                <a:effectLst/>
                <a:latin typeface="Consolas" panose="020B0609020204030204" pitchFamily="49" charset="0"/>
              </a:rPr>
            </a:br>
            <a:r>
              <a:rPr lang="en-US" sz="2800" b="0">
                <a:solidFill>
                  <a:srgbClr val="6A9955"/>
                </a:solidFill>
                <a:effectLst/>
                <a:latin typeface="Consolas" panose="020B0609020204030204" pitchFamily="49" charset="0"/>
              </a:rPr>
              <a:t># quantum computation (aka. </a:t>
            </a:r>
            <a:r>
              <a:rPr lang="en-US" sz="2800" err="1">
                <a:solidFill>
                  <a:srgbClr val="6A9955"/>
                </a:solidFill>
                <a:latin typeface="Consolas" panose="020B0609020204030204" pitchFamily="49" charset="0"/>
              </a:rPr>
              <a:t>g</a:t>
            </a:r>
            <a:r>
              <a:rPr lang="en-US" sz="2800" b="0" err="1">
                <a:solidFill>
                  <a:srgbClr val="6A9955"/>
                </a:solidFill>
                <a:effectLst/>
                <a:latin typeface="Consolas" panose="020B0609020204030204" pitchFamily="49" charset="0"/>
              </a:rPr>
              <a:t>et_state</a:t>
            </a:r>
            <a:r>
              <a:rPr lang="en-US" sz="2800" b="0">
                <a:solidFill>
                  <a:srgbClr val="6A9955"/>
                </a:solidFill>
                <a:effectLst/>
                <a:latin typeface="Consolas" panose="020B0609020204030204" pitchFamily="49" charset="0"/>
              </a:rPr>
              <a:t>)</a:t>
            </a:r>
            <a:endParaRPr lang="en-US" sz="2800" b="0">
              <a:solidFill>
                <a:srgbClr val="CCCCCC"/>
              </a:solidFill>
              <a:effectLst/>
              <a:latin typeface="Consolas" panose="020B0609020204030204" pitchFamily="49" charset="0"/>
            </a:endParaRPr>
          </a:p>
          <a:p>
            <a:r>
              <a:rPr lang="en-US" sz="2800" b="0">
                <a:solidFill>
                  <a:srgbClr val="C586C0"/>
                </a:solidFill>
                <a:effectLst/>
                <a:latin typeface="Consolas" panose="020B0609020204030204" pitchFamily="49" charset="0"/>
              </a:rPr>
              <a:t>for</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in</a:t>
            </a:r>
            <a:r>
              <a:rPr lang="en-US" sz="2800" b="0">
                <a:solidFill>
                  <a:srgbClr val="CCCCCC"/>
                </a:solidFill>
                <a:effectLst/>
                <a:latin typeface="Consolas" panose="020B0609020204030204" pitchFamily="49" charset="0"/>
              </a:rPr>
              <a:t> </a:t>
            </a:r>
            <a:r>
              <a:rPr lang="en-US" sz="2800" b="0">
                <a:solidFill>
                  <a:srgbClr val="4EC9B0"/>
                </a:solidFill>
                <a:effectLst/>
                <a:latin typeface="Consolas" panose="020B0609020204030204" pitchFamily="49" charset="0"/>
              </a:rPr>
              <a:t>range</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param_vals_split</a:t>
            </a:r>
            <a:r>
              <a:rPr lang="en-US" sz="2800" b="0" err="1">
                <a:solidFill>
                  <a:srgbClr val="CCCCCC"/>
                </a:solidFill>
                <a:effectLst/>
                <a:latin typeface="Consolas" panose="020B0609020204030204" pitchFamily="49" charset="0"/>
              </a:rPr>
              <a:t>.shape</a:t>
            </a:r>
            <a:r>
              <a:rPr lang="en-US" sz="2800" b="0">
                <a:solidFill>
                  <a:srgbClr val="CCCCCC"/>
                </a:solidFill>
                <a:effectLst/>
                <a:latin typeface="Consolas" panose="020B0609020204030204" pitchFamily="49" charset="0"/>
              </a:rPr>
              <a:t>[</a:t>
            </a:r>
            <a:r>
              <a:rPr lang="en-US" sz="2800" b="0">
                <a:solidFill>
                  <a:srgbClr val="B5CEA8"/>
                </a:solidFill>
                <a:effectLst/>
                <a:latin typeface="Consolas" panose="020B0609020204030204" pitchFamily="49" charset="0"/>
              </a:rPr>
              <a:t>0</a:t>
            </a:r>
            <a:r>
              <a:rPr lang="en-US" sz="2800" b="0">
                <a:solidFill>
                  <a:srgbClr val="CCCCCC"/>
                </a:solidFill>
                <a:effectLst/>
                <a:latin typeface="Consolas" panose="020B0609020204030204" pitchFamily="49" charset="0"/>
              </a:rPr>
              <a:t>]): </a:t>
            </a:r>
          </a:p>
          <a:p>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states_split</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4EC9B0"/>
                </a:solidFill>
                <a:effectLst/>
                <a:latin typeface="Consolas" panose="020B0609020204030204" pitchFamily="49" charset="0"/>
              </a:rPr>
              <a:t>cudaq</a:t>
            </a:r>
            <a:r>
              <a:rPr lang="en-US" sz="2800" b="0" err="1">
                <a:solidFill>
                  <a:srgbClr val="CCCCCC"/>
                </a:solidFill>
                <a:effectLst/>
                <a:latin typeface="Consolas" panose="020B0609020204030204" pitchFamily="49" charset="0"/>
              </a:rPr>
              <a:t>.get_state</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kernel</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param_vals_split</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a:t>
            </a:r>
          </a:p>
          <a:p>
            <a:br>
              <a:rPr lang="en-US" sz="2800" b="0">
                <a:solidFill>
                  <a:srgbClr val="CCCCCC"/>
                </a:solidFill>
                <a:effectLst/>
                <a:latin typeface="Consolas" panose="020B0609020204030204" pitchFamily="49" charset="0"/>
              </a:rPr>
            </a:br>
            <a:r>
              <a:rPr lang="en-US" sz="2800" b="0">
                <a:solidFill>
                  <a:srgbClr val="6A9955"/>
                </a:solidFill>
                <a:effectLst/>
                <a:latin typeface="Consolas" panose="020B0609020204030204" pitchFamily="49" charset="0"/>
              </a:rPr>
              <a:t># gather the results from the different ranks </a:t>
            </a:r>
            <a:endParaRPr lang="en-US" sz="2800" b="0">
              <a:solidFill>
                <a:srgbClr val="CCCCCC"/>
              </a:solidFill>
              <a:effectLst/>
              <a:latin typeface="Consolas" panose="020B0609020204030204" pitchFamily="49" charset="0"/>
            </a:endParaRPr>
          </a:p>
          <a:p>
            <a:r>
              <a:rPr lang="en-US" sz="2800" b="0">
                <a:solidFill>
                  <a:srgbClr val="9CDCFE"/>
                </a:solidFill>
                <a:effectLst/>
                <a:latin typeface="Consolas" panose="020B0609020204030204" pitchFamily="49" charset="0"/>
              </a:rPr>
              <a:t>results</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comm</a:t>
            </a:r>
            <a:r>
              <a:rPr lang="en-US" sz="2800" b="0" err="1">
                <a:solidFill>
                  <a:srgbClr val="CCCCCC"/>
                </a:solidFill>
                <a:effectLst/>
                <a:latin typeface="Consolas" panose="020B0609020204030204" pitchFamily="49" charset="0"/>
              </a:rPr>
              <a:t>.gather</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states_split</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root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a:solidFill>
                  <a:srgbClr val="B5CEA8"/>
                </a:solidFill>
                <a:effectLst/>
                <a:latin typeface="Consolas" panose="020B0609020204030204" pitchFamily="49" charset="0"/>
              </a:rPr>
              <a:t>0</a:t>
            </a:r>
            <a:r>
              <a:rPr lang="en-US" sz="2800" b="0">
                <a:solidFill>
                  <a:srgbClr val="CCCCCC"/>
                </a:solidFill>
                <a:effectLst/>
                <a:latin typeface="Consolas" panose="020B0609020204030204" pitchFamily="49" charset="0"/>
              </a:rPr>
              <a:t>)</a:t>
            </a:r>
          </a:p>
          <a:p>
            <a:br>
              <a:rPr lang="en-US" sz="2800" b="0">
                <a:solidFill>
                  <a:srgbClr val="CCCCCC"/>
                </a:solidFill>
                <a:effectLst/>
                <a:latin typeface="Consolas" panose="020B0609020204030204" pitchFamily="49" charset="0"/>
              </a:rPr>
            </a:br>
            <a:r>
              <a:rPr lang="en-US" sz="2800" b="0">
                <a:solidFill>
                  <a:srgbClr val="6A9955"/>
                </a:solidFill>
                <a:effectLst/>
                <a:latin typeface="Consolas" panose="020B0609020204030204" pitchFamily="49" charset="0"/>
              </a:rPr>
              <a:t># Post-processing to calculate the gram matrix which is the input to SVM </a:t>
            </a:r>
            <a:endParaRPr lang="en-US" sz="2800" b="0">
              <a:solidFill>
                <a:srgbClr val="CCCCCC"/>
              </a:solidFill>
              <a:effectLst/>
              <a:latin typeface="Consolas" panose="020B0609020204030204" pitchFamily="49" charset="0"/>
            </a:endParaRPr>
          </a:p>
          <a:p>
            <a:br>
              <a:rPr lang="en-US" sz="2800" b="0">
                <a:solidFill>
                  <a:srgbClr val="CCCCCC"/>
                </a:solidFill>
                <a:effectLst/>
                <a:latin typeface="Consolas" panose="020B0609020204030204" pitchFamily="49" charset="0"/>
              </a:rPr>
            </a:br>
            <a:r>
              <a:rPr lang="en-US" sz="2800" b="0">
                <a:solidFill>
                  <a:srgbClr val="C586C0"/>
                </a:solidFill>
                <a:effectLst/>
                <a:latin typeface="Consolas" panose="020B0609020204030204" pitchFamily="49" charset="0"/>
              </a:rPr>
              <a:t>if</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rank</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a:solidFill>
                  <a:srgbClr val="B5CEA8"/>
                </a:solidFill>
                <a:effectLst/>
                <a:latin typeface="Consolas" panose="020B0609020204030204" pitchFamily="49" charset="0"/>
              </a:rPr>
              <a:t>0</a:t>
            </a:r>
            <a:r>
              <a:rPr lang="en-US" sz="2800" b="0">
                <a:solidFill>
                  <a:srgbClr val="CCCCCC"/>
                </a:solidFill>
                <a:effectLst/>
                <a:latin typeface="Consolas" panose="020B0609020204030204" pitchFamily="49" charset="0"/>
              </a:rPr>
              <a:t>: </a:t>
            </a:r>
          </a:p>
          <a:p>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kets</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4EC9B0"/>
                </a:solidFill>
                <a:effectLst/>
                <a:latin typeface="Consolas" panose="020B0609020204030204" pitchFamily="49" charset="0"/>
              </a:rPr>
              <a:t>cp</a:t>
            </a:r>
            <a:r>
              <a:rPr lang="en-US" sz="2800" b="0" err="1">
                <a:solidFill>
                  <a:srgbClr val="CCCCCC"/>
                </a:solidFill>
                <a:effectLst/>
                <a:latin typeface="Consolas" panose="020B0609020204030204" pitchFamily="49" charset="0"/>
              </a:rPr>
              <a:t>.concatenate</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results</a:t>
            </a:r>
            <a:r>
              <a:rPr lang="en-US" sz="2800" b="0">
                <a:solidFill>
                  <a:srgbClr val="CCCCCC"/>
                </a:solidFill>
                <a:effectLst/>
                <a:latin typeface="Consolas" panose="020B0609020204030204" pitchFamily="49" charset="0"/>
              </a:rPr>
              <a:t>)</a:t>
            </a:r>
            <a:br>
              <a:rPr lang="en-US" sz="2800" b="0">
                <a:solidFill>
                  <a:srgbClr val="CCCCCC"/>
                </a:solidFill>
                <a:effectLst/>
                <a:latin typeface="Consolas" panose="020B0609020204030204" pitchFamily="49" charset="0"/>
              </a:rPr>
            </a:b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bras</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4EC9B0"/>
                </a:solidFill>
                <a:effectLst/>
                <a:latin typeface="Consolas" panose="020B0609020204030204" pitchFamily="49" charset="0"/>
              </a:rPr>
              <a:t>cp</a:t>
            </a:r>
            <a:r>
              <a:rPr lang="en-US" sz="2800" b="0" err="1">
                <a:solidFill>
                  <a:srgbClr val="CCCCCC"/>
                </a:solidFill>
                <a:effectLst/>
                <a:latin typeface="Consolas" panose="020B0609020204030204" pitchFamily="49" charset="0"/>
              </a:rPr>
              <a:t>.transpose</a:t>
            </a:r>
            <a:r>
              <a:rPr lang="en-US" sz="2800" b="0">
                <a:solidFill>
                  <a:srgbClr val="CCCCCC"/>
                </a:solidFill>
                <a:effectLst/>
                <a:latin typeface="Consolas" panose="020B0609020204030204" pitchFamily="49" charset="0"/>
              </a:rPr>
              <a:t>(</a:t>
            </a:r>
            <a:r>
              <a:rPr lang="en-US" sz="2800" b="0" err="1">
                <a:solidFill>
                  <a:srgbClr val="4EC9B0"/>
                </a:solidFill>
                <a:effectLst/>
                <a:latin typeface="Consolas" panose="020B0609020204030204" pitchFamily="49" charset="0"/>
              </a:rPr>
              <a:t>cp</a:t>
            </a:r>
            <a:r>
              <a:rPr lang="en-US" sz="2800" b="0" err="1">
                <a:solidFill>
                  <a:srgbClr val="CCCCCC"/>
                </a:solidFill>
                <a:effectLst/>
                <a:latin typeface="Consolas" panose="020B0609020204030204" pitchFamily="49" charset="0"/>
              </a:rPr>
              <a:t>.conj</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kets</a:t>
            </a:r>
            <a:r>
              <a:rPr lang="en-US" sz="2800" b="0">
                <a:solidFill>
                  <a:srgbClr val="CCCCCC"/>
                </a:solidFill>
                <a:effectLst/>
                <a:latin typeface="Consolas" panose="020B0609020204030204" pitchFamily="49" charset="0"/>
              </a:rPr>
              <a:t>))     </a:t>
            </a:r>
          </a:p>
          <a:p>
            <a:r>
              <a:rPr lang="en-US" sz="2800">
                <a:solidFill>
                  <a:srgbClr val="CCCCCC"/>
                </a:solidFill>
                <a:latin typeface="Consolas" panose="020B0609020204030204" pitchFamily="49" charset="0"/>
              </a:rPr>
              <a:t>    </a:t>
            </a:r>
            <a:r>
              <a:rPr lang="en-US" sz="2800" b="0" err="1">
                <a:solidFill>
                  <a:srgbClr val="9CDCFE"/>
                </a:solidFill>
                <a:effectLst/>
                <a:latin typeface="Consolas" panose="020B0609020204030204" pitchFamily="49" charset="0"/>
              </a:rPr>
              <a:t>gram_matrix</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4EC9B0"/>
                </a:solidFill>
                <a:effectLst/>
                <a:latin typeface="Consolas" panose="020B0609020204030204" pitchFamily="49" charset="0"/>
              </a:rPr>
              <a:t>cp</a:t>
            </a:r>
            <a:r>
              <a:rPr lang="en-US" sz="2800" b="0" err="1">
                <a:solidFill>
                  <a:srgbClr val="CCCCCC"/>
                </a:solidFill>
                <a:effectLst/>
                <a:latin typeface="Consolas" panose="020B0609020204030204" pitchFamily="49" charset="0"/>
              </a:rPr>
              <a:t>.zeros</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m</a:t>
            </a:r>
            <a:r>
              <a:rPr lang="en-US" sz="2800" b="0" err="1">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m</a:t>
            </a:r>
            <a:r>
              <a:rPr lang="en-US" sz="2800" b="0">
                <a:solidFill>
                  <a:srgbClr val="CCCCCC"/>
                </a:solidFill>
                <a:effectLst/>
                <a:latin typeface="Consolas" panose="020B0609020204030204" pitchFamily="49" charset="0"/>
              </a:rPr>
              <a:t>))</a:t>
            </a:r>
          </a:p>
          <a:p>
            <a:br>
              <a:rPr lang="en-US" sz="2800" b="0">
                <a:solidFill>
                  <a:srgbClr val="CCCCCC"/>
                </a:solidFill>
                <a:effectLst/>
                <a:latin typeface="Consolas" panose="020B0609020204030204" pitchFamily="49" charset="0"/>
              </a:rPr>
            </a:br>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for</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in</a:t>
            </a:r>
            <a:r>
              <a:rPr lang="en-US" sz="2800" b="0">
                <a:solidFill>
                  <a:srgbClr val="CCCCCC"/>
                </a:solidFill>
                <a:effectLst/>
                <a:latin typeface="Consolas" panose="020B0609020204030204" pitchFamily="49" charset="0"/>
              </a:rPr>
              <a:t> </a:t>
            </a:r>
            <a:r>
              <a:rPr lang="en-US" sz="2800" b="0">
                <a:solidFill>
                  <a:srgbClr val="4EC9B0"/>
                </a:solidFill>
                <a:effectLst/>
                <a:latin typeface="Consolas" panose="020B0609020204030204" pitchFamily="49" charset="0"/>
              </a:rPr>
              <a:t>range</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m</a:t>
            </a:r>
            <a:r>
              <a:rPr lang="en-US" sz="2800" b="0">
                <a:solidFill>
                  <a:srgbClr val="CCCCCC"/>
                </a:solidFill>
                <a:effectLst/>
                <a:latin typeface="Consolas" panose="020B0609020204030204" pitchFamily="49" charset="0"/>
              </a:rPr>
              <a:t>): </a:t>
            </a:r>
          </a:p>
          <a:p>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for</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j</a:t>
            </a:r>
            <a:r>
              <a:rPr lang="en-US" sz="2800" b="0">
                <a:solidFill>
                  <a:srgbClr val="CCCCCC"/>
                </a:solidFill>
                <a:effectLst/>
                <a:latin typeface="Consolas" panose="020B0609020204030204" pitchFamily="49" charset="0"/>
              </a:rPr>
              <a:t> </a:t>
            </a:r>
            <a:r>
              <a:rPr lang="en-US" sz="2800" b="0">
                <a:solidFill>
                  <a:srgbClr val="C586C0"/>
                </a:solidFill>
                <a:effectLst/>
                <a:latin typeface="Consolas" panose="020B0609020204030204" pitchFamily="49" charset="0"/>
              </a:rPr>
              <a:t>in</a:t>
            </a:r>
            <a:r>
              <a:rPr lang="en-US" sz="2800" b="0">
                <a:solidFill>
                  <a:srgbClr val="CCCCCC"/>
                </a:solidFill>
                <a:effectLst/>
                <a:latin typeface="Consolas" panose="020B0609020204030204" pitchFamily="49" charset="0"/>
              </a:rPr>
              <a:t> </a:t>
            </a:r>
            <a:r>
              <a:rPr lang="en-US" sz="2800" b="0">
                <a:solidFill>
                  <a:srgbClr val="4EC9B0"/>
                </a:solidFill>
                <a:effectLst/>
                <a:latin typeface="Consolas" panose="020B0609020204030204" pitchFamily="49" charset="0"/>
              </a:rPr>
              <a:t>range</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m</a:t>
            </a:r>
            <a:r>
              <a:rPr lang="en-US" sz="2800" b="0">
                <a:solidFill>
                  <a:srgbClr val="CCCCCC"/>
                </a:solidFill>
                <a:effectLst/>
                <a:latin typeface="Consolas" panose="020B0609020204030204" pitchFamily="49" charset="0"/>
              </a:rPr>
              <a:t>):</a:t>
            </a:r>
          </a:p>
          <a:p>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ith_bra</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a:solidFill>
                  <a:srgbClr val="9CDCFE"/>
                </a:solidFill>
                <a:effectLst/>
                <a:latin typeface="Consolas" panose="020B0609020204030204" pitchFamily="49" charset="0"/>
              </a:rPr>
              <a:t>bras</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].reshape(</a:t>
            </a:r>
            <a:r>
              <a:rPr lang="en-US" sz="2800" b="0">
                <a:solidFill>
                  <a:srgbClr val="B5CEA8"/>
                </a:solidFill>
                <a:effectLst/>
                <a:latin typeface="Consolas" panose="020B0609020204030204" pitchFamily="49" charset="0"/>
              </a:rPr>
              <a:t>1</a:t>
            </a:r>
            <a:r>
              <a:rPr lang="en-US" sz="2800" b="0">
                <a:solidFill>
                  <a:srgbClr val="CCCCCC"/>
                </a:solidFill>
                <a:effectLst/>
                <a:latin typeface="Consolas" panose="020B0609020204030204" pitchFamily="49" charset="0"/>
              </a:rPr>
              <a:t>,</a:t>
            </a:r>
            <a:r>
              <a:rPr lang="en-US" sz="2800" b="0">
                <a:solidFill>
                  <a:srgbClr val="D4D4D4"/>
                </a:solidFill>
                <a:effectLst/>
                <a:latin typeface="Consolas" panose="020B0609020204030204" pitchFamily="49" charset="0"/>
              </a:rPr>
              <a:t>-</a:t>
            </a:r>
            <a:r>
              <a:rPr lang="en-US" sz="2800" b="0">
                <a:solidFill>
                  <a:srgbClr val="B5CEA8"/>
                </a:solidFill>
                <a:effectLst/>
                <a:latin typeface="Consolas" panose="020B0609020204030204" pitchFamily="49" charset="0"/>
              </a:rPr>
              <a:t>1</a:t>
            </a:r>
            <a:r>
              <a:rPr lang="en-US" sz="2800" b="0">
                <a:solidFill>
                  <a:srgbClr val="CCCCCC"/>
                </a:solidFill>
                <a:effectLst/>
                <a:latin typeface="Consolas" panose="020B0609020204030204" pitchFamily="49" charset="0"/>
              </a:rPr>
              <a:t>)   </a:t>
            </a:r>
            <a:br>
              <a:rPr lang="en-US" sz="2800" b="0">
                <a:solidFill>
                  <a:srgbClr val="CCCCCC"/>
                </a:solidFill>
                <a:effectLst/>
                <a:latin typeface="Consolas" panose="020B0609020204030204" pitchFamily="49" charset="0"/>
              </a:rPr>
            </a:b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jth_ket</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kets</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j</a:t>
            </a:r>
            <a:r>
              <a:rPr lang="en-US" sz="2800" b="0">
                <a:solidFill>
                  <a:srgbClr val="CCCCCC"/>
                </a:solidFill>
                <a:effectLst/>
                <a:latin typeface="Consolas" panose="020B0609020204030204" pitchFamily="49" charset="0"/>
              </a:rPr>
              <a:t>].reshape(</a:t>
            </a:r>
            <a:r>
              <a:rPr lang="en-US" sz="2800" b="0">
                <a:solidFill>
                  <a:srgbClr val="D4D4D4"/>
                </a:solidFill>
                <a:effectLst/>
                <a:latin typeface="Consolas" panose="020B0609020204030204" pitchFamily="49" charset="0"/>
              </a:rPr>
              <a:t>-</a:t>
            </a:r>
            <a:r>
              <a:rPr lang="en-US" sz="2800" b="0">
                <a:solidFill>
                  <a:srgbClr val="B5CEA8"/>
                </a:solidFill>
                <a:effectLst/>
                <a:latin typeface="Consolas" panose="020B0609020204030204" pitchFamily="49" charset="0"/>
              </a:rPr>
              <a:t>1</a:t>
            </a:r>
            <a:r>
              <a:rPr lang="en-US" sz="2800" b="0">
                <a:solidFill>
                  <a:srgbClr val="CCCCCC"/>
                </a:solidFill>
                <a:effectLst/>
                <a:latin typeface="Consolas" panose="020B0609020204030204" pitchFamily="49" charset="0"/>
              </a:rPr>
              <a:t>,</a:t>
            </a:r>
            <a:r>
              <a:rPr lang="en-US" sz="2800" b="0">
                <a:solidFill>
                  <a:srgbClr val="B5CEA8"/>
                </a:solidFill>
                <a:effectLst/>
                <a:latin typeface="Consolas" panose="020B0609020204030204" pitchFamily="49" charset="0"/>
              </a:rPr>
              <a:t>1</a:t>
            </a:r>
            <a:r>
              <a:rPr lang="en-US" sz="2800" b="0">
                <a:solidFill>
                  <a:srgbClr val="CCCCCC"/>
                </a:solidFill>
                <a:effectLst/>
                <a:latin typeface="Consolas" panose="020B0609020204030204" pitchFamily="49" charset="0"/>
              </a:rPr>
              <a:t>)  </a:t>
            </a:r>
            <a:br>
              <a:rPr lang="en-US" sz="2800" b="0">
                <a:solidFill>
                  <a:srgbClr val="CCCCCC"/>
                </a:solidFill>
                <a:effectLst/>
                <a:latin typeface="Consolas" panose="020B0609020204030204" pitchFamily="49" charset="0"/>
              </a:rPr>
            </a:br>
            <a:r>
              <a:rPr lang="en-US" sz="2800" b="0">
                <a:solidFill>
                  <a:srgbClr val="CCCCCC"/>
                </a:solidFill>
                <a:effectLst/>
                <a:latin typeface="Consolas" panose="020B0609020204030204" pitchFamily="49" charset="0"/>
              </a:rPr>
              <a:t>            </a:t>
            </a:r>
            <a:r>
              <a:rPr lang="en-US" sz="2800" b="0" err="1">
                <a:solidFill>
                  <a:srgbClr val="9CDCFE"/>
                </a:solidFill>
                <a:effectLst/>
                <a:latin typeface="Consolas" panose="020B0609020204030204" pitchFamily="49" charset="0"/>
              </a:rPr>
              <a:t>gram_matrix</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i</a:t>
            </a:r>
            <a:r>
              <a:rPr lang="en-US" sz="2800" b="0">
                <a:solidFill>
                  <a:srgbClr val="CCCCCC"/>
                </a:solidFill>
                <a:effectLst/>
                <a:latin typeface="Consolas" panose="020B0609020204030204" pitchFamily="49" charset="0"/>
              </a:rPr>
              <a:t>][</a:t>
            </a:r>
            <a:r>
              <a:rPr lang="en-US" sz="2800" b="0">
                <a:solidFill>
                  <a:srgbClr val="9CDCFE"/>
                </a:solidFill>
                <a:effectLst/>
                <a:latin typeface="Consolas" panose="020B0609020204030204" pitchFamily="49" charset="0"/>
              </a:rPr>
              <a:t>j</a:t>
            </a:r>
            <a:r>
              <a:rPr lang="en-US" sz="2800" b="0">
                <a:solidFill>
                  <a:srgbClr val="CCCCCC"/>
                </a:solidFill>
                <a:effectLst/>
                <a:latin typeface="Consolas" panose="020B0609020204030204" pitchFamily="49" charset="0"/>
              </a:rPr>
              <a:t>] </a:t>
            </a:r>
            <a:r>
              <a:rPr lang="en-US" sz="2800" b="0">
                <a:solidFill>
                  <a:srgbClr val="D4D4D4"/>
                </a:solidFill>
                <a:effectLst/>
                <a:latin typeface="Consolas" panose="020B0609020204030204" pitchFamily="49" charset="0"/>
              </a:rPr>
              <a:t>=</a:t>
            </a:r>
            <a:r>
              <a:rPr lang="en-US" sz="2800" b="0">
                <a:solidFill>
                  <a:srgbClr val="CCCCCC"/>
                </a:solidFill>
                <a:effectLst/>
                <a:latin typeface="Consolas" panose="020B0609020204030204" pitchFamily="49" charset="0"/>
              </a:rPr>
              <a:t> </a:t>
            </a:r>
            <a:r>
              <a:rPr lang="en-US" sz="2800" err="1">
                <a:solidFill>
                  <a:srgbClr val="CCCCCC"/>
                </a:solidFill>
                <a:latin typeface="Consolas" panose="020B0609020204030204" pitchFamily="49" charset="0"/>
              </a:rPr>
              <a:t>n</a:t>
            </a:r>
            <a:r>
              <a:rPr lang="en-US" sz="2800" b="0" err="1">
                <a:solidFill>
                  <a:srgbClr val="CCCCCC"/>
                </a:solidFill>
                <a:effectLst/>
                <a:latin typeface="Consolas" panose="020B0609020204030204" pitchFamily="49" charset="0"/>
              </a:rPr>
              <a:t>p.abs</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jth_ket.overlap</a:t>
            </a:r>
            <a:r>
              <a:rPr lang="en-US" sz="2800" b="0">
                <a:solidFill>
                  <a:srgbClr val="CCCCCC"/>
                </a:solidFill>
                <a:effectLst/>
                <a:latin typeface="Consolas" panose="020B0609020204030204" pitchFamily="49" charset="0"/>
              </a:rPr>
              <a:t>(</a:t>
            </a:r>
            <a:r>
              <a:rPr lang="en-US" sz="2800" b="0" err="1">
                <a:solidFill>
                  <a:srgbClr val="9CDCFE"/>
                </a:solidFill>
                <a:effectLst/>
                <a:latin typeface="Consolas" panose="020B0609020204030204" pitchFamily="49" charset="0"/>
              </a:rPr>
              <a:t>ith_bra</a:t>
            </a:r>
            <a:r>
              <a:rPr lang="en-US" sz="2800">
                <a:solidFill>
                  <a:srgbClr val="CCCCCC"/>
                </a:solidFill>
                <a:latin typeface="Consolas" panose="020B0609020204030204" pitchFamily="49" charset="0"/>
              </a:rPr>
              <a:t>))**2</a:t>
            </a:r>
            <a:br>
              <a:rPr lang="en-US" sz="2800" b="0">
                <a:solidFill>
                  <a:srgbClr val="CCCCCC"/>
                </a:solidFill>
                <a:effectLst/>
                <a:latin typeface="Consolas" panose="020B0609020204030204" pitchFamily="49" charset="0"/>
              </a:rPr>
            </a:br>
            <a:endParaRPr lang="en-US" sz="2800" b="0">
              <a:solidFill>
                <a:srgbClr val="CCCCCC"/>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8C7C9F79-7A5C-EAF5-1EAF-C865836237ED}"/>
              </a:ext>
            </a:extLst>
          </p:cNvPr>
          <p:cNvSpPr txBox="1"/>
          <p:nvPr/>
        </p:nvSpPr>
        <p:spPr>
          <a:xfrm>
            <a:off x="20086319" y="8310449"/>
            <a:ext cx="1536297" cy="923330"/>
          </a:xfrm>
          <a:prstGeom prst="rect">
            <a:avLst/>
          </a:prstGeom>
          <a:noFill/>
        </p:spPr>
        <p:txBody>
          <a:bodyPr wrap="square" rtlCol="0">
            <a:spAutoFit/>
          </a:bodyPr>
          <a:lstStyle/>
          <a:p>
            <a:pPr algn="ctr"/>
            <a:r>
              <a:rPr lang="en-US" sz="5400" b="1">
                <a:solidFill>
                  <a:schemeClr val="tx2"/>
                </a:solidFill>
                <a:latin typeface="NVIDIA Sans" panose="020B0503020203020204" pitchFamily="34" charset="0"/>
                <a:cs typeface="NVIDIA Sans" panose="020B0503020203020204" pitchFamily="34" charset="0"/>
              </a:rPr>
              <a:t>(1)</a:t>
            </a:r>
          </a:p>
        </p:txBody>
      </p:sp>
      <p:sp>
        <p:nvSpPr>
          <p:cNvPr id="25" name="TextBox 24">
            <a:extLst>
              <a:ext uri="{FF2B5EF4-FFF2-40B4-BE49-F238E27FC236}">
                <a16:creationId xmlns:a16="http://schemas.microsoft.com/office/drawing/2014/main" id="{364CDD84-340E-B48C-BC19-070FC1768B04}"/>
              </a:ext>
            </a:extLst>
          </p:cNvPr>
          <p:cNvSpPr txBox="1"/>
          <p:nvPr/>
        </p:nvSpPr>
        <p:spPr>
          <a:xfrm>
            <a:off x="20101266" y="12322306"/>
            <a:ext cx="1536297" cy="923330"/>
          </a:xfrm>
          <a:prstGeom prst="rect">
            <a:avLst/>
          </a:prstGeom>
          <a:noFill/>
        </p:spPr>
        <p:txBody>
          <a:bodyPr wrap="square" rtlCol="0">
            <a:spAutoFit/>
          </a:bodyPr>
          <a:lstStyle/>
          <a:p>
            <a:pPr algn="ctr"/>
            <a:r>
              <a:rPr lang="en-US" sz="5400" b="1">
                <a:solidFill>
                  <a:schemeClr val="tx2"/>
                </a:solidFill>
                <a:latin typeface="NVIDIA Sans" panose="020B0503020203020204" pitchFamily="34" charset="0"/>
                <a:cs typeface="NVIDIA Sans" panose="020B0503020203020204" pitchFamily="34" charset="0"/>
              </a:rPr>
              <a:t>(2)</a:t>
            </a:r>
          </a:p>
        </p:txBody>
      </p:sp>
      <p:sp>
        <p:nvSpPr>
          <p:cNvPr id="26" name="TextBox 25">
            <a:extLst>
              <a:ext uri="{FF2B5EF4-FFF2-40B4-BE49-F238E27FC236}">
                <a16:creationId xmlns:a16="http://schemas.microsoft.com/office/drawing/2014/main" id="{A11AE2EC-5A93-B143-80DE-7840D4808837}"/>
              </a:ext>
            </a:extLst>
          </p:cNvPr>
          <p:cNvSpPr txBox="1"/>
          <p:nvPr/>
        </p:nvSpPr>
        <p:spPr>
          <a:xfrm>
            <a:off x="20207946" y="13849082"/>
            <a:ext cx="1536297" cy="923330"/>
          </a:xfrm>
          <a:prstGeom prst="rect">
            <a:avLst/>
          </a:prstGeom>
          <a:noFill/>
        </p:spPr>
        <p:txBody>
          <a:bodyPr wrap="square" rtlCol="0">
            <a:spAutoFit/>
          </a:bodyPr>
          <a:lstStyle/>
          <a:p>
            <a:pPr algn="ctr"/>
            <a:r>
              <a:rPr lang="en-US" sz="5400" b="1">
                <a:solidFill>
                  <a:schemeClr val="tx2"/>
                </a:solidFill>
                <a:latin typeface="NVIDIA Sans" panose="020B0503020203020204" pitchFamily="34" charset="0"/>
                <a:cs typeface="NVIDIA Sans" panose="020B0503020203020204" pitchFamily="34" charset="0"/>
              </a:rPr>
              <a:t>(3)</a:t>
            </a:r>
          </a:p>
        </p:txBody>
      </p:sp>
      <p:sp>
        <p:nvSpPr>
          <p:cNvPr id="52" name="TextBox 51">
            <a:extLst>
              <a:ext uri="{FF2B5EF4-FFF2-40B4-BE49-F238E27FC236}">
                <a16:creationId xmlns:a16="http://schemas.microsoft.com/office/drawing/2014/main" id="{8D6873C4-4378-D647-E4AE-64E2B56E7F29}"/>
              </a:ext>
            </a:extLst>
          </p:cNvPr>
          <p:cNvSpPr txBox="1"/>
          <p:nvPr/>
        </p:nvSpPr>
        <p:spPr>
          <a:xfrm>
            <a:off x="1242256" y="7648729"/>
            <a:ext cx="5200650" cy="1323439"/>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Quantum Machine Learning use case</a:t>
            </a:r>
          </a:p>
        </p:txBody>
      </p:sp>
    </p:spTree>
    <p:extLst>
      <p:ext uri="{BB962C8B-B14F-4D97-AF65-F5344CB8AC3E}">
        <p14:creationId xmlns:p14="http://schemas.microsoft.com/office/powerpoint/2010/main" val="3858432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711738" y="2819469"/>
            <a:ext cx="18206279" cy="5943600"/>
          </a:xfrm>
        </p:spPr>
        <p:txBody>
          <a:bodyPr/>
          <a:lstStyle/>
          <a:p>
            <a:r>
              <a:rPr lang="en-US"/>
              <a:t>CUDA-Q Compiler Platform</a:t>
            </a:r>
          </a:p>
          <a:p>
            <a:endParaRPr lang="en-US"/>
          </a:p>
          <a:p>
            <a:r>
              <a:rPr lang="en-US" sz="8500" b="0"/>
              <a:t>The compiler is composed of MLIR dialects and a set of discrete tools</a:t>
            </a:r>
          </a:p>
        </p:txBody>
      </p:sp>
    </p:spTree>
    <p:extLst>
      <p:ext uri="{BB962C8B-B14F-4D97-AF65-F5344CB8AC3E}">
        <p14:creationId xmlns:p14="http://schemas.microsoft.com/office/powerpoint/2010/main" val="779030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w="79375">
            <a:solidFill>
              <a:schemeClr val="accent2">
                <a:lumMod val="60000"/>
                <a:lumOff val="40000"/>
              </a:schemeClr>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w="79375">
            <a:solidFill>
              <a:schemeClr val="accent2">
                <a:lumMod val="60000"/>
                <a:lumOff val="40000"/>
              </a:schemeClr>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3" name="TextBox 2">
            <a:extLst>
              <a:ext uri="{FF2B5EF4-FFF2-40B4-BE49-F238E27FC236}">
                <a16:creationId xmlns:a16="http://schemas.microsoft.com/office/drawing/2014/main" id="{0BDBDA13-7495-3547-9907-6755466824ED}"/>
              </a:ext>
            </a:extLst>
          </p:cNvPr>
          <p:cNvSpPr txBox="1"/>
          <p:nvPr/>
        </p:nvSpPr>
        <p:spPr>
          <a:xfrm>
            <a:off x="712942" y="13141645"/>
            <a:ext cx="17276884" cy="5016758"/>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CUDA-Q provides a collection of tools that enables the compilation of language representations to external representations like the QIR. </a:t>
            </a:r>
          </a:p>
          <a:p>
            <a:endParaRPr lang="en-US" sz="4000">
              <a:solidFill>
                <a:schemeClr val="bg1"/>
              </a:solidFill>
              <a:latin typeface="NVIDIA Sans" panose="020B0503020203020204" pitchFamily="34" charset="0"/>
              <a:cs typeface="NVIDIA Sans" panose="020B0503020203020204" pitchFamily="34" charset="0"/>
            </a:endParaRPr>
          </a:p>
          <a:p>
            <a:r>
              <a:rPr lang="en-US" sz="4000">
                <a:solidFill>
                  <a:schemeClr val="bg1"/>
                </a:solidFill>
                <a:latin typeface="NVIDIA Sans" panose="020B0503020203020204" pitchFamily="34" charset="0"/>
                <a:cs typeface="NVIDIA Sans" panose="020B0503020203020204" pitchFamily="34" charset="0"/>
              </a:rPr>
              <a:t>The </a:t>
            </a:r>
            <a:r>
              <a:rPr lang="en-US" sz="4000">
                <a:solidFill>
                  <a:schemeClr val="bg1"/>
                </a:solidFill>
                <a:latin typeface="Roboto Mono" pitchFamily="49" charset="0"/>
                <a:ea typeface="Roboto Mono" pitchFamily="49" charset="0"/>
                <a:cs typeface="NVIDIA Sans" panose="020B0503020203020204" pitchFamily="34" charset="0"/>
              </a:rPr>
              <a:t>nvq++ </a:t>
            </a:r>
            <a:r>
              <a:rPr lang="en-US" sz="4000">
                <a:solidFill>
                  <a:schemeClr val="bg1"/>
                </a:solidFill>
                <a:latin typeface="NVIDIA Sans" panose="020B0503020203020204" pitchFamily="34" charset="0"/>
                <a:cs typeface="NVIDIA Sans" panose="020B0503020203020204" pitchFamily="34" charset="0"/>
              </a:rPr>
              <a:t>driver orchestrates this collection of these tools to produce hybrid quantum-classical executables and library code.</a:t>
            </a:r>
          </a:p>
          <a:p>
            <a:endParaRPr lang="en-US" sz="4000">
              <a:solidFill>
                <a:schemeClr val="bg1"/>
              </a:solidFill>
              <a:latin typeface="NVIDIA Sans" panose="020B0503020203020204" pitchFamily="34" charset="0"/>
              <a:cs typeface="NVIDIA Sans" panose="020B0503020203020204" pitchFamily="34" charset="0"/>
            </a:endParaRPr>
          </a:p>
          <a:p>
            <a:r>
              <a:rPr lang="en-US" sz="4000">
                <a:solidFill>
                  <a:schemeClr val="bg1"/>
                </a:solidFill>
                <a:latin typeface="NVIDIA Sans" panose="020B0503020203020204" pitchFamily="34" charset="0"/>
                <a:cs typeface="NVIDIA Sans" panose="020B0503020203020204" pitchFamily="34" charset="0"/>
              </a:rPr>
              <a:t>CUDA-Q targets define the architecture and native gate set for the specific QPU, as well as whether it is physical or emulated. </a:t>
            </a:r>
          </a:p>
        </p:txBody>
      </p:sp>
      <p:sp>
        <p:nvSpPr>
          <p:cNvPr id="10" name="TextBox 9">
            <a:extLst>
              <a:ext uri="{FF2B5EF4-FFF2-40B4-BE49-F238E27FC236}">
                <a16:creationId xmlns:a16="http://schemas.microsoft.com/office/drawing/2014/main" id="{9B9904D6-09AA-BE86-64FD-A4AB8E2B7A46}"/>
              </a:ext>
            </a:extLst>
          </p:cNvPr>
          <p:cNvSpPr txBox="1"/>
          <p:nvPr/>
        </p:nvSpPr>
        <p:spPr>
          <a:xfrm>
            <a:off x="18586176" y="11992966"/>
            <a:ext cx="16959729" cy="6555641"/>
          </a:xfrm>
          <a:prstGeom prst="rect">
            <a:avLst/>
          </a:prstGeom>
          <a:solidFill>
            <a:schemeClr val="bg1"/>
          </a:solidFill>
          <a:ln w="19050">
            <a:solidFill>
              <a:schemeClr val="bg1"/>
            </a:solidFill>
          </a:ln>
        </p:spPr>
        <p:txBody>
          <a:bodyPr wrap="square" rtlCol="0">
            <a:spAutoFit/>
          </a:bodyPr>
          <a:lstStyle/>
          <a:p>
            <a:r>
              <a:rPr lang="en-US" sz="3000">
                <a:latin typeface="Roboto Mono" pitchFamily="49" charset="0"/>
                <a:ea typeface="Roboto Mono" pitchFamily="49" charset="0"/>
              </a:rPr>
              <a:t>$ </a:t>
            </a:r>
            <a:r>
              <a:rPr lang="en-US" sz="3000">
                <a:solidFill>
                  <a:schemeClr val="tx2"/>
                </a:solidFill>
                <a:latin typeface="Roboto Mono" pitchFamily="49" charset="0"/>
                <a:ea typeface="Roboto Mono" pitchFamily="49" charset="0"/>
              </a:rPr>
              <a:t>nvq++ </a:t>
            </a:r>
            <a:r>
              <a:rPr lang="en-US" sz="3000">
                <a:latin typeface="Roboto Mono" pitchFamily="49" charset="0"/>
                <a:ea typeface="Roboto Mono" pitchFamily="49" charset="0"/>
              </a:rPr>
              <a:t>-o simulatedExample.x example.cpp</a:t>
            </a:r>
          </a:p>
          <a:p>
            <a:r>
              <a:rPr lang="en-US" sz="3000">
                <a:latin typeface="Roboto Mono" pitchFamily="49" charset="0"/>
                <a:ea typeface="Roboto Mono" pitchFamily="49" charset="0"/>
              </a:rPr>
              <a:t>$ ./simulatedExample.x </a:t>
            </a:r>
          </a:p>
          <a:p>
            <a:endParaRPr lang="en-US" sz="3000">
              <a:latin typeface="Roboto Mono" pitchFamily="49" charset="0"/>
              <a:ea typeface="Roboto Mono" pitchFamily="49" charset="0"/>
            </a:endParaRPr>
          </a:p>
          <a:p>
            <a:r>
              <a:rPr lang="en-US" sz="3000">
                <a:latin typeface="Roboto Mono" pitchFamily="49" charset="0"/>
                <a:ea typeface="Roboto Mono" pitchFamily="49" charset="0"/>
              </a:rPr>
              <a:t>$ </a:t>
            </a:r>
            <a:r>
              <a:rPr lang="en-US" sz="3000">
                <a:solidFill>
                  <a:schemeClr val="tx2"/>
                </a:solidFill>
                <a:latin typeface="Roboto Mono" pitchFamily="49" charset="0"/>
                <a:ea typeface="Roboto Mono" pitchFamily="49" charset="0"/>
              </a:rPr>
              <a:t>nvq++ </a:t>
            </a:r>
            <a:r>
              <a:rPr lang="en-US" sz="3000">
                <a:latin typeface="Roboto Mono" pitchFamily="49" charset="0"/>
                <a:ea typeface="Roboto Mono" pitchFamily="49" charset="0"/>
              </a:rPr>
              <a:t>-o gpuAccelerated.x example.cpp </a:t>
            </a:r>
            <a:r>
              <a:rPr lang="en-US" sz="3000">
                <a:solidFill>
                  <a:schemeClr val="accent2">
                    <a:lumMod val="60000"/>
                    <a:lumOff val="40000"/>
                  </a:schemeClr>
                </a:solidFill>
                <a:latin typeface="Roboto Mono" pitchFamily="49" charset="0"/>
                <a:ea typeface="Roboto Mono" pitchFamily="49" charset="0"/>
              </a:rPr>
              <a:t>--target </a:t>
            </a:r>
            <a:r>
              <a:rPr lang="en-US" sz="3000">
                <a:latin typeface="Roboto Mono" pitchFamily="49" charset="0"/>
                <a:ea typeface="Roboto Mono" pitchFamily="49" charset="0"/>
              </a:rPr>
              <a:t>nvidia –I path/includes</a:t>
            </a:r>
          </a:p>
          <a:p>
            <a:r>
              <a:rPr lang="en-US" sz="3000">
                <a:latin typeface="Roboto Mono" pitchFamily="49" charset="0"/>
                <a:ea typeface="Roboto Mono" pitchFamily="49" charset="0"/>
              </a:rPr>
              <a:t>$ ./gpuAccelerated.x </a:t>
            </a:r>
          </a:p>
          <a:p>
            <a:endParaRPr lang="en-US" sz="3000">
              <a:latin typeface="Roboto Mono" pitchFamily="49" charset="0"/>
              <a:ea typeface="Roboto Mono" pitchFamily="49" charset="0"/>
            </a:endParaRPr>
          </a:p>
          <a:p>
            <a:r>
              <a:rPr lang="en-US" sz="3000">
                <a:latin typeface="Roboto Mono" pitchFamily="49" charset="0"/>
                <a:ea typeface="Roboto Mono" pitchFamily="49" charset="0"/>
              </a:rPr>
              <a:t>$ </a:t>
            </a:r>
            <a:r>
              <a:rPr lang="en-US" sz="3000">
                <a:solidFill>
                  <a:schemeClr val="tx2"/>
                </a:solidFill>
                <a:latin typeface="Roboto Mono" pitchFamily="49" charset="0"/>
                <a:ea typeface="Roboto Mono" pitchFamily="49" charset="0"/>
              </a:rPr>
              <a:t>nvq++ </a:t>
            </a:r>
            <a:r>
              <a:rPr lang="en-US" sz="3000">
                <a:latin typeface="Roboto Mono" pitchFamily="49" charset="0"/>
                <a:ea typeface="Roboto Mono" pitchFamily="49" charset="0"/>
              </a:rPr>
              <a:t>-o noisyExample.x example.cpp </a:t>
            </a:r>
            <a:r>
              <a:rPr lang="en-US" sz="3000">
                <a:solidFill>
                  <a:schemeClr val="accent2">
                    <a:lumMod val="60000"/>
                    <a:lumOff val="40000"/>
                  </a:schemeClr>
                </a:solidFill>
                <a:latin typeface="Roboto Mono" pitchFamily="49" charset="0"/>
                <a:ea typeface="Roboto Mono" pitchFamily="49" charset="0"/>
              </a:rPr>
              <a:t>--target </a:t>
            </a:r>
            <a:r>
              <a:rPr lang="en-US" sz="3000">
                <a:latin typeface="Roboto Mono" pitchFamily="49" charset="0"/>
                <a:ea typeface="Roboto Mono" pitchFamily="49" charset="0"/>
              </a:rPr>
              <a:t>density-matrix-</a:t>
            </a:r>
            <a:r>
              <a:rPr lang="en-US" sz="3000" err="1">
                <a:latin typeface="Roboto Mono" pitchFamily="49" charset="0"/>
                <a:ea typeface="Roboto Mono" pitchFamily="49" charset="0"/>
              </a:rPr>
              <a:t>gpu</a:t>
            </a:r>
            <a:r>
              <a:rPr lang="en-US" sz="3000">
                <a:latin typeface="Roboto Mono" pitchFamily="49" charset="0"/>
                <a:ea typeface="Roboto Mono" pitchFamily="49" charset="0"/>
              </a:rPr>
              <a:t> </a:t>
            </a:r>
          </a:p>
          <a:p>
            <a:r>
              <a:rPr lang="en-US" sz="3000">
                <a:latin typeface="Roboto Mono" pitchFamily="49" charset="0"/>
                <a:ea typeface="Roboto Mono" pitchFamily="49" charset="0"/>
              </a:rPr>
              <a:t>$ ./noisyExample.x</a:t>
            </a:r>
          </a:p>
          <a:p>
            <a:endParaRPr lang="en-US" sz="3000">
              <a:latin typeface="Roboto Mono" pitchFamily="49" charset="0"/>
              <a:ea typeface="Roboto Mono" pitchFamily="49" charset="0"/>
            </a:endParaRPr>
          </a:p>
          <a:p>
            <a:r>
              <a:rPr lang="en-US" sz="3000">
                <a:latin typeface="Roboto Mono" pitchFamily="49" charset="0"/>
                <a:ea typeface="Roboto Mono" pitchFamily="49" charset="0"/>
              </a:rPr>
              <a:t>$ </a:t>
            </a:r>
            <a:r>
              <a:rPr lang="en-US" sz="3000">
                <a:solidFill>
                  <a:schemeClr val="tx2"/>
                </a:solidFill>
                <a:latin typeface="Roboto Mono" pitchFamily="49" charset="0"/>
                <a:ea typeface="Roboto Mono" pitchFamily="49" charset="0"/>
              </a:rPr>
              <a:t>nvq++ </a:t>
            </a:r>
            <a:r>
              <a:rPr lang="en-US" sz="3000">
                <a:latin typeface="Roboto Mono" pitchFamily="49" charset="0"/>
                <a:ea typeface="Roboto Mono" pitchFamily="49" charset="0"/>
              </a:rPr>
              <a:t>-o emulateQuantinuum.x example.cpp </a:t>
            </a:r>
            <a:r>
              <a:rPr lang="en-US" sz="3000">
                <a:solidFill>
                  <a:schemeClr val="accent2">
                    <a:lumMod val="60000"/>
                    <a:lumOff val="40000"/>
                  </a:schemeClr>
                </a:solidFill>
                <a:latin typeface="Roboto Mono" pitchFamily="49" charset="0"/>
                <a:ea typeface="Roboto Mono" pitchFamily="49" charset="0"/>
              </a:rPr>
              <a:t>--target </a:t>
            </a:r>
            <a:r>
              <a:rPr lang="en-US" sz="3000">
                <a:latin typeface="Roboto Mono" pitchFamily="49" charset="0"/>
                <a:ea typeface="Roboto Mono" pitchFamily="49" charset="0"/>
              </a:rPr>
              <a:t>quantinuum --emulate</a:t>
            </a:r>
          </a:p>
          <a:p>
            <a:r>
              <a:rPr lang="en-US" sz="3000">
                <a:latin typeface="Roboto Mono" pitchFamily="49" charset="0"/>
                <a:ea typeface="Roboto Mono" pitchFamily="49" charset="0"/>
              </a:rPr>
              <a:t>$ ./emulateQuantinuum.x </a:t>
            </a:r>
          </a:p>
          <a:p>
            <a:endParaRPr lang="en-US" sz="3000">
              <a:latin typeface="Roboto Mono" pitchFamily="49" charset="0"/>
              <a:ea typeface="Roboto Mono" pitchFamily="49" charset="0"/>
            </a:endParaRPr>
          </a:p>
          <a:p>
            <a:r>
              <a:rPr lang="en-US" sz="3000">
                <a:latin typeface="Roboto Mono" pitchFamily="49" charset="0"/>
                <a:ea typeface="Roboto Mono" pitchFamily="49" charset="0"/>
              </a:rPr>
              <a:t>$ </a:t>
            </a:r>
            <a:r>
              <a:rPr lang="en-US" sz="3000">
                <a:solidFill>
                  <a:schemeClr val="tx2"/>
                </a:solidFill>
                <a:latin typeface="Roboto Mono" pitchFamily="49" charset="0"/>
                <a:ea typeface="Roboto Mono" pitchFamily="49" charset="0"/>
              </a:rPr>
              <a:t>nvq++ </a:t>
            </a:r>
            <a:r>
              <a:rPr lang="en-US" sz="3000">
                <a:latin typeface="Roboto Mono" pitchFamily="49" charset="0"/>
                <a:ea typeface="Roboto Mono" pitchFamily="49" charset="0"/>
              </a:rPr>
              <a:t>-o quantinuumH2.x example.cpp </a:t>
            </a:r>
            <a:r>
              <a:rPr lang="en-US" sz="3000">
                <a:solidFill>
                  <a:schemeClr val="accent2">
                    <a:lumMod val="60000"/>
                    <a:lumOff val="40000"/>
                  </a:schemeClr>
                </a:solidFill>
                <a:latin typeface="Roboto Mono" pitchFamily="49" charset="0"/>
                <a:ea typeface="Roboto Mono" pitchFamily="49" charset="0"/>
              </a:rPr>
              <a:t>--target </a:t>
            </a:r>
            <a:r>
              <a:rPr lang="en-US" sz="3000">
                <a:latin typeface="Roboto Mono" pitchFamily="49" charset="0"/>
                <a:ea typeface="Roboto Mono" pitchFamily="49" charset="0"/>
              </a:rPr>
              <a:t>quantinuum</a:t>
            </a:r>
          </a:p>
          <a:p>
            <a:r>
              <a:rPr lang="en-US" sz="3000">
                <a:latin typeface="Roboto Mono" pitchFamily="49" charset="0"/>
                <a:ea typeface="Roboto Mono" pitchFamily="49" charset="0"/>
              </a:rPr>
              <a:t>$ ./quantinuumH2.x </a:t>
            </a:r>
          </a:p>
        </p:txBody>
      </p:sp>
    </p:spTree>
    <p:extLst>
      <p:ext uri="{BB962C8B-B14F-4D97-AF65-F5344CB8AC3E}">
        <p14:creationId xmlns:p14="http://schemas.microsoft.com/office/powerpoint/2010/main" val="3127706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242D6162-09F0-689A-25A2-91854FABD692}"/>
              </a:ext>
            </a:extLst>
          </p:cNvPr>
          <p:cNvSpPr>
            <a:spLocks noGrp="1"/>
          </p:cNvSpPr>
          <p:nvPr>
            <p:ph idx="1"/>
          </p:nvPr>
        </p:nvSpPr>
        <p:spPr>
          <a:xfrm>
            <a:off x="1700494" y="14288414"/>
            <a:ext cx="16139791" cy="5877098"/>
          </a:xfrm>
        </p:spPr>
        <p:txBody>
          <a:bodyPr/>
          <a:lstStyle/>
          <a:p>
            <a:r>
              <a:rPr lang="en-US"/>
              <a:t>CC Dialect (Classical Computing)</a:t>
            </a:r>
          </a:p>
          <a:p>
            <a:pPr lvl="1"/>
            <a:r>
              <a:rPr lang="en-US">
                <a:latin typeface="+mn-lt"/>
                <a:ea typeface="Roboto Mono" pitchFamily="49" charset="0"/>
              </a:rPr>
              <a:t>Model C++ types and behavior</a:t>
            </a:r>
          </a:p>
          <a:p>
            <a:pPr lvl="1"/>
            <a:r>
              <a:rPr lang="en-US">
                <a:latin typeface="+mn-lt"/>
                <a:ea typeface="Roboto Mono" pitchFamily="49" charset="0"/>
              </a:rPr>
              <a:t>Control flow</a:t>
            </a:r>
          </a:p>
          <a:p>
            <a:pPr lvl="1"/>
            <a:r>
              <a:rPr lang="en-US">
                <a:latin typeface="Roboto Mono" pitchFamily="49" charset="0"/>
                <a:ea typeface="Roboto Mono" pitchFamily="49" charset="0"/>
              </a:rPr>
              <a:t>Span-like</a:t>
            </a:r>
            <a:r>
              <a:rPr lang="en-US">
                <a:latin typeface="+mn-lt"/>
                <a:ea typeface="Roboto Mono" pitchFamily="49" charset="0"/>
              </a:rPr>
              <a:t> types, callables, variables </a:t>
            </a:r>
          </a:p>
          <a:p>
            <a:pPr lvl="1"/>
            <a:r>
              <a:rPr lang="en-US">
                <a:latin typeface="+mn-lt"/>
                <a:ea typeface="Roboto Mono" pitchFamily="49" charset="0"/>
              </a:rPr>
              <a:t>Loop normalization and unrolling, lambda lifting, mem2reg, reg2mem, lower to LLVM CFG</a:t>
            </a:r>
          </a:p>
          <a:p>
            <a:pPr lvl="1"/>
            <a:r>
              <a:rPr lang="en-US">
                <a:latin typeface="+mn-lt"/>
                <a:ea typeface="Roboto Mono" pitchFamily="49" charset="0"/>
              </a:rPr>
              <a:t>This dialect will grow over time to support more and more of C++</a:t>
            </a:r>
          </a:p>
          <a:p>
            <a:pPr lvl="1"/>
            <a:endParaRPr lang="en-US">
              <a:latin typeface="+mn-lt"/>
              <a:ea typeface="Roboto Mono" pitchFamily="49" charset="0"/>
            </a:endParaRPr>
          </a:p>
        </p:txBody>
      </p:sp>
      <p:sp>
        <p:nvSpPr>
          <p:cNvPr id="3" name="TextBox 2">
            <a:extLst>
              <a:ext uri="{FF2B5EF4-FFF2-40B4-BE49-F238E27FC236}">
                <a16:creationId xmlns:a16="http://schemas.microsoft.com/office/drawing/2014/main" id="{69724303-7D38-94C8-0A9D-B1B86A407230}"/>
              </a:ext>
            </a:extLst>
          </p:cNvPr>
          <p:cNvSpPr txBox="1"/>
          <p:nvPr/>
        </p:nvSpPr>
        <p:spPr>
          <a:xfrm>
            <a:off x="4608576" y="11021554"/>
            <a:ext cx="8924544"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kernel(</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 </a:t>
            </a:r>
          </a:p>
          <a:p>
            <a:r>
              <a:rPr lang="en-US" sz="3000">
                <a:solidFill>
                  <a:schemeClr val="bg1"/>
                </a:solidFill>
                <a:latin typeface="Roboto Mono" pitchFamily="49" charset="0"/>
                <a:ea typeface="Roboto Mono" pitchFamily="49" charset="0"/>
              </a:rPr>
              <a:t>       std::vector&lt;</a:t>
            </a:r>
            <a:r>
              <a:rPr lang="en-US" sz="3000">
                <a:solidFill>
                  <a:schemeClr val="tx2">
                    <a:lumMod val="75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&gt; params)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another = </a:t>
            </a:r>
            <a:r>
              <a:rPr lang="en-US" sz="3000">
                <a:solidFill>
                  <a:schemeClr val="accent2">
                    <a:lumMod val="60000"/>
                    <a:lumOff val="40000"/>
                  </a:schemeClr>
                </a:solidFill>
                <a:latin typeface="Roboto Mono" pitchFamily="49" charset="0"/>
                <a:ea typeface="Roboto Mono" pitchFamily="49" charset="0"/>
              </a:rPr>
              <a:t>5</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return</a:t>
            </a:r>
            <a:r>
              <a:rPr lang="en-US" sz="3000">
                <a:solidFill>
                  <a:schemeClr val="bg1"/>
                </a:solidFill>
                <a:latin typeface="Roboto Mono" pitchFamily="49" charset="0"/>
                <a:ea typeface="Roboto Mono" pitchFamily="49" charset="0"/>
              </a:rPr>
              <a:t> params[</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 params[</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a:t>
            </a:r>
          </a:p>
        </p:txBody>
      </p:sp>
      <p:sp>
        <p:nvSpPr>
          <p:cNvPr id="10" name="TextBox 9">
            <a:extLst>
              <a:ext uri="{FF2B5EF4-FFF2-40B4-BE49-F238E27FC236}">
                <a16:creationId xmlns:a16="http://schemas.microsoft.com/office/drawing/2014/main" id="{6B404C68-C7D0-FA63-611A-A027527FE1BD}"/>
              </a:ext>
            </a:extLst>
          </p:cNvPr>
          <p:cNvSpPr txBox="1"/>
          <p:nvPr/>
        </p:nvSpPr>
        <p:spPr>
          <a:xfrm>
            <a:off x="19449304" y="11077103"/>
            <a:ext cx="16266898" cy="8463855"/>
          </a:xfrm>
          <a:prstGeom prst="rect">
            <a:avLst/>
          </a:prstGeom>
          <a:solidFill>
            <a:schemeClr val="bg1">
              <a:lumMod val="85000"/>
              <a:lumOff val="15000"/>
            </a:schemeClr>
          </a:solidFill>
          <a:ln w="19050">
            <a:solidFill>
              <a:schemeClr val="bg1"/>
            </a:solidFill>
          </a:ln>
        </p:spPr>
        <p:txBody>
          <a:bodyPr wrap="square" rtlCol="0">
            <a:spAutoFit/>
          </a:bodyPr>
          <a:lstStyle/>
          <a:p>
            <a:r>
              <a:rPr lang="en-US" sz="3200" b="0">
                <a:solidFill>
                  <a:srgbClr val="4FC1FF"/>
                </a:solidFill>
                <a:effectLst/>
                <a:latin typeface="Menlo" panose="020B0609030804020204" pitchFamily="49" charset="0"/>
              </a:rPr>
              <a:t>module</a:t>
            </a:r>
            <a:r>
              <a:rPr lang="en-US" sz="3200" b="0">
                <a:solidFill>
                  <a:srgbClr val="CCCCCC"/>
                </a:solidFill>
                <a:effectLst/>
                <a:latin typeface="Menlo" panose="020B0609030804020204" pitchFamily="49" charset="0"/>
              </a:rPr>
              <a:t> {</a:t>
            </a:r>
          </a:p>
          <a:p>
            <a:r>
              <a:rPr lang="en-US" sz="3200" b="0">
                <a:solidFill>
                  <a:srgbClr val="4FC1FF"/>
                </a:solidFill>
                <a:effectLst/>
                <a:latin typeface="Menlo" panose="020B0609030804020204" pitchFamily="49" charset="0"/>
              </a:rPr>
              <a:t>  func.func</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@kernel</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a:t>
            </a:r>
            <a:r>
              <a:rPr lang="en-US" sz="3200" b="1">
                <a:solidFill>
                  <a:srgbClr val="4EC9B0"/>
                </a:solidFill>
                <a:effectLst/>
                <a:latin typeface="Menlo" panose="020B0609030804020204" pitchFamily="49" charset="0"/>
              </a:rPr>
              <a:t>!cc.stdvec</a:t>
            </a:r>
            <a:r>
              <a:rPr lang="en-US" sz="3200" b="1">
                <a:solidFill>
                  <a:srgbClr val="CCCCCC"/>
                </a:solidFill>
                <a:effectLst/>
                <a:latin typeface="Menlo" panose="020B0609030804020204" pitchFamily="49" charset="0"/>
              </a:rPr>
              <a:t>&lt;</a:t>
            </a:r>
            <a:r>
              <a:rPr lang="en-US" sz="3200" b="1">
                <a:solidFill>
                  <a:srgbClr val="4EC9B0"/>
                </a:solidFill>
                <a:effectLst/>
                <a:latin typeface="Menlo" panose="020B0609030804020204" pitchFamily="49" charset="0"/>
              </a:rPr>
              <a:t>f64</a:t>
            </a:r>
            <a:r>
              <a:rPr lang="en-US" sz="3200" b="1">
                <a:solidFill>
                  <a:srgbClr val="CCCCCC"/>
                </a:solidFill>
                <a:effectLst/>
                <a:latin typeface="Menlo" panose="020B0609030804020204" pitchFamily="49" charset="0"/>
              </a:rPr>
              <a:t>&gt;</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%c5_i32</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arith.constant</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5</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%0</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cc.alloca</a:t>
            </a:r>
            <a:r>
              <a:rPr lang="en-US" sz="3200" b="1">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a:t>
            </a:r>
            <a:r>
              <a:rPr lang="en-US" sz="3200" b="1">
                <a:solidFill>
                  <a:srgbClr val="4FC1FF"/>
                </a:solidFill>
                <a:effectLst/>
                <a:latin typeface="Menlo" panose="020B0609030804020204" pitchFamily="49" charset="0"/>
              </a:rPr>
              <a:t>cc.store</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%1</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cc.alloca</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cc.store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%c5_i32</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%2</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cc.stdvec_data</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!cc.stdvec</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%3</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cc.compute_ptr</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%2</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%4</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cc.load</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%3</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%5</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cc.stdvec_data</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!cc.stdvec</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%6</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cc.compute_ptr</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%5</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%7</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%6</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%8</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arith.addf</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%4</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%7</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return</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%8</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a:t>
            </a:r>
          </a:p>
        </p:txBody>
      </p:sp>
      <p:sp>
        <p:nvSpPr>
          <p:cNvPr id="16" name="Right Arrow 15">
            <a:extLst>
              <a:ext uri="{FF2B5EF4-FFF2-40B4-BE49-F238E27FC236}">
                <a16:creationId xmlns:a16="http://schemas.microsoft.com/office/drawing/2014/main" id="{ACF26D5A-9719-6E78-BA5B-B06352067944}"/>
              </a:ext>
            </a:extLst>
          </p:cNvPr>
          <p:cNvSpPr/>
          <p:nvPr/>
        </p:nvSpPr>
        <p:spPr>
          <a:xfrm>
            <a:off x="13972032" y="11753652"/>
            <a:ext cx="5143508" cy="127567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79010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latin typeface="NVIDIA Sans"/>
                <a:cs typeface="NVIDIA Sans"/>
              </a:rPr>
              <a:t>Logistics</a:t>
            </a:r>
            <a:endParaRPr lang="en-US" dirty="0"/>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lIns="91440" tIns="45720" rIns="91440" bIns="45720" anchor="t"/>
          <a:lstStyle/>
          <a:p>
            <a:r>
              <a:rPr lang="en-US" dirty="0">
                <a:latin typeface="NVIDIA Sans"/>
              </a:rPr>
              <a:t>Let’s debug any setup issues first</a:t>
            </a:r>
          </a:p>
        </p:txBody>
      </p:sp>
      <p:sp>
        <p:nvSpPr>
          <p:cNvPr id="9" name="Subtitle 9">
            <a:extLst>
              <a:ext uri="{FF2B5EF4-FFF2-40B4-BE49-F238E27FC236}">
                <a16:creationId xmlns:a16="http://schemas.microsoft.com/office/drawing/2014/main" id="{7F8D2C55-B2B3-B0D5-48A4-0DCFEC16F209}"/>
              </a:ext>
            </a:extLst>
          </p:cNvPr>
          <p:cNvSpPr>
            <a:spLocks noGrp="1"/>
          </p:cNvSpPr>
          <p:nvPr>
            <p:ph idx="1"/>
          </p:nvPr>
        </p:nvSpPr>
        <p:spPr>
          <a:xfrm>
            <a:off x="1528682" y="4155757"/>
            <a:ext cx="32532717" cy="15402222"/>
          </a:xfrm>
        </p:spPr>
        <p:txBody>
          <a:bodyPr lIns="91440" tIns="45720" rIns="91440" bIns="45720" anchor="t"/>
          <a:lstStyle/>
          <a:p>
            <a:r>
              <a:rPr lang="en-US" sz="4800" dirty="0">
                <a:latin typeface="+mn-lt"/>
                <a:ea typeface="Roboto Mono"/>
              </a:rPr>
              <a:t>Workshop materials: </a:t>
            </a:r>
            <a:r>
              <a:rPr lang="en-US" sz="4800" dirty="0">
                <a:latin typeface="+mn-lt"/>
                <a:ea typeface="Roboto Mono"/>
                <a:hlinkClick r:id="rId3"/>
              </a:rPr>
              <a:t>https://github.com/justinlietz/ornl-cudaq-workshop</a:t>
            </a:r>
            <a:r>
              <a:rPr lang="en-US" sz="4800" dirty="0">
                <a:latin typeface="+mn-lt"/>
                <a:ea typeface="Roboto Mono"/>
              </a:rPr>
              <a:t> (including these slides and links)</a:t>
            </a:r>
          </a:p>
          <a:p>
            <a:r>
              <a:rPr lang="en-US" sz="4800" dirty="0">
                <a:latin typeface="+mn-lt"/>
                <a:ea typeface="Roboto Mono"/>
              </a:rPr>
              <a:t>Three modes to follow along:</a:t>
            </a:r>
          </a:p>
          <a:p>
            <a:pPr lvl="1"/>
            <a:r>
              <a:rPr lang="en-US" sz="4800" dirty="0">
                <a:latin typeface="+mn-lt"/>
                <a:ea typeface="Roboto Mono"/>
              </a:rPr>
              <a:t>OLCF Ascent</a:t>
            </a:r>
          </a:p>
          <a:p>
            <a:pPr lvl="1"/>
            <a:r>
              <a:rPr lang="en-US" sz="4800" dirty="0">
                <a:latin typeface="+mn-lt"/>
                <a:ea typeface="Roboto Mono"/>
              </a:rPr>
              <a:t>X-Lab</a:t>
            </a:r>
          </a:p>
          <a:p>
            <a:pPr lvl="1"/>
            <a:r>
              <a:rPr lang="en-US" sz="4800" dirty="0">
                <a:latin typeface="+mn-lt"/>
                <a:ea typeface="Roboto Mono"/>
              </a:rPr>
              <a:t>Laptop</a:t>
            </a:r>
          </a:p>
          <a:p>
            <a:r>
              <a:rPr lang="en-US" sz="4800" dirty="0">
                <a:latin typeface="+mn-lt"/>
                <a:ea typeface="Roboto Mono"/>
              </a:rPr>
              <a:t>OLCF Ascent</a:t>
            </a:r>
          </a:p>
          <a:p>
            <a:pPr lvl="1"/>
            <a:r>
              <a:rPr lang="en-US" sz="4800" dirty="0">
                <a:latin typeface="+mn-lt"/>
                <a:ea typeface="Roboto Mono"/>
              </a:rPr>
              <a:t>Everyone here should have access to TRN024 training account.</a:t>
            </a:r>
          </a:p>
          <a:p>
            <a:pPr lvl="1"/>
            <a:r>
              <a:rPr lang="en-US" sz="4800" dirty="0">
                <a:latin typeface="+mn-lt"/>
                <a:ea typeface="Roboto Mono"/>
              </a:rPr>
              <a:t>Ascent user guide: </a:t>
            </a:r>
            <a:r>
              <a:rPr lang="en-US" sz="4800" dirty="0">
                <a:latin typeface="+mn-lt"/>
                <a:ea typeface="Roboto Mono"/>
                <a:hlinkClick r:id="rId4"/>
              </a:rPr>
              <a:t>https://docs.olcf.ornl.gov/systems/ascent_user_guide.html</a:t>
            </a:r>
            <a:endParaRPr lang="en-US" sz="4800" dirty="0">
              <a:latin typeface="+mn-lt"/>
              <a:ea typeface="Roboto Mono"/>
            </a:endParaRPr>
          </a:p>
          <a:p>
            <a:r>
              <a:rPr lang="en-US" sz="4800" dirty="0">
                <a:latin typeface="+mn-lt"/>
                <a:ea typeface="Roboto Mono"/>
              </a:rPr>
              <a:t>X-Lab</a:t>
            </a:r>
          </a:p>
          <a:p>
            <a:pPr lvl="1"/>
            <a:r>
              <a:rPr lang="en-US" sz="4400" dirty="0">
                <a:latin typeface="+mn-lt"/>
                <a:ea typeface="Roboto Mono"/>
              </a:rPr>
              <a:t>A10 nodes available for us for today.</a:t>
            </a:r>
          </a:p>
          <a:p>
            <a:pPr lvl="1"/>
            <a:r>
              <a:rPr lang="en-US" sz="4400" dirty="0">
                <a:latin typeface="+mn-lt"/>
                <a:ea typeface="Roboto Mono"/>
              </a:rPr>
              <a:t>Tested Jupyter notebook environment.</a:t>
            </a:r>
          </a:p>
          <a:p>
            <a:pPr lvl="1"/>
            <a:r>
              <a:rPr lang="en-US" sz="4400" dirty="0">
                <a:latin typeface="+mn-lt"/>
                <a:ea typeface="Roboto Mono"/>
              </a:rPr>
              <a:t>You will not be able to access these machines after the workshop.</a:t>
            </a:r>
          </a:p>
          <a:p>
            <a:pPr lvl="1"/>
            <a:r>
              <a:rPr lang="en-US" sz="4800" dirty="0">
                <a:latin typeface="+mn-lt"/>
                <a:ea typeface="Roboto Mono"/>
              </a:rPr>
              <a:t>Make account at </a:t>
            </a:r>
            <a:r>
              <a:rPr lang="en-US" sz="4800" dirty="0">
                <a:latin typeface="+mn-lt"/>
                <a:ea typeface="Roboto Mono"/>
                <a:hlinkClick r:id="rId5"/>
              </a:rPr>
              <a:t>https://learn.nvidia.com</a:t>
            </a:r>
            <a:r>
              <a:rPr lang="en-US" sz="4800" dirty="0">
                <a:latin typeface="+mn-lt"/>
                <a:ea typeface="Roboto Mono"/>
              </a:rPr>
              <a:t>, use code:</a:t>
            </a:r>
          </a:p>
          <a:p>
            <a:r>
              <a:rPr lang="en-US" sz="4800" dirty="0">
                <a:latin typeface="+mn-lt"/>
                <a:ea typeface="Roboto Mono"/>
              </a:rPr>
              <a:t>Laptop</a:t>
            </a:r>
          </a:p>
          <a:p>
            <a:pPr lvl="1"/>
            <a:r>
              <a:rPr lang="en-US" sz="4400" dirty="0">
                <a:latin typeface="+mn-lt"/>
                <a:ea typeface="Roboto Mono"/>
              </a:rPr>
              <a:t>Quick start guide: </a:t>
            </a:r>
            <a:r>
              <a:rPr lang="en-US" sz="4400" dirty="0">
                <a:latin typeface="+mn-lt"/>
                <a:ea typeface="Roboto Mono"/>
                <a:hlinkClick r:id="rId6"/>
              </a:rPr>
              <a:t>https://nvidia.github.io/cuda-quantum/latest/using/quick_start.html</a:t>
            </a:r>
            <a:endParaRPr lang="en-US" sz="4400" dirty="0">
              <a:latin typeface="+mn-lt"/>
              <a:ea typeface="Roboto Mono"/>
            </a:endParaRPr>
          </a:p>
          <a:p>
            <a:pPr lvl="1"/>
            <a:r>
              <a:rPr lang="en-US" sz="4800" dirty="0">
                <a:latin typeface="+mn-lt"/>
                <a:ea typeface="Roboto Mono"/>
              </a:rPr>
              <a:t>Can easily install CUDA-Q either via </a:t>
            </a:r>
            <a:r>
              <a:rPr lang="en-US" sz="4800" dirty="0" err="1">
                <a:latin typeface="+mn-lt"/>
                <a:ea typeface="Roboto Mono"/>
              </a:rPr>
              <a:t>conda</a:t>
            </a:r>
            <a:r>
              <a:rPr lang="en-US" sz="4800" dirty="0">
                <a:latin typeface="+mn-lt"/>
                <a:ea typeface="Roboto Mono"/>
              </a:rPr>
              <a:t>, pip, or docker.</a:t>
            </a:r>
          </a:p>
          <a:p>
            <a:pPr lvl="1"/>
            <a:r>
              <a:rPr lang="en-US" sz="4800" dirty="0">
                <a:latin typeface="+mn-lt"/>
                <a:ea typeface="Roboto Mono"/>
              </a:rPr>
              <a:t>CPU only unless your laptop has NVIDIA GPU.</a:t>
            </a:r>
          </a:p>
          <a:p>
            <a:pPr marL="0" indent="0">
              <a:buNone/>
            </a:pPr>
            <a:endParaRPr lang="en-US" sz="4800" dirty="0">
              <a:latin typeface="+mn-lt"/>
              <a:ea typeface="Roboto Mono"/>
            </a:endParaRPr>
          </a:p>
          <a:p>
            <a:pPr lvl="1"/>
            <a:endParaRPr lang="en-US" sz="4800" dirty="0">
              <a:latin typeface="+mn-lt"/>
              <a:ea typeface="Roboto Mono"/>
            </a:endParaRPr>
          </a:p>
          <a:p>
            <a:endParaRPr lang="en-US" sz="4800" dirty="0">
              <a:latin typeface="+mn-lt"/>
              <a:ea typeface="Roboto Mono"/>
            </a:endParaRPr>
          </a:p>
          <a:p>
            <a:endParaRPr lang="en-US" sz="4800" dirty="0">
              <a:latin typeface="+mn-lt"/>
              <a:ea typeface="Roboto Mono"/>
            </a:endParaRPr>
          </a:p>
        </p:txBody>
      </p:sp>
      <p:pic>
        <p:nvPicPr>
          <p:cNvPr id="30" name="Picture 29" descr="A qr code on a white background&#10;&#10;Description automatically generated">
            <a:extLst>
              <a:ext uri="{FF2B5EF4-FFF2-40B4-BE49-F238E27FC236}">
                <a16:creationId xmlns:a16="http://schemas.microsoft.com/office/drawing/2014/main" id="{BDF324D0-CD22-326E-7D84-46DCAEC6C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46049" y="5001769"/>
            <a:ext cx="8515350" cy="8438635"/>
          </a:xfrm>
          <a:prstGeom prst="rect">
            <a:avLst/>
          </a:prstGeom>
        </p:spPr>
      </p:pic>
    </p:spTree>
    <p:extLst>
      <p:ext uri="{BB962C8B-B14F-4D97-AF65-F5344CB8AC3E}">
        <p14:creationId xmlns:p14="http://schemas.microsoft.com/office/powerpoint/2010/main" val="3752002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3" name="TextBox 2">
            <a:extLst>
              <a:ext uri="{FF2B5EF4-FFF2-40B4-BE49-F238E27FC236}">
                <a16:creationId xmlns:a16="http://schemas.microsoft.com/office/drawing/2014/main" id="{69724303-7D38-94C8-0A9D-B1B86A407230}"/>
              </a:ext>
            </a:extLst>
          </p:cNvPr>
          <p:cNvSpPr txBox="1"/>
          <p:nvPr/>
        </p:nvSpPr>
        <p:spPr>
          <a:xfrm>
            <a:off x="4608576" y="11021554"/>
            <a:ext cx="8924544"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kernel(</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 </a:t>
            </a:r>
          </a:p>
          <a:p>
            <a:r>
              <a:rPr lang="en-US" sz="3000">
                <a:solidFill>
                  <a:schemeClr val="bg1"/>
                </a:solidFill>
                <a:latin typeface="Roboto Mono" pitchFamily="49" charset="0"/>
                <a:ea typeface="Roboto Mono" pitchFamily="49" charset="0"/>
              </a:rPr>
              <a:t>       std::vector&lt;</a:t>
            </a:r>
            <a:r>
              <a:rPr lang="en-US" sz="3000">
                <a:solidFill>
                  <a:schemeClr val="tx2">
                    <a:lumMod val="75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&gt; params)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another = </a:t>
            </a:r>
            <a:r>
              <a:rPr lang="en-US" sz="3000">
                <a:solidFill>
                  <a:schemeClr val="accent2">
                    <a:lumMod val="60000"/>
                    <a:lumOff val="40000"/>
                  </a:schemeClr>
                </a:solidFill>
                <a:latin typeface="Roboto Mono" pitchFamily="49" charset="0"/>
                <a:ea typeface="Roboto Mono" pitchFamily="49" charset="0"/>
              </a:rPr>
              <a:t>5</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return</a:t>
            </a:r>
            <a:r>
              <a:rPr lang="en-US" sz="3000">
                <a:solidFill>
                  <a:schemeClr val="bg1"/>
                </a:solidFill>
                <a:latin typeface="Roboto Mono" pitchFamily="49" charset="0"/>
                <a:ea typeface="Roboto Mono" pitchFamily="49" charset="0"/>
              </a:rPr>
              <a:t> params[</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 params[</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a:t>
            </a:r>
          </a:p>
        </p:txBody>
      </p:sp>
      <p:sp>
        <p:nvSpPr>
          <p:cNvPr id="10" name="TextBox 9">
            <a:extLst>
              <a:ext uri="{FF2B5EF4-FFF2-40B4-BE49-F238E27FC236}">
                <a16:creationId xmlns:a16="http://schemas.microsoft.com/office/drawing/2014/main" id="{6B404C68-C7D0-FA63-611A-A027527FE1BD}"/>
              </a:ext>
            </a:extLst>
          </p:cNvPr>
          <p:cNvSpPr txBox="1"/>
          <p:nvPr/>
        </p:nvSpPr>
        <p:spPr>
          <a:xfrm>
            <a:off x="19449304" y="11077103"/>
            <a:ext cx="16266898" cy="8463855"/>
          </a:xfrm>
          <a:prstGeom prst="rect">
            <a:avLst/>
          </a:prstGeom>
          <a:solidFill>
            <a:schemeClr val="bg1">
              <a:lumMod val="85000"/>
              <a:lumOff val="15000"/>
            </a:schemeClr>
          </a:solidFill>
          <a:ln w="19050">
            <a:solidFill>
              <a:schemeClr val="bg1"/>
            </a:solidFill>
          </a:ln>
        </p:spPr>
        <p:txBody>
          <a:bodyPr wrap="square" rtlCol="0">
            <a:spAutoFit/>
          </a:bodyPr>
          <a:lstStyle/>
          <a:p>
            <a:r>
              <a:rPr lang="en-US" sz="3200" b="0">
                <a:solidFill>
                  <a:srgbClr val="4FC1FF"/>
                </a:solidFill>
                <a:effectLst/>
                <a:latin typeface="Menlo" panose="020B0609030804020204" pitchFamily="49" charset="0"/>
              </a:rPr>
              <a:t>module</a:t>
            </a:r>
            <a:r>
              <a:rPr lang="en-US" sz="3200" b="0">
                <a:solidFill>
                  <a:srgbClr val="CCCCCC"/>
                </a:solidFill>
                <a:effectLst/>
                <a:latin typeface="Menlo" panose="020B0609030804020204" pitchFamily="49" charset="0"/>
              </a:rPr>
              <a:t> {</a:t>
            </a:r>
          </a:p>
          <a:p>
            <a:r>
              <a:rPr lang="en-US" sz="3200" b="0">
                <a:solidFill>
                  <a:srgbClr val="4FC1FF"/>
                </a:solidFill>
                <a:effectLst/>
                <a:latin typeface="Menlo" panose="020B0609030804020204" pitchFamily="49" charset="0"/>
              </a:rPr>
              <a:t>  func.func</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@kernel</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a:t>
            </a:r>
            <a:r>
              <a:rPr lang="en-US" sz="3200" b="1">
                <a:solidFill>
                  <a:srgbClr val="4EC9B0"/>
                </a:solidFill>
                <a:effectLst/>
                <a:latin typeface="Menlo" panose="020B0609030804020204" pitchFamily="49" charset="0"/>
              </a:rPr>
              <a:t>!cc.stdvec</a:t>
            </a:r>
            <a:r>
              <a:rPr lang="en-US" sz="3200" b="1">
                <a:solidFill>
                  <a:srgbClr val="CCCCCC"/>
                </a:solidFill>
                <a:effectLst/>
                <a:latin typeface="Menlo" panose="020B0609030804020204" pitchFamily="49" charset="0"/>
              </a:rPr>
              <a:t>&lt;</a:t>
            </a:r>
            <a:r>
              <a:rPr lang="en-US" sz="3200" b="1">
                <a:solidFill>
                  <a:srgbClr val="4EC9B0"/>
                </a:solidFill>
                <a:effectLst/>
                <a:latin typeface="Menlo" panose="020B0609030804020204" pitchFamily="49" charset="0"/>
              </a:rPr>
              <a:t>f64</a:t>
            </a:r>
            <a:r>
              <a:rPr lang="en-US" sz="3200" b="1">
                <a:solidFill>
                  <a:srgbClr val="CCCCCC"/>
                </a:solidFill>
                <a:effectLst/>
                <a:latin typeface="Menlo" panose="020B0609030804020204" pitchFamily="49" charset="0"/>
              </a:rPr>
              <a:t>&gt;</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%c5_i32</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arith.constant</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5</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%0</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cc.alloca</a:t>
            </a:r>
            <a:r>
              <a:rPr lang="en-US" sz="3200" b="1">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a:t>
            </a:r>
            <a:r>
              <a:rPr lang="en-US" sz="3200" b="1">
                <a:solidFill>
                  <a:srgbClr val="4FC1FF"/>
                </a:solidFill>
                <a:effectLst/>
                <a:latin typeface="Menlo" panose="020B0609030804020204" pitchFamily="49" charset="0"/>
              </a:rPr>
              <a:t>cc.store</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%1</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cc.alloca</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cc.store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%c5_i32</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%2</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cc.stdvec_data</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!cc.stdvec</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%3</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cc.compute_ptr</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%2</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%4</a:t>
            </a:r>
            <a:r>
              <a:rPr lang="en-US" sz="3200" b="0">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cc.load</a:t>
            </a:r>
            <a:r>
              <a:rPr lang="en-US" sz="3200" b="1">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%3</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%5</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cc.stdvec_data</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!cc.stdvec</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%6</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cc.compute_ptr</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%5</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0">
                <a:solidFill>
                  <a:srgbClr val="9CDCFE"/>
                </a:solidFill>
                <a:effectLst/>
                <a:latin typeface="Menlo" panose="020B0609030804020204" pitchFamily="49" charset="0"/>
              </a:rPr>
              <a:t>    %7</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%6</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&gt;</a:t>
            </a:r>
          </a:p>
          <a:p>
            <a:r>
              <a:rPr lang="en-US" sz="3200" b="1">
                <a:solidFill>
                  <a:srgbClr val="9CDCFE"/>
                </a:solidFill>
                <a:effectLst/>
                <a:latin typeface="Menlo" panose="020B0609030804020204" pitchFamily="49" charset="0"/>
              </a:rPr>
              <a:t>    %8</a:t>
            </a:r>
            <a:r>
              <a:rPr lang="en-US" sz="3200" b="1">
                <a:solidFill>
                  <a:srgbClr val="CCCCCC"/>
                </a:solidFill>
                <a:effectLst/>
                <a:latin typeface="Menlo" panose="020B0609030804020204" pitchFamily="49" charset="0"/>
              </a:rPr>
              <a:t> = </a:t>
            </a:r>
            <a:r>
              <a:rPr lang="en-US" sz="3200" b="1">
                <a:solidFill>
                  <a:srgbClr val="4FC1FF"/>
                </a:solidFill>
                <a:effectLst/>
                <a:latin typeface="Menlo" panose="020B0609030804020204" pitchFamily="49" charset="0"/>
              </a:rPr>
              <a:t>arith.addf</a:t>
            </a:r>
            <a:r>
              <a:rPr lang="en-US" sz="3200" b="1">
                <a:solidFill>
                  <a:srgbClr val="CCCCCC"/>
                </a:solidFill>
                <a:effectLst/>
                <a:latin typeface="Menlo" panose="020B0609030804020204" pitchFamily="49" charset="0"/>
              </a:rPr>
              <a:t> </a:t>
            </a:r>
            <a:r>
              <a:rPr lang="en-US" sz="3200" b="1">
                <a:solidFill>
                  <a:srgbClr val="9CDCFE"/>
                </a:solidFill>
                <a:effectLst/>
                <a:latin typeface="Menlo" panose="020B0609030804020204" pitchFamily="49" charset="0"/>
              </a:rPr>
              <a:t>%4</a:t>
            </a:r>
            <a:r>
              <a:rPr lang="en-US" sz="3200" b="1">
                <a:solidFill>
                  <a:srgbClr val="CCCCCC"/>
                </a:solidFill>
                <a:effectLst/>
                <a:latin typeface="Menlo" panose="020B0609030804020204" pitchFamily="49" charset="0"/>
              </a:rPr>
              <a:t>, </a:t>
            </a:r>
            <a:r>
              <a:rPr lang="en-US" sz="3200" b="1">
                <a:solidFill>
                  <a:srgbClr val="9CDCFE"/>
                </a:solidFill>
                <a:effectLst/>
                <a:latin typeface="Menlo" panose="020B0609030804020204" pitchFamily="49" charset="0"/>
              </a:rPr>
              <a:t>%7</a:t>
            </a:r>
            <a:r>
              <a:rPr lang="en-US" sz="3200" b="1">
                <a:solidFill>
                  <a:srgbClr val="CCCCCC"/>
                </a:solidFill>
                <a:effectLst/>
                <a:latin typeface="Menlo" panose="020B0609030804020204" pitchFamily="49" charset="0"/>
              </a:rPr>
              <a:t> : </a:t>
            </a:r>
            <a:r>
              <a:rPr lang="en-US" sz="3200" b="1">
                <a:solidFill>
                  <a:srgbClr val="4EC9B0"/>
                </a:solidFill>
                <a:effectLst/>
                <a:latin typeface="Menlo" panose="020B0609030804020204" pitchFamily="49" charset="0"/>
              </a:rPr>
              <a:t>f64</a:t>
            </a:r>
            <a:endParaRPr lang="en-US" sz="3200" b="1">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return</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%8</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a:t>
            </a:r>
          </a:p>
        </p:txBody>
      </p:sp>
      <p:sp>
        <p:nvSpPr>
          <p:cNvPr id="16" name="Right Arrow 15">
            <a:extLst>
              <a:ext uri="{FF2B5EF4-FFF2-40B4-BE49-F238E27FC236}">
                <a16:creationId xmlns:a16="http://schemas.microsoft.com/office/drawing/2014/main" id="{ACF26D5A-9719-6E78-BA5B-B06352067944}"/>
              </a:ext>
            </a:extLst>
          </p:cNvPr>
          <p:cNvSpPr/>
          <p:nvPr/>
        </p:nvSpPr>
        <p:spPr>
          <a:xfrm>
            <a:off x="13972032" y="11753652"/>
            <a:ext cx="5143508" cy="127567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Subtitle 9">
            <a:extLst>
              <a:ext uri="{FF2B5EF4-FFF2-40B4-BE49-F238E27FC236}">
                <a16:creationId xmlns:a16="http://schemas.microsoft.com/office/drawing/2014/main" id="{F360F30A-326B-C5BA-6781-A40D8E93B11F}"/>
              </a:ext>
            </a:extLst>
          </p:cNvPr>
          <p:cNvSpPr txBox="1">
            <a:spLocks/>
          </p:cNvSpPr>
          <p:nvPr/>
        </p:nvSpPr>
        <p:spPr>
          <a:xfrm>
            <a:off x="803424" y="13720347"/>
            <a:ext cx="13092547" cy="587709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a:t>MLIR Dialect Reuse</a:t>
            </a:r>
          </a:p>
          <a:p>
            <a:pPr lvl="1"/>
            <a:r>
              <a:rPr lang="en-US">
                <a:latin typeface="+mn-lt"/>
                <a:ea typeface="Roboto Mono" pitchFamily="49" charset="0"/>
              </a:rPr>
              <a:t>Leverage the work from the community</a:t>
            </a:r>
          </a:p>
          <a:p>
            <a:pPr lvl="1"/>
            <a:r>
              <a:rPr lang="en-US">
                <a:latin typeface="+mn-lt"/>
                <a:ea typeface="Roboto Mono" pitchFamily="49" charset="0"/>
              </a:rPr>
              <a:t>Functions, Math and Constants, and the LLVM Dialects</a:t>
            </a:r>
          </a:p>
          <a:p>
            <a:r>
              <a:rPr lang="en-US">
                <a:latin typeface="+mn-lt"/>
                <a:ea typeface="Roboto Mono" pitchFamily="49" charset="0"/>
              </a:rPr>
              <a:t>Optimizations from the community</a:t>
            </a:r>
          </a:p>
          <a:p>
            <a:pPr lvl="1"/>
            <a:r>
              <a:rPr lang="en-US">
                <a:latin typeface="+mn-lt"/>
                <a:ea typeface="Roboto Mono" pitchFamily="49" charset="0"/>
              </a:rPr>
              <a:t>Function inlining, canonicalization, common subexpression elimination</a:t>
            </a:r>
          </a:p>
          <a:p>
            <a:r>
              <a:rPr lang="en-US">
                <a:latin typeface="+mn-lt"/>
                <a:ea typeface="Roboto Mono" pitchFamily="49" charset="0"/>
              </a:rPr>
              <a:t>Lower to the QIR in MLIR before translating MLIR to LLVM IR (also get that for free)</a:t>
            </a:r>
          </a:p>
          <a:p>
            <a:pPr lvl="1"/>
            <a:endParaRPr lang="en-US">
              <a:latin typeface="+mn-lt"/>
              <a:ea typeface="Roboto Mono" pitchFamily="49" charset="0"/>
            </a:endParaRPr>
          </a:p>
        </p:txBody>
      </p:sp>
      <p:sp>
        <p:nvSpPr>
          <p:cNvPr id="19" name="Rectangle 18">
            <a:extLst>
              <a:ext uri="{FF2B5EF4-FFF2-40B4-BE49-F238E27FC236}">
                <a16:creationId xmlns:a16="http://schemas.microsoft.com/office/drawing/2014/main" id="{C173C23E-2E63-BBAE-09AD-9C8612B66010}"/>
              </a:ext>
            </a:extLst>
          </p:cNvPr>
          <p:cNvSpPr/>
          <p:nvPr/>
        </p:nvSpPr>
        <p:spPr>
          <a:xfrm>
            <a:off x="17091082" y="5583357"/>
            <a:ext cx="18271526" cy="12706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0" name="TextBox 19">
            <a:extLst>
              <a:ext uri="{FF2B5EF4-FFF2-40B4-BE49-F238E27FC236}">
                <a16:creationId xmlns:a16="http://schemas.microsoft.com/office/drawing/2014/main" id="{7E8156F3-452A-555D-2393-D821B404F537}"/>
              </a:ext>
            </a:extLst>
          </p:cNvPr>
          <p:cNvSpPr txBox="1"/>
          <p:nvPr/>
        </p:nvSpPr>
        <p:spPr>
          <a:xfrm>
            <a:off x="27436449" y="17502057"/>
            <a:ext cx="5371324" cy="584775"/>
          </a:xfrm>
          <a:prstGeom prst="rect">
            <a:avLst/>
          </a:prstGeom>
          <a:noFill/>
        </p:spPr>
        <p:txBody>
          <a:bodyPr wrap="square" rtlCol="0">
            <a:spAutoFit/>
          </a:bodyPr>
          <a:lstStyle/>
          <a:p>
            <a:pPr algn="ctr"/>
            <a:r>
              <a:rPr lang="en-US" sz="3200">
                <a:solidFill>
                  <a:srgbClr val="FF0000"/>
                </a:solidFill>
                <a:latin typeface="Roboto Mono" pitchFamily="49" charset="0"/>
                <a:ea typeface="Roboto Mono" pitchFamily="49" charset="0"/>
                <a:cs typeface="NVIDIA Sans" panose="020B0503020203020204" pitchFamily="34" charset="0"/>
              </a:rPr>
              <a:t>Reuse other dialects</a:t>
            </a:r>
          </a:p>
        </p:txBody>
      </p:sp>
    </p:spTree>
    <p:extLst>
      <p:ext uri="{BB962C8B-B14F-4D97-AF65-F5344CB8AC3E}">
        <p14:creationId xmlns:p14="http://schemas.microsoft.com/office/powerpoint/2010/main" val="1351638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3" name="TextBox 2">
            <a:extLst>
              <a:ext uri="{FF2B5EF4-FFF2-40B4-BE49-F238E27FC236}">
                <a16:creationId xmlns:a16="http://schemas.microsoft.com/office/drawing/2014/main" id="{69724303-7D38-94C8-0A9D-B1B86A407230}"/>
              </a:ext>
            </a:extLst>
          </p:cNvPr>
          <p:cNvSpPr txBox="1"/>
          <p:nvPr/>
        </p:nvSpPr>
        <p:spPr>
          <a:xfrm>
            <a:off x="4608576" y="11021554"/>
            <a:ext cx="8924544"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 kernel(</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 </a:t>
            </a:r>
          </a:p>
          <a:p>
            <a:r>
              <a:rPr lang="en-US" sz="3000">
                <a:solidFill>
                  <a:schemeClr val="bg1"/>
                </a:solidFill>
                <a:latin typeface="Roboto Mono" pitchFamily="49" charset="0"/>
                <a:ea typeface="Roboto Mono" pitchFamily="49" charset="0"/>
              </a:rPr>
              <a:t>       std::vector&lt;</a:t>
            </a:r>
            <a:r>
              <a:rPr lang="en-US" sz="3000">
                <a:solidFill>
                  <a:schemeClr val="tx2">
                    <a:lumMod val="75000"/>
                  </a:schemeClr>
                </a:solidFill>
                <a:latin typeface="Roboto Mono" pitchFamily="49" charset="0"/>
                <a:ea typeface="Roboto Mono" pitchFamily="49" charset="0"/>
              </a:rPr>
              <a:t>double</a:t>
            </a:r>
            <a:r>
              <a:rPr lang="en-US" sz="3000">
                <a:solidFill>
                  <a:schemeClr val="bg1"/>
                </a:solidFill>
                <a:latin typeface="Roboto Mono" pitchFamily="49" charset="0"/>
                <a:ea typeface="Roboto Mono" pitchFamily="49" charset="0"/>
              </a:rPr>
              <a:t>&gt; params) {</a:t>
            </a:r>
          </a:p>
          <a:p>
            <a:r>
              <a:rPr lang="en-US" sz="3000">
                <a:solidFill>
                  <a:schemeClr val="bg1"/>
                </a:solidFill>
                <a:latin typeface="Roboto Mono" pitchFamily="49" charset="0"/>
                <a:ea typeface="Roboto Mono" pitchFamily="49" charset="0"/>
              </a:rPr>
              <a:t>   </a:t>
            </a:r>
            <a:r>
              <a:rPr lang="en-US" sz="3000">
                <a:solidFill>
                  <a:schemeClr val="tx2">
                    <a:lumMod val="75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another = </a:t>
            </a:r>
            <a:r>
              <a:rPr lang="en-US" sz="3000">
                <a:solidFill>
                  <a:schemeClr val="accent2">
                    <a:lumMod val="60000"/>
                    <a:lumOff val="40000"/>
                  </a:schemeClr>
                </a:solidFill>
                <a:latin typeface="Roboto Mono" pitchFamily="49" charset="0"/>
                <a:ea typeface="Roboto Mono" pitchFamily="49" charset="0"/>
              </a:rPr>
              <a:t>5</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   </a:t>
            </a:r>
            <a:r>
              <a:rPr lang="en-US" sz="3000">
                <a:solidFill>
                  <a:schemeClr val="accent2">
                    <a:lumMod val="60000"/>
                    <a:lumOff val="40000"/>
                  </a:schemeClr>
                </a:solidFill>
                <a:latin typeface="Roboto Mono" pitchFamily="49" charset="0"/>
                <a:ea typeface="Roboto Mono" pitchFamily="49" charset="0"/>
              </a:rPr>
              <a:t>return</a:t>
            </a:r>
            <a:r>
              <a:rPr lang="en-US" sz="3000">
                <a:solidFill>
                  <a:schemeClr val="bg1"/>
                </a:solidFill>
                <a:latin typeface="Roboto Mono" pitchFamily="49" charset="0"/>
                <a:ea typeface="Roboto Mono" pitchFamily="49" charset="0"/>
              </a:rPr>
              <a:t> params[</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 params[</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a:t>
            </a:r>
          </a:p>
          <a:p>
            <a:r>
              <a:rPr lang="en-US" sz="3000">
                <a:solidFill>
                  <a:schemeClr val="bg1"/>
                </a:solidFill>
                <a:latin typeface="Roboto Mono" pitchFamily="49" charset="0"/>
                <a:ea typeface="Roboto Mono" pitchFamily="49" charset="0"/>
              </a:rPr>
              <a:t>}</a:t>
            </a:r>
          </a:p>
        </p:txBody>
      </p:sp>
      <p:sp>
        <p:nvSpPr>
          <p:cNvPr id="10" name="TextBox 9">
            <a:extLst>
              <a:ext uri="{FF2B5EF4-FFF2-40B4-BE49-F238E27FC236}">
                <a16:creationId xmlns:a16="http://schemas.microsoft.com/office/drawing/2014/main" id="{6B404C68-C7D0-FA63-611A-A027527FE1BD}"/>
              </a:ext>
            </a:extLst>
          </p:cNvPr>
          <p:cNvSpPr txBox="1"/>
          <p:nvPr/>
        </p:nvSpPr>
        <p:spPr>
          <a:xfrm>
            <a:off x="16691642" y="11516015"/>
            <a:ext cx="19055834" cy="7478970"/>
          </a:xfrm>
          <a:prstGeom prst="rect">
            <a:avLst/>
          </a:prstGeom>
          <a:solidFill>
            <a:schemeClr val="bg1">
              <a:lumMod val="85000"/>
              <a:lumOff val="15000"/>
            </a:schemeClr>
          </a:solidFill>
          <a:ln w="19050">
            <a:solidFill>
              <a:schemeClr val="bg1"/>
            </a:solidFill>
          </a:ln>
        </p:spPr>
        <p:txBody>
          <a:bodyPr wrap="square" rtlCol="0">
            <a:spAutoFit/>
          </a:bodyPr>
          <a:lstStyle/>
          <a:p>
            <a:r>
              <a:rPr lang="en-US" sz="3200" b="0">
                <a:solidFill>
                  <a:srgbClr val="4FC1FF"/>
                </a:solidFill>
                <a:effectLst/>
                <a:latin typeface="Menlo" panose="020B0609030804020204" pitchFamily="49" charset="0"/>
              </a:rPr>
              <a:t>llvm.func</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@kernel</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a:t>
            </a:r>
            <a:r>
              <a:rPr lang="en-US" sz="3200" b="0" err="1">
                <a:solidFill>
                  <a:srgbClr val="4EC9B0"/>
                </a:solidFill>
                <a:effectLst/>
                <a:latin typeface="Menlo" panose="020B0609030804020204" pitchFamily="49" charset="0"/>
              </a:rPr>
              <a:t>llvm.struct</a:t>
            </a:r>
            <a:r>
              <a:rPr lang="en-US" sz="3200" b="0">
                <a:solidFill>
                  <a:srgbClr val="CCCCCC"/>
                </a:solidFill>
                <a:effectLst/>
                <a:latin typeface="Menlo" panose="020B0609030804020204" pitchFamily="49" charset="0"/>
              </a:rPr>
              <a:t>&lt;(</a:t>
            </a:r>
            <a:r>
              <a:rPr lang="en-US" sz="3200" b="0" err="1">
                <a:solidFill>
                  <a:srgbClr val="569CD6"/>
                </a:solidFill>
                <a:effectLst/>
                <a:latin typeface="Menlo" panose="020B0609030804020204" pitchFamily="49" charset="0"/>
              </a:rPr>
              <a:t>ptr</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)&gt;) -&gt; </a:t>
            </a:r>
            <a:r>
              <a:rPr lang="en-US" sz="3200" b="0">
                <a:solidFill>
                  <a:srgbClr val="4EC9B0"/>
                </a:solidFill>
                <a:effectLst/>
                <a:latin typeface="Menlo" panose="020B0609030804020204" pitchFamily="49" charset="0"/>
              </a:rPr>
              <a:t>f64</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%0</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llvm.mlir.constant</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5</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%1</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llvm.mlir.constant</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%2</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llvm.alloca</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x</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!llvm.ptr</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a:t>
            </a:r>
            <a:r>
              <a:rPr lang="en-US" sz="3200" b="0" err="1">
                <a:solidFill>
                  <a:srgbClr val="4FC1FF"/>
                </a:solidFill>
                <a:effectLst/>
                <a:latin typeface="Menlo" panose="020B0609030804020204" pitchFamily="49" charset="0"/>
              </a:rPr>
              <a:t>llvm.store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%2</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!llvm.ptr</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%3</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llvm.alloca</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x</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!llvm.ptr</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a:t>
            </a:r>
            <a:r>
              <a:rPr lang="en-US" sz="3200" b="0" err="1">
                <a:solidFill>
                  <a:srgbClr val="4FC1FF"/>
                </a:solidFill>
                <a:effectLst/>
                <a:latin typeface="Menlo" panose="020B0609030804020204" pitchFamily="49" charset="0"/>
              </a:rPr>
              <a:t>llvm.store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%0</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%3</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!llvm.ptr</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%4</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llvm.extractvalue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a:t>
            </a:r>
            <a:r>
              <a:rPr lang="en-US" sz="3200" b="0" err="1">
                <a:solidFill>
                  <a:srgbClr val="4EC9B0"/>
                </a:solidFill>
                <a:effectLst/>
                <a:latin typeface="Menlo" panose="020B0609030804020204" pitchFamily="49" charset="0"/>
              </a:rPr>
              <a:t>llvm.struct</a:t>
            </a:r>
            <a:r>
              <a:rPr lang="en-US" sz="3200" b="0">
                <a:solidFill>
                  <a:srgbClr val="CCCCCC"/>
                </a:solidFill>
                <a:effectLst/>
                <a:latin typeface="Menlo" panose="020B0609030804020204" pitchFamily="49" charset="0"/>
              </a:rPr>
              <a:t>&lt;(</a:t>
            </a:r>
            <a:r>
              <a:rPr lang="en-US" sz="3200" b="0" err="1">
                <a:solidFill>
                  <a:srgbClr val="569CD6"/>
                </a:solidFill>
                <a:effectLst/>
                <a:latin typeface="Menlo" panose="020B0609030804020204" pitchFamily="49" charset="0"/>
              </a:rPr>
              <a:t>ptr</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)&gt; </a:t>
            </a:r>
          </a:p>
          <a:p>
            <a:r>
              <a:rPr lang="en-US" sz="3200" b="0">
                <a:solidFill>
                  <a:srgbClr val="9CDCFE"/>
                </a:solidFill>
                <a:effectLst/>
                <a:latin typeface="Menlo" panose="020B0609030804020204" pitchFamily="49" charset="0"/>
              </a:rPr>
              <a:t>  %5</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%4</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!llvm.ptr</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%6</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llvm.extractvalue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%arg1</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a:t>
            </a:r>
            <a:r>
              <a:rPr lang="en-US" sz="3200" b="0" err="1">
                <a:solidFill>
                  <a:srgbClr val="4EC9B0"/>
                </a:solidFill>
                <a:effectLst/>
                <a:latin typeface="Menlo" panose="020B0609030804020204" pitchFamily="49" charset="0"/>
              </a:rPr>
              <a:t>llvm.struct</a:t>
            </a:r>
            <a:r>
              <a:rPr lang="en-US" sz="3200" b="0">
                <a:solidFill>
                  <a:srgbClr val="CCCCCC"/>
                </a:solidFill>
                <a:effectLst/>
                <a:latin typeface="Menlo" panose="020B0609030804020204" pitchFamily="49" charset="0"/>
              </a:rPr>
              <a:t>&lt;(</a:t>
            </a:r>
            <a:r>
              <a:rPr lang="en-US" sz="3200" b="0" err="1">
                <a:solidFill>
                  <a:srgbClr val="569CD6"/>
                </a:solidFill>
                <a:effectLst/>
                <a:latin typeface="Menlo" panose="020B0609030804020204" pitchFamily="49" charset="0"/>
              </a:rPr>
              <a:t>ptr</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)&gt; </a:t>
            </a:r>
          </a:p>
          <a:p>
            <a:r>
              <a:rPr lang="en-US" sz="3200" b="0">
                <a:solidFill>
                  <a:srgbClr val="9CDCFE"/>
                </a:solidFill>
                <a:effectLst/>
                <a:latin typeface="Menlo" panose="020B0609030804020204" pitchFamily="49" charset="0"/>
              </a:rPr>
              <a:t>  %7</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llvm.getelementptr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inbounds</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%6</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!llvm.ptr</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!llvm.ptr</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%8</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%7</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!llvm.ptr</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%9</a:t>
            </a:r>
            <a:r>
              <a:rPr lang="en-US" sz="3200" b="0">
                <a:solidFill>
                  <a:srgbClr val="CCCCCC"/>
                </a:solidFill>
                <a:effectLst/>
                <a:latin typeface="Menlo" panose="020B0609030804020204" pitchFamily="49" charset="0"/>
              </a:rPr>
              <a:t> = </a:t>
            </a:r>
            <a:r>
              <a:rPr lang="en-US" sz="3200" b="0" err="1">
                <a:solidFill>
                  <a:srgbClr val="4FC1FF"/>
                </a:solidFill>
                <a:effectLst/>
                <a:latin typeface="Menlo" panose="020B0609030804020204" pitchFamily="49" charset="0"/>
              </a:rPr>
              <a:t>llvm.fadd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%5</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%8</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llvm.return</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%9</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f64</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a:t>
            </a:r>
          </a:p>
        </p:txBody>
      </p:sp>
      <p:sp>
        <p:nvSpPr>
          <p:cNvPr id="16" name="Right Arrow 15">
            <a:extLst>
              <a:ext uri="{FF2B5EF4-FFF2-40B4-BE49-F238E27FC236}">
                <a16:creationId xmlns:a16="http://schemas.microsoft.com/office/drawing/2014/main" id="{ACF26D5A-9719-6E78-BA5B-B06352067944}"/>
              </a:ext>
            </a:extLst>
          </p:cNvPr>
          <p:cNvSpPr/>
          <p:nvPr/>
        </p:nvSpPr>
        <p:spPr>
          <a:xfrm>
            <a:off x="13972032" y="11753652"/>
            <a:ext cx="2688336" cy="127567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Subtitle 9">
            <a:extLst>
              <a:ext uri="{FF2B5EF4-FFF2-40B4-BE49-F238E27FC236}">
                <a16:creationId xmlns:a16="http://schemas.microsoft.com/office/drawing/2014/main" id="{F360F30A-326B-C5BA-6781-A40D8E93B11F}"/>
              </a:ext>
            </a:extLst>
          </p:cNvPr>
          <p:cNvSpPr txBox="1">
            <a:spLocks/>
          </p:cNvSpPr>
          <p:nvPr/>
        </p:nvSpPr>
        <p:spPr>
          <a:xfrm>
            <a:off x="803424" y="13720347"/>
            <a:ext cx="13092547" cy="587709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a:t>MLIR Dialect Reuse</a:t>
            </a:r>
          </a:p>
          <a:p>
            <a:pPr lvl="1"/>
            <a:r>
              <a:rPr lang="en-US">
                <a:latin typeface="+mn-lt"/>
                <a:ea typeface="Roboto Mono" pitchFamily="49" charset="0"/>
              </a:rPr>
              <a:t>Leverage the work from the community</a:t>
            </a:r>
          </a:p>
          <a:p>
            <a:pPr lvl="1"/>
            <a:r>
              <a:rPr lang="en-US">
                <a:latin typeface="+mn-lt"/>
                <a:ea typeface="Roboto Mono" pitchFamily="49" charset="0"/>
              </a:rPr>
              <a:t>Functions, Math and Constants, and the LLVM Dialects</a:t>
            </a:r>
          </a:p>
          <a:p>
            <a:r>
              <a:rPr lang="en-US">
                <a:latin typeface="+mn-lt"/>
                <a:ea typeface="Roboto Mono" pitchFamily="49" charset="0"/>
              </a:rPr>
              <a:t>Optimizations from the community</a:t>
            </a:r>
          </a:p>
          <a:p>
            <a:pPr lvl="1"/>
            <a:r>
              <a:rPr lang="en-US">
                <a:latin typeface="+mn-lt"/>
                <a:ea typeface="Roboto Mono" pitchFamily="49" charset="0"/>
              </a:rPr>
              <a:t>Function inlining, canonicalization, common subexpression elimination</a:t>
            </a:r>
          </a:p>
          <a:p>
            <a:r>
              <a:rPr lang="en-US">
                <a:latin typeface="+mn-lt"/>
                <a:ea typeface="Roboto Mono" pitchFamily="49" charset="0"/>
              </a:rPr>
              <a:t>Lower to the QIR in MLIR before translating MLIR to LLVM IR (also get that for free)</a:t>
            </a:r>
          </a:p>
          <a:p>
            <a:pPr lvl="1"/>
            <a:endParaRPr lang="en-US">
              <a:latin typeface="+mn-lt"/>
              <a:ea typeface="Roboto Mono" pitchFamily="49" charset="0"/>
            </a:endParaRPr>
          </a:p>
        </p:txBody>
      </p:sp>
      <p:sp>
        <p:nvSpPr>
          <p:cNvPr id="19" name="Rectangle 18">
            <a:extLst>
              <a:ext uri="{FF2B5EF4-FFF2-40B4-BE49-F238E27FC236}">
                <a16:creationId xmlns:a16="http://schemas.microsoft.com/office/drawing/2014/main" id="{C173C23E-2E63-BBAE-09AD-9C8612B66010}"/>
              </a:ext>
            </a:extLst>
          </p:cNvPr>
          <p:cNvSpPr/>
          <p:nvPr/>
        </p:nvSpPr>
        <p:spPr>
          <a:xfrm>
            <a:off x="17091082" y="5583357"/>
            <a:ext cx="18271526" cy="12706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 name="TextBox 1">
            <a:extLst>
              <a:ext uri="{FF2B5EF4-FFF2-40B4-BE49-F238E27FC236}">
                <a16:creationId xmlns:a16="http://schemas.microsoft.com/office/drawing/2014/main" id="{5B64CC3B-6035-4E40-E5F9-C09D680454C8}"/>
              </a:ext>
            </a:extLst>
          </p:cNvPr>
          <p:cNvSpPr txBox="1"/>
          <p:nvPr/>
        </p:nvSpPr>
        <p:spPr>
          <a:xfrm>
            <a:off x="24761952" y="17702784"/>
            <a:ext cx="10844784" cy="1323439"/>
          </a:xfrm>
          <a:prstGeom prst="rect">
            <a:avLst/>
          </a:prstGeom>
          <a:noFill/>
        </p:spPr>
        <p:txBody>
          <a:bodyPr wrap="square" rtlCol="0">
            <a:spAutoFit/>
          </a:bodyPr>
          <a:lstStyle/>
          <a:p>
            <a:r>
              <a:rPr lang="en-US" sz="4000">
                <a:solidFill>
                  <a:srgbClr val="FF0000"/>
                </a:solidFill>
                <a:latin typeface="Roboto Mono" pitchFamily="49" charset="0"/>
                <a:ea typeface="Roboto Mono" pitchFamily="49" charset="0"/>
                <a:cs typeface="NVIDIA Sans" panose="020B0503020203020204" pitchFamily="34" charset="0"/>
              </a:rPr>
              <a:t>Fully reuse LLVM dialect to go out to executable code</a:t>
            </a:r>
          </a:p>
        </p:txBody>
      </p:sp>
    </p:spTree>
    <p:extLst>
      <p:ext uri="{BB962C8B-B14F-4D97-AF65-F5344CB8AC3E}">
        <p14:creationId xmlns:p14="http://schemas.microsoft.com/office/powerpoint/2010/main" val="34073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14121956-E2DD-BED2-81B3-070F2F271216}"/>
              </a:ext>
            </a:extLst>
          </p:cNvPr>
          <p:cNvSpPr>
            <a:spLocks noGrp="1"/>
          </p:cNvSpPr>
          <p:nvPr>
            <p:ph idx="1"/>
          </p:nvPr>
        </p:nvSpPr>
        <p:spPr>
          <a:xfrm>
            <a:off x="1311740" y="11851977"/>
            <a:ext cx="13092547" cy="5877098"/>
          </a:xfrm>
        </p:spPr>
        <p:txBody>
          <a:bodyPr/>
          <a:lstStyle/>
          <a:p>
            <a:r>
              <a:rPr lang="en-US"/>
              <a:t>Quake (Quantum Kernel Execution) Dialect</a:t>
            </a:r>
          </a:p>
          <a:p>
            <a:pPr lvl="1"/>
            <a:r>
              <a:rPr lang="en-US">
                <a:latin typeface="+mn-lt"/>
                <a:ea typeface="Roboto Mono" pitchFamily="49" charset="0"/>
              </a:rPr>
              <a:t>Model quantum types and operations</a:t>
            </a:r>
          </a:p>
          <a:p>
            <a:r>
              <a:rPr lang="en-US">
                <a:latin typeface="+mn-lt"/>
                <a:ea typeface="Roboto Mono" pitchFamily="49" charset="0"/>
              </a:rPr>
              <a:t>Quake can be in one of 2 forms:</a:t>
            </a:r>
          </a:p>
          <a:p>
            <a:pPr lvl="1"/>
            <a:r>
              <a:rPr lang="en-US">
                <a:latin typeface="+mn-lt"/>
                <a:ea typeface="Roboto Mono" pitchFamily="49" charset="0"/>
              </a:rPr>
              <a:t>Memory semantic model</a:t>
            </a:r>
          </a:p>
          <a:p>
            <a:pPr lvl="2"/>
            <a:r>
              <a:rPr lang="en-US">
                <a:latin typeface="+mn-lt"/>
                <a:ea typeface="Roboto Mono" pitchFamily="49" charset="0"/>
              </a:rPr>
              <a:t>easier to generate, QASM-like </a:t>
            </a:r>
          </a:p>
          <a:p>
            <a:pPr lvl="1"/>
            <a:r>
              <a:rPr lang="en-US">
                <a:latin typeface="+mn-lt"/>
                <a:ea typeface="Roboto Mono" pitchFamily="49" charset="0"/>
              </a:rPr>
              <a:t>Value semantic model </a:t>
            </a:r>
          </a:p>
          <a:p>
            <a:pPr lvl="2"/>
            <a:r>
              <a:rPr lang="en-US">
                <a:latin typeface="+mn-lt"/>
                <a:ea typeface="Roboto Mono" pitchFamily="49" charset="0"/>
              </a:rPr>
              <a:t>easier for optimizations</a:t>
            </a:r>
          </a:p>
          <a:p>
            <a:r>
              <a:rPr lang="en-US">
                <a:latin typeface="+mn-lt"/>
                <a:ea typeface="Roboto Mono" pitchFamily="49" charset="0"/>
              </a:rPr>
              <a:t>Optimizations and Transformations may be better suited for either of these forms</a:t>
            </a:r>
          </a:p>
          <a:p>
            <a:pPr lvl="1"/>
            <a:r>
              <a:rPr lang="en-US">
                <a:latin typeface="+mn-lt"/>
                <a:ea typeface="Roboto Mono" pitchFamily="49" charset="0"/>
              </a:rPr>
              <a:t>Track the use-def chains</a:t>
            </a:r>
          </a:p>
          <a:p>
            <a:pPr lvl="1"/>
            <a:endParaRPr lang="en-US">
              <a:latin typeface="+mn-lt"/>
              <a:ea typeface="Roboto Mono" pitchFamily="49" charset="0"/>
            </a:endParaRPr>
          </a:p>
        </p:txBody>
      </p:sp>
      <p:sp>
        <p:nvSpPr>
          <p:cNvPr id="10" name="Rectangle 9">
            <a:extLst>
              <a:ext uri="{FF2B5EF4-FFF2-40B4-BE49-F238E27FC236}">
                <a16:creationId xmlns:a16="http://schemas.microsoft.com/office/drawing/2014/main" id="{42F21ABE-5E7B-7E1B-2546-7B5349D53CC7}"/>
              </a:ext>
            </a:extLst>
          </p:cNvPr>
          <p:cNvSpPr/>
          <p:nvPr/>
        </p:nvSpPr>
        <p:spPr>
          <a:xfrm>
            <a:off x="15837408" y="11624492"/>
            <a:ext cx="20153376" cy="8528884"/>
          </a:xfrm>
          <a:prstGeom prst="rect">
            <a:avLst/>
          </a:prstGeom>
          <a:solidFill>
            <a:schemeClr val="accent1">
              <a:lumMod val="75000"/>
            </a:schemeClr>
          </a:solidFill>
          <a:ln w="50800">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12161520" bIns="91440" rtlCol="0" anchor="t" anchorCtr="0"/>
          <a:lstStyle/>
          <a:p>
            <a:pPr algn="ctr">
              <a:lnSpc>
                <a:spcPct val="90000"/>
              </a:lnSpc>
            </a:pPr>
            <a:r>
              <a:rPr lang="en-US" sz="4000">
                <a:solidFill>
                  <a:schemeClr val="tx1"/>
                </a:solidFill>
              </a:rPr>
              <a:t>Quake</a:t>
            </a:r>
          </a:p>
        </p:txBody>
      </p:sp>
      <p:sp>
        <p:nvSpPr>
          <p:cNvPr id="16" name="Rectangle 15">
            <a:extLst>
              <a:ext uri="{FF2B5EF4-FFF2-40B4-BE49-F238E27FC236}">
                <a16:creationId xmlns:a16="http://schemas.microsoft.com/office/drawing/2014/main" id="{3C0B62D9-5041-7086-307E-0677A7F84D7D}"/>
              </a:ext>
            </a:extLst>
          </p:cNvPr>
          <p:cNvSpPr/>
          <p:nvPr/>
        </p:nvSpPr>
        <p:spPr>
          <a:xfrm>
            <a:off x="16149960" y="12686273"/>
            <a:ext cx="9601200" cy="721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lnSpc>
                <a:spcPct val="90000"/>
              </a:lnSpc>
            </a:pPr>
            <a:r>
              <a:rPr lang="en-US" sz="4000">
                <a:solidFill>
                  <a:schemeClr val="tx1"/>
                </a:solidFill>
                <a:latin typeface="Trebuchet MS" panose="020B0603020202020204" pitchFamily="34" charset="0"/>
              </a:rPr>
              <a:t>Memory Semantic Model</a:t>
            </a:r>
          </a:p>
        </p:txBody>
      </p:sp>
      <p:sp>
        <p:nvSpPr>
          <p:cNvPr id="19" name="Rectangle 18">
            <a:extLst>
              <a:ext uri="{FF2B5EF4-FFF2-40B4-BE49-F238E27FC236}">
                <a16:creationId xmlns:a16="http://schemas.microsoft.com/office/drawing/2014/main" id="{E8ADF208-708D-7906-24D2-5670659FE3C1}"/>
              </a:ext>
            </a:extLst>
          </p:cNvPr>
          <p:cNvSpPr/>
          <p:nvPr/>
        </p:nvSpPr>
        <p:spPr>
          <a:xfrm>
            <a:off x="26063712" y="12686272"/>
            <a:ext cx="9298896" cy="721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pPr>
            <a:r>
              <a:rPr lang="en-US" sz="4000">
                <a:solidFill>
                  <a:schemeClr val="tx1"/>
                </a:solidFill>
                <a:latin typeface="Trebuchet MS" panose="020B0603020202020204" pitchFamily="34" charset="0"/>
              </a:rPr>
              <a:t>Value Semantic Model</a:t>
            </a:r>
          </a:p>
        </p:txBody>
      </p:sp>
      <p:sp>
        <p:nvSpPr>
          <p:cNvPr id="21" name="TextBox 20">
            <a:extLst>
              <a:ext uri="{FF2B5EF4-FFF2-40B4-BE49-F238E27FC236}">
                <a16:creationId xmlns:a16="http://schemas.microsoft.com/office/drawing/2014/main" id="{A4117FCD-74D7-8CB3-E95F-3F62DDDC5A30}"/>
              </a:ext>
            </a:extLst>
          </p:cNvPr>
          <p:cNvSpPr txBox="1"/>
          <p:nvPr/>
        </p:nvSpPr>
        <p:spPr>
          <a:xfrm>
            <a:off x="16432109" y="13606272"/>
            <a:ext cx="9003427" cy="5834949"/>
          </a:xfrm>
          <a:prstGeom prst="rect">
            <a:avLst/>
          </a:prstGeom>
          <a:solidFill>
            <a:schemeClr val="bg1"/>
          </a:solidFill>
        </p:spPr>
        <p:txBody>
          <a:bodyPr wrap="square">
            <a:spAutoFit/>
          </a:bodyPr>
          <a:lstStyle/>
          <a:p>
            <a:r>
              <a:rPr lang="en-US" b="0">
                <a:solidFill>
                  <a:srgbClr val="4FC1FF"/>
                </a:solidFill>
                <a:effectLst/>
                <a:latin typeface="Menlo" panose="020B0609030804020204" pitchFamily="49" charset="0"/>
              </a:rPr>
              <a:t>func.func</a:t>
            </a:r>
            <a:r>
              <a:rPr lang="en-US" b="0">
                <a:solidFill>
                  <a:srgbClr val="CCCCCC"/>
                </a:solidFill>
                <a:effectLst/>
                <a:latin typeface="Menlo" panose="020B0609030804020204" pitchFamily="49" charset="0"/>
              </a:rPr>
              <a:t> </a:t>
            </a:r>
            <a:r>
              <a:rPr lang="en-US" b="0">
                <a:solidFill>
                  <a:srgbClr val="569CD6"/>
                </a:solidFill>
                <a:effectLst/>
                <a:latin typeface="Menlo" panose="020B0609030804020204" pitchFamily="49" charset="0"/>
              </a:rPr>
              <a:t>foo</a:t>
            </a:r>
            <a:r>
              <a:rPr lang="en-US" b="0">
                <a:solidFill>
                  <a:srgbClr val="CCCCCC"/>
                </a:solidFill>
                <a:effectLst/>
                <a:latin typeface="Menlo" panose="020B0609030804020204" pitchFamily="49" charset="0"/>
              </a:rPr>
              <a:t>(</a:t>
            </a:r>
            <a:r>
              <a:rPr lang="en-US" b="0">
                <a:solidFill>
                  <a:srgbClr val="9CDCFE"/>
                </a:solidFill>
                <a:effectLst/>
                <a:latin typeface="Menlo" panose="020B0609030804020204" pitchFamily="49" charset="0"/>
              </a:rPr>
              <a:t>%</a:t>
            </a:r>
            <a:r>
              <a:rPr lang="en-US" b="0" err="1">
                <a:solidFill>
                  <a:srgbClr val="9CDCFE"/>
                </a:solidFill>
                <a:effectLst/>
                <a:latin typeface="Menlo" panose="020B0609030804020204" pitchFamily="49" charset="0"/>
              </a:rPr>
              <a:t>veq</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a:t>
            </a:r>
          </a:p>
          <a:p>
            <a:r>
              <a:rPr lang="en-US" b="0">
                <a:solidFill>
                  <a:srgbClr val="6A9955"/>
                </a:solidFill>
                <a:effectLst/>
                <a:latin typeface="Menlo" panose="020B0609030804020204" pitchFamily="49" charset="0"/>
              </a:rPr>
              <a:t>  // Boilerplate to extract each qubit from the vector</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%c0</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arith.constant</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0</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index</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%c1</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arith.constant</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1</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index</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%q0</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quake.extract_ref</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a:t>
            </a:r>
            <a:r>
              <a:rPr lang="en-US" b="0" err="1">
                <a:solidFill>
                  <a:srgbClr val="9CDCFE"/>
                </a:solidFill>
                <a:effectLst/>
                <a:latin typeface="Menlo" panose="020B0609030804020204" pitchFamily="49" charset="0"/>
              </a:rPr>
              <a:t>veq</a:t>
            </a:r>
            <a:r>
              <a:rPr lang="en-US" b="0">
                <a:solidFill>
                  <a:srgbClr val="CCCCCC"/>
                </a:solidFill>
                <a:effectLst/>
                <a:latin typeface="Menlo" panose="020B0609030804020204" pitchFamily="49" charset="0"/>
              </a:rPr>
              <a:t>[</a:t>
            </a:r>
            <a:r>
              <a:rPr lang="en-US" b="0">
                <a:solidFill>
                  <a:srgbClr val="9CDCFE"/>
                </a:solidFill>
                <a:effectLst/>
                <a:latin typeface="Menlo" panose="020B0609030804020204" pitchFamily="49" charset="0"/>
              </a:rPr>
              <a:t>%c0</a:t>
            </a:r>
            <a:r>
              <a:rPr lang="en-US" b="0">
                <a:solidFill>
                  <a:srgbClr val="CCCCCC"/>
                </a:solidFill>
                <a:effectLst/>
                <a:latin typeface="Menlo" panose="020B0609030804020204" pitchFamily="49" charset="0"/>
              </a:rPr>
              <a:t>] : </a:t>
            </a:r>
          </a:p>
          <a:p>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a:t>
            </a:r>
            <a:r>
              <a:rPr lang="en-US" b="0">
                <a:solidFill>
                  <a:srgbClr val="4EC9B0"/>
                </a:solidFill>
                <a:effectLst/>
                <a:latin typeface="Menlo" panose="020B0609030804020204" pitchFamily="49" charset="0"/>
              </a:rPr>
              <a:t>index</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!quake.ref</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%q1</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quake.extract_ref</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a:t>
            </a:r>
            <a:r>
              <a:rPr lang="en-US" b="0" err="1">
                <a:solidFill>
                  <a:srgbClr val="9CDCFE"/>
                </a:solidFill>
                <a:effectLst/>
                <a:latin typeface="Menlo" panose="020B0609030804020204" pitchFamily="49" charset="0"/>
              </a:rPr>
              <a:t>veq</a:t>
            </a:r>
            <a:r>
              <a:rPr lang="en-US" b="0">
                <a:solidFill>
                  <a:srgbClr val="CCCCCC"/>
                </a:solidFill>
                <a:effectLst/>
                <a:latin typeface="Menlo" panose="020B0609030804020204" pitchFamily="49" charset="0"/>
              </a:rPr>
              <a:t>[</a:t>
            </a:r>
            <a:r>
              <a:rPr lang="en-US" b="0">
                <a:solidFill>
                  <a:srgbClr val="9CDCFE"/>
                </a:solidFill>
                <a:effectLst/>
                <a:latin typeface="Menlo" panose="020B0609030804020204" pitchFamily="49" charset="0"/>
              </a:rPr>
              <a:t>%c1</a:t>
            </a:r>
            <a:r>
              <a:rPr lang="en-US" b="0">
                <a:solidFill>
                  <a:srgbClr val="CCCCCC"/>
                </a:solidFill>
                <a:effectLst/>
                <a:latin typeface="Menlo" panose="020B0609030804020204" pitchFamily="49" charset="0"/>
              </a:rPr>
              <a:t>] : </a:t>
            </a:r>
          </a:p>
          <a:p>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a:t>
            </a:r>
            <a:r>
              <a:rPr lang="en-US" b="0">
                <a:solidFill>
                  <a:srgbClr val="4EC9B0"/>
                </a:solidFill>
                <a:effectLst/>
                <a:latin typeface="Menlo" panose="020B0609030804020204" pitchFamily="49" charset="0"/>
              </a:rPr>
              <a:t>index</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!quake.ref</a:t>
            </a:r>
            <a:endParaRPr lang="en-US" b="0">
              <a:solidFill>
                <a:srgbClr val="CCCCCC"/>
              </a:solidFill>
              <a:effectLst/>
              <a:latin typeface="Menlo" panose="020B0609030804020204" pitchFamily="49" charset="0"/>
            </a:endParaRPr>
          </a:p>
          <a:p>
            <a:br>
              <a:rPr lang="en-US" b="0">
                <a:solidFill>
                  <a:srgbClr val="CCCCCC"/>
                </a:solidFill>
                <a:effectLst/>
                <a:latin typeface="Menlo" panose="020B0609030804020204" pitchFamily="49" charset="0"/>
              </a:rPr>
            </a:br>
            <a:r>
              <a:rPr lang="en-US" b="0">
                <a:solidFill>
                  <a:srgbClr val="CCCCCC"/>
                </a:solidFill>
                <a:effectLst/>
                <a:latin typeface="Menlo" panose="020B0609030804020204" pitchFamily="49" charset="0"/>
              </a:rPr>
              <a:t>  </a:t>
            </a:r>
            <a:r>
              <a:rPr lang="en-US" b="0">
                <a:solidFill>
                  <a:srgbClr val="6A9955"/>
                </a:solidFill>
                <a:effectLst/>
                <a:latin typeface="Menlo" panose="020B0609030804020204" pitchFamily="49" charset="0"/>
              </a:rPr>
              <a:t>// We apply some operators to those extracted qubits</a:t>
            </a:r>
            <a:endParaRPr lang="en-US" b="0">
              <a:solidFill>
                <a:srgbClr val="CCCCCC"/>
              </a:solidFill>
              <a:effectLst/>
              <a:latin typeface="Menlo" panose="020B0609030804020204" pitchFamily="49" charset="0"/>
            </a:endParaRPr>
          </a:p>
          <a:p>
            <a:r>
              <a:rPr lang="en-US" b="0">
                <a:solidFill>
                  <a:srgbClr val="6A9955"/>
                </a:solidFill>
                <a:effectLst/>
                <a:latin typeface="Menlo" panose="020B0609030804020204" pitchFamily="49" charset="0"/>
              </a:rPr>
              <a:t>  // ... bunch of operators using %q0 and %q1 ...</a:t>
            </a:r>
            <a:endParaRPr lang="en-US" b="0">
              <a:solidFill>
                <a:srgbClr val="CCCCCC"/>
              </a:solidFill>
              <a:effectLst/>
              <a:latin typeface="Menlo" panose="020B0609030804020204" pitchFamily="49" charset="0"/>
            </a:endParaRPr>
          </a:p>
          <a:p>
            <a:r>
              <a:rPr lang="en-US" b="0">
                <a:solidFill>
                  <a:srgbClr val="4FC1FF"/>
                </a:solidFill>
                <a:effectLst/>
                <a:latin typeface="Menlo" panose="020B0609030804020204" pitchFamily="49" charset="0"/>
              </a:rPr>
              <a:t>  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%q0</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!quake.ref</a:t>
            </a:r>
            <a:r>
              <a:rPr lang="en-US" b="0">
                <a:solidFill>
                  <a:srgbClr val="CCCCCC"/>
                </a:solidFill>
                <a:effectLst/>
                <a:latin typeface="Menlo" panose="020B0609030804020204" pitchFamily="49" charset="0"/>
              </a:rPr>
              <a:t>) -&gt; ()</a:t>
            </a:r>
          </a:p>
          <a:p>
            <a:br>
              <a:rPr lang="en-US" b="0">
                <a:solidFill>
                  <a:srgbClr val="CCCCCC"/>
                </a:solidFill>
                <a:effectLst/>
                <a:latin typeface="Menlo" panose="020B0609030804020204" pitchFamily="49" charset="0"/>
              </a:rPr>
            </a:br>
            <a:r>
              <a:rPr lang="en-US" b="0">
                <a:solidFill>
                  <a:srgbClr val="CCCCCC"/>
                </a:solidFill>
                <a:effectLst/>
                <a:latin typeface="Menlo" panose="020B0609030804020204" pitchFamily="49" charset="0"/>
              </a:rPr>
              <a:t>  </a:t>
            </a:r>
            <a:r>
              <a:rPr lang="en-US" b="0">
                <a:solidFill>
                  <a:srgbClr val="6A9955"/>
                </a:solidFill>
                <a:effectLst/>
                <a:latin typeface="Menlo" panose="020B0609030804020204" pitchFamily="49" charset="0"/>
              </a:rPr>
              <a:t>// We decide to measure the vector</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%result</a:t>
            </a:r>
            <a:r>
              <a:rPr lang="en-US" b="0">
                <a:solidFill>
                  <a:srgbClr val="CCCCCC"/>
                </a:solidFill>
                <a:effectLst/>
                <a:latin typeface="Menlo" panose="020B0609030804020204" pitchFamily="49" charset="0"/>
              </a:rPr>
              <a:t> = </a:t>
            </a:r>
            <a:r>
              <a:rPr lang="en-US" b="0" err="1">
                <a:solidFill>
                  <a:srgbClr val="4FC1FF"/>
                </a:solidFill>
                <a:effectLst/>
                <a:latin typeface="Menlo" panose="020B0609030804020204" pitchFamily="49" charset="0"/>
              </a:rPr>
              <a:t>quake.mz</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a:t>
            </a:r>
            <a:r>
              <a:rPr lang="en-US" b="0" err="1">
                <a:solidFill>
                  <a:srgbClr val="9CDCFE"/>
                </a:solidFill>
                <a:effectLst/>
                <a:latin typeface="Menlo" panose="020B0609030804020204" pitchFamily="49" charset="0"/>
              </a:rPr>
              <a:t>veq</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-&gt; </a:t>
            </a:r>
            <a:r>
              <a:rPr lang="en-US" b="0">
                <a:solidFill>
                  <a:srgbClr val="569CD6"/>
                </a:solidFill>
                <a:effectLst/>
                <a:latin typeface="Menlo" panose="020B0609030804020204" pitchFamily="49" charset="0"/>
              </a:rPr>
              <a:t>cc.stdvec</a:t>
            </a:r>
            <a:r>
              <a:rPr lang="en-US" b="0">
                <a:solidFill>
                  <a:srgbClr val="CCCCCC"/>
                </a:solidFill>
                <a:effectLst/>
                <a:latin typeface="Menlo" panose="020B0609030804020204" pitchFamily="49" charset="0"/>
              </a:rPr>
              <a:t>&lt;</a:t>
            </a:r>
            <a:r>
              <a:rPr lang="en-US" b="0">
                <a:solidFill>
                  <a:srgbClr val="4EC9B0"/>
                </a:solidFill>
                <a:effectLst/>
                <a:latin typeface="Menlo" panose="020B0609030804020204" pitchFamily="49" charset="0"/>
              </a:rPr>
              <a:t>i1</a:t>
            </a:r>
            <a:r>
              <a:rPr lang="en-US" b="0">
                <a:solidFill>
                  <a:srgbClr val="CCCCCC"/>
                </a:solidFill>
                <a:effectLst/>
                <a:latin typeface="Menlo" panose="020B0609030804020204" pitchFamily="49" charset="0"/>
              </a:rPr>
              <a:t>&gt;</a:t>
            </a:r>
          </a:p>
          <a:p>
            <a:br>
              <a:rPr lang="en-US" b="0">
                <a:solidFill>
                  <a:srgbClr val="CCCCCC"/>
                </a:solidFill>
                <a:effectLst/>
                <a:latin typeface="Menlo" panose="020B0609030804020204" pitchFamily="49" charset="0"/>
              </a:rPr>
            </a:br>
            <a:r>
              <a:rPr lang="en-US" b="0">
                <a:solidFill>
                  <a:srgbClr val="CCCCCC"/>
                </a:solidFill>
                <a:effectLst/>
                <a:latin typeface="Menlo" panose="020B0609030804020204" pitchFamily="49" charset="0"/>
              </a:rPr>
              <a:t>  </a:t>
            </a:r>
            <a:r>
              <a:rPr lang="en-US" b="0">
                <a:solidFill>
                  <a:srgbClr val="6A9955"/>
                </a:solidFill>
                <a:effectLst/>
                <a:latin typeface="Menlo" panose="020B0609030804020204" pitchFamily="49" charset="0"/>
              </a:rPr>
              <a:t>// And then apply another Hadamard to %q0</a:t>
            </a:r>
            <a:endParaRPr lang="en-US" b="0">
              <a:solidFill>
                <a:srgbClr val="CCCCCC"/>
              </a:solidFill>
              <a:effectLst/>
              <a:latin typeface="Menlo" panose="020B0609030804020204" pitchFamily="49" charset="0"/>
            </a:endParaRPr>
          </a:p>
          <a:p>
            <a:r>
              <a:rPr lang="en-US" b="0">
                <a:solidFill>
                  <a:srgbClr val="4FC1FF"/>
                </a:solidFill>
                <a:effectLst/>
                <a:latin typeface="Menlo" panose="020B0609030804020204" pitchFamily="49" charset="0"/>
              </a:rPr>
              <a:t>  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%q0</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!quake.ref</a:t>
            </a:r>
            <a:r>
              <a:rPr lang="en-US" b="0">
                <a:solidFill>
                  <a:srgbClr val="CCCCCC"/>
                </a:solidFill>
                <a:effectLst/>
                <a:latin typeface="Menlo" panose="020B0609030804020204" pitchFamily="49" charset="0"/>
              </a:rPr>
              <a:t>) -&gt; ()</a:t>
            </a:r>
          </a:p>
          <a:p>
            <a:r>
              <a:rPr lang="en-US" b="0">
                <a:solidFill>
                  <a:srgbClr val="6A9955"/>
                </a:solidFill>
                <a:effectLst/>
                <a:latin typeface="Menlo" panose="020B0609030804020204" pitchFamily="49" charset="0"/>
              </a:rPr>
              <a:t>  // ...</a:t>
            </a:r>
            <a:endParaRPr lang="en-US" b="0">
              <a:solidFill>
                <a:srgbClr val="CCCCCC"/>
              </a:solidFill>
              <a:effectLst/>
              <a:latin typeface="Menlo" panose="020B0609030804020204" pitchFamily="49" charset="0"/>
            </a:endParaRPr>
          </a:p>
          <a:p>
            <a:r>
              <a:rPr lang="en-US" b="0">
                <a:solidFill>
                  <a:srgbClr val="CCCCCC"/>
                </a:solidFill>
                <a:effectLst/>
                <a:latin typeface="Menlo" panose="020B0609030804020204" pitchFamily="49" charset="0"/>
              </a:rPr>
              <a:t>}</a:t>
            </a:r>
          </a:p>
        </p:txBody>
      </p:sp>
      <p:sp>
        <p:nvSpPr>
          <p:cNvPr id="23" name="TextBox 22">
            <a:extLst>
              <a:ext uri="{FF2B5EF4-FFF2-40B4-BE49-F238E27FC236}">
                <a16:creationId xmlns:a16="http://schemas.microsoft.com/office/drawing/2014/main" id="{28219AB4-2F82-9ABF-D4C8-6B6C91A42D5D}"/>
              </a:ext>
            </a:extLst>
          </p:cNvPr>
          <p:cNvSpPr txBox="1"/>
          <p:nvPr/>
        </p:nvSpPr>
        <p:spPr>
          <a:xfrm>
            <a:off x="26323935" y="13624560"/>
            <a:ext cx="8822409" cy="5632311"/>
          </a:xfrm>
          <a:prstGeom prst="rect">
            <a:avLst/>
          </a:prstGeom>
          <a:solidFill>
            <a:schemeClr val="bg1"/>
          </a:solidFill>
        </p:spPr>
        <p:txBody>
          <a:bodyPr wrap="square">
            <a:spAutoFit/>
          </a:bodyPr>
          <a:lstStyle/>
          <a:p>
            <a:endParaRPr lang="en-US" b="0">
              <a:solidFill>
                <a:srgbClr val="4FC1FF"/>
              </a:solidFill>
              <a:effectLst/>
              <a:latin typeface="Menlo" panose="020B0609030804020204" pitchFamily="49" charset="0"/>
            </a:endParaRPr>
          </a:p>
          <a:p>
            <a:r>
              <a:rPr lang="en-US" b="0">
                <a:solidFill>
                  <a:srgbClr val="4FC1FF"/>
                </a:solidFill>
                <a:effectLst/>
                <a:latin typeface="Menlo" panose="020B0609030804020204" pitchFamily="49" charset="0"/>
              </a:rPr>
              <a:t>func.func</a:t>
            </a:r>
            <a:r>
              <a:rPr lang="en-US" b="0">
                <a:solidFill>
                  <a:srgbClr val="CCCCCC"/>
                </a:solidFill>
                <a:effectLst/>
                <a:latin typeface="Menlo" panose="020B0609030804020204" pitchFamily="49" charset="0"/>
              </a:rPr>
              <a:t> </a:t>
            </a:r>
            <a:r>
              <a:rPr lang="en-US" b="0">
                <a:solidFill>
                  <a:srgbClr val="DCDCAA"/>
                </a:solidFill>
                <a:effectLst/>
                <a:latin typeface="Menlo" panose="020B0609030804020204" pitchFamily="49" charset="0"/>
              </a:rPr>
              <a:t>@foo</a:t>
            </a:r>
            <a:r>
              <a:rPr lang="en-US" b="0">
                <a:solidFill>
                  <a:srgbClr val="CCCCCC"/>
                </a:solidFill>
                <a:effectLst/>
                <a:latin typeface="Menlo" panose="020B0609030804020204" pitchFamily="49" charset="0"/>
              </a:rPr>
              <a:t>() {</a:t>
            </a:r>
          </a:p>
          <a:p>
            <a:r>
              <a:rPr lang="en-US" b="0">
                <a:solidFill>
                  <a:srgbClr val="9CDCFE"/>
                </a:solidFill>
                <a:effectLst/>
                <a:latin typeface="Menlo" panose="020B0609030804020204" pitchFamily="49" charset="0"/>
              </a:rPr>
              <a:t>  %0</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quake.null_wire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%1</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quake.null_wire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%2</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%0</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%3</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%2</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%4</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%3</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%5</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%4</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%6</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%5</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%7</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quake.x</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%6</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%8</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quake.x</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%7</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r>
              <a:rPr lang="en-US" b="0">
                <a:solidFill>
                  <a:srgbClr val="4EC9B0"/>
                </a:solidFill>
                <a:effectLst/>
                <a:latin typeface="Menlo" panose="020B0609030804020204" pitchFamily="49" charset="0"/>
              </a:rPr>
              <a:t>!quake.wire</a:t>
            </a:r>
            <a:endParaRPr lang="en-US" b="0">
              <a:solidFill>
                <a:srgbClr val="CCCCCC"/>
              </a:solidFill>
              <a:effectLst/>
              <a:latin typeface="Menlo" panose="020B0609030804020204" pitchFamily="49" charset="0"/>
            </a:endParaRPr>
          </a:p>
          <a:p>
            <a:r>
              <a:rPr lang="en-US" b="0">
                <a:solidFill>
                  <a:srgbClr val="9CDCFE"/>
                </a:solidFill>
                <a:effectLst/>
                <a:latin typeface="Menlo" panose="020B0609030804020204" pitchFamily="49" charset="0"/>
              </a:rPr>
              <a:t>  %9:2</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quake.x</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8</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%1</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p>
          <a:p>
            <a:r>
              <a:rPr lang="en-US">
                <a:solidFill>
                  <a:srgbClr val="CCCCCC"/>
                </a:solidFill>
                <a:latin typeface="Menlo" panose="020B0609030804020204" pitchFamily="49" charset="0"/>
              </a:rPr>
              <a:t>       </a:t>
            </a:r>
            <a:r>
              <a:rPr lang="en-US" b="0">
                <a:solidFill>
                  <a:srgbClr val="CCCCCC"/>
                </a:solidFill>
                <a:effectLst/>
                <a:latin typeface="Menlo" panose="020B0609030804020204" pitchFamily="49" charset="0"/>
              </a:rPr>
              <a:t>(</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a:t>
            </a:r>
          </a:p>
          <a:p>
            <a:r>
              <a:rPr lang="en-US" b="0">
                <a:solidFill>
                  <a:srgbClr val="9CDCFE"/>
                </a:solidFill>
                <a:effectLst/>
                <a:latin typeface="Menlo" panose="020B0609030804020204" pitchFamily="49" charset="0"/>
              </a:rPr>
              <a:t>  %10:2</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quake.x</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9</a:t>
            </a:r>
            <a:r>
              <a:rPr lang="en-US" b="0">
                <a:solidFill>
                  <a:srgbClr val="CCCCCC"/>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%9#1</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p>
          <a:p>
            <a:r>
              <a:rPr lang="en-US">
                <a:solidFill>
                  <a:srgbClr val="CCCCCC"/>
                </a:solidFill>
                <a:latin typeface="Menlo" panose="020B0609030804020204" pitchFamily="49" charset="0"/>
              </a:rPr>
              <a:t>       </a:t>
            </a:r>
            <a:r>
              <a:rPr lang="en-US" b="0">
                <a:solidFill>
                  <a:srgbClr val="CCCCCC"/>
                </a:solidFill>
                <a:effectLst/>
                <a:latin typeface="Menlo" panose="020B0609030804020204" pitchFamily="49" charset="0"/>
              </a:rPr>
              <a:t>(</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a:t>
            </a:r>
          </a:p>
          <a:p>
            <a:r>
              <a:rPr lang="en-US" b="0">
                <a:solidFill>
                  <a:srgbClr val="9CDCFE"/>
                </a:solidFill>
                <a:effectLst/>
                <a:latin typeface="Menlo" panose="020B0609030804020204" pitchFamily="49" charset="0"/>
              </a:rPr>
              <a:t>  %11:2</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quake.x</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10</a:t>
            </a:r>
            <a:r>
              <a:rPr lang="en-US" b="0">
                <a:solidFill>
                  <a:srgbClr val="CCCCCC"/>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%10#1</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-&gt;  </a:t>
            </a:r>
          </a:p>
          <a:p>
            <a:r>
              <a:rPr lang="en-US">
                <a:solidFill>
                  <a:srgbClr val="CCCCCC"/>
                </a:solidFill>
                <a:latin typeface="Menlo" panose="020B0609030804020204" pitchFamily="49" charset="0"/>
              </a:rPr>
              <a:t>       </a:t>
            </a:r>
            <a:r>
              <a:rPr lang="en-US" b="0">
                <a:solidFill>
                  <a:srgbClr val="CCCCCC"/>
                </a:solidFill>
                <a:effectLst/>
                <a:latin typeface="Menlo" panose="020B0609030804020204" pitchFamily="49" charset="0"/>
              </a:rPr>
              <a:t>(</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!quake.wire</a:t>
            </a:r>
            <a:r>
              <a:rPr lang="en-US" b="0">
                <a:solidFill>
                  <a:srgbClr val="CCCCCC"/>
                </a:solidFill>
                <a:effectLst/>
                <a:latin typeface="Menlo" panose="020B0609030804020204" pitchFamily="49" charset="0"/>
              </a:rPr>
              <a:t>)</a:t>
            </a:r>
          </a:p>
          <a:p>
            <a:r>
              <a:rPr lang="en-US" b="0">
                <a:solidFill>
                  <a:srgbClr val="4FC1FF"/>
                </a:solidFill>
                <a:effectLst/>
                <a:latin typeface="Menlo" panose="020B0609030804020204" pitchFamily="49" charset="0"/>
              </a:rPr>
              <a:t>  return</a:t>
            </a:r>
            <a:endParaRPr lang="en-US" b="0">
              <a:solidFill>
                <a:srgbClr val="CCCCCC"/>
              </a:solidFill>
              <a:effectLst/>
              <a:latin typeface="Menlo" panose="020B0609030804020204" pitchFamily="49" charset="0"/>
            </a:endParaRPr>
          </a:p>
          <a:p>
            <a:r>
              <a:rPr lang="en-US" b="0">
                <a:solidFill>
                  <a:srgbClr val="CCCCCC"/>
                </a:solidFill>
                <a:effectLst/>
                <a:latin typeface="Menlo" panose="020B0609030804020204" pitchFamily="49" charset="0"/>
              </a:rPr>
              <a:t>} </a:t>
            </a:r>
          </a:p>
          <a:p>
            <a:endParaRPr lang="en-US" b="0">
              <a:solidFill>
                <a:srgbClr val="CCCCCC"/>
              </a:solidFill>
              <a:effectLst/>
              <a:latin typeface="Menlo" panose="020B0609030804020204" pitchFamily="49" charset="0"/>
            </a:endParaRPr>
          </a:p>
        </p:txBody>
      </p:sp>
      <p:cxnSp>
        <p:nvCxnSpPr>
          <p:cNvPr id="29" name="Straight Connector 28">
            <a:extLst>
              <a:ext uri="{FF2B5EF4-FFF2-40B4-BE49-F238E27FC236}">
                <a16:creationId xmlns:a16="http://schemas.microsoft.com/office/drawing/2014/main" id="{31699BCA-6A23-476A-8CB5-A36091B307A0}"/>
              </a:ext>
            </a:extLst>
          </p:cNvPr>
          <p:cNvCxnSpPr/>
          <p:nvPr/>
        </p:nvCxnSpPr>
        <p:spPr>
          <a:xfrm>
            <a:off x="7836144" y="6854006"/>
            <a:ext cx="8056128" cy="470401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9F3170-9C83-4408-2C91-DC22508C32E2}"/>
              </a:ext>
            </a:extLst>
          </p:cNvPr>
          <p:cNvCxnSpPr>
            <a:cxnSpLocks/>
          </p:cNvCxnSpPr>
          <p:nvPr/>
        </p:nvCxnSpPr>
        <p:spPr>
          <a:xfrm>
            <a:off x="12225264" y="6887244"/>
            <a:ext cx="23785660" cy="473724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826623-9059-05C9-FEC3-8BE2C24DE25B}"/>
              </a:ext>
            </a:extLst>
          </p:cNvPr>
          <p:cNvSpPr txBox="1"/>
          <p:nvPr/>
        </p:nvSpPr>
        <p:spPr>
          <a:xfrm>
            <a:off x="29357967" y="13744769"/>
            <a:ext cx="6048600" cy="630942"/>
          </a:xfrm>
          <a:prstGeom prst="rect">
            <a:avLst/>
          </a:prstGeom>
          <a:noFill/>
        </p:spPr>
        <p:txBody>
          <a:bodyPr wrap="square" rtlCol="0">
            <a:spAutoFit/>
          </a:bodyPr>
          <a:lstStyle/>
          <a:p>
            <a:r>
              <a:rPr lang="en-US" sz="3500">
                <a:solidFill>
                  <a:srgbClr val="FF0000"/>
                </a:solidFill>
                <a:latin typeface="NVIDIA Sans" panose="020B0503020203020204" pitchFamily="34" charset="0"/>
                <a:cs typeface="NVIDIA Sans" panose="020B0503020203020204" pitchFamily="34" charset="0"/>
              </a:rPr>
              <a:t>Easier to find optimizations </a:t>
            </a:r>
          </a:p>
        </p:txBody>
      </p:sp>
    </p:spTree>
    <p:extLst>
      <p:ext uri="{BB962C8B-B14F-4D97-AF65-F5344CB8AC3E}">
        <p14:creationId xmlns:p14="http://schemas.microsoft.com/office/powerpoint/2010/main" val="3501708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104024"/>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345613"/>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029893"/>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6876985"/>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104023"/>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421580"/>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616262"/>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7883585"/>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029893"/>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051DE03E-86F2-1115-1A12-CD01E1499A57}"/>
              </a:ext>
            </a:extLst>
          </p:cNvPr>
          <p:cNvSpPr>
            <a:spLocks noGrp="1"/>
          </p:cNvSpPr>
          <p:nvPr>
            <p:ph idx="1"/>
          </p:nvPr>
        </p:nvSpPr>
        <p:spPr>
          <a:xfrm>
            <a:off x="1108623" y="11032933"/>
            <a:ext cx="13092547" cy="5877098"/>
          </a:xfrm>
        </p:spPr>
        <p:txBody>
          <a:bodyPr/>
          <a:lstStyle/>
          <a:p>
            <a:r>
              <a:rPr lang="en-US"/>
              <a:t>Lower C++ CUDA Quantum Kernels to Quake</a:t>
            </a:r>
          </a:p>
          <a:p>
            <a:r>
              <a:rPr lang="en-US">
                <a:latin typeface="+mn-lt"/>
                <a:ea typeface="Roboto Mono" pitchFamily="49" charset="0"/>
              </a:rPr>
              <a:t>Leverage Clang to build AST, walk the tree and map </a:t>
            </a:r>
            <a:r>
              <a:rPr lang="en-US">
                <a:latin typeface="Roboto Mono" pitchFamily="49" charset="0"/>
                <a:ea typeface="Roboto Mono" pitchFamily="49" charset="0"/>
              </a:rPr>
              <a:t>__qpu__ FunctionDecls </a:t>
            </a:r>
            <a:r>
              <a:rPr lang="en-US">
                <a:latin typeface="+mn-lt"/>
                <a:ea typeface="Roboto Mono" pitchFamily="49" charset="0"/>
              </a:rPr>
              <a:t>to MLIR Functions containing Quake and CC operations</a:t>
            </a:r>
          </a:p>
          <a:p>
            <a:r>
              <a:rPr lang="en-US">
                <a:latin typeface="Roboto Mono" pitchFamily="49" charset="0"/>
                <a:ea typeface="Roboto Mono" pitchFamily="49" charset="0"/>
              </a:rPr>
              <a:t>cudaq-opt</a:t>
            </a:r>
            <a:r>
              <a:rPr lang="en-US">
                <a:latin typeface="+mn-lt"/>
                <a:ea typeface="Roboto Mono" pitchFamily="49" charset="0"/>
              </a:rPr>
              <a:t> - Transform / Optimize Quake</a:t>
            </a:r>
          </a:p>
          <a:p>
            <a:pPr lvl="1"/>
            <a:endParaRPr lang="en-US">
              <a:latin typeface="+mn-lt"/>
              <a:ea typeface="Roboto Mono" pitchFamily="49" charset="0"/>
            </a:endParaRPr>
          </a:p>
        </p:txBody>
      </p:sp>
      <p:sp>
        <p:nvSpPr>
          <p:cNvPr id="3" name="TextBox 2">
            <a:extLst>
              <a:ext uri="{FF2B5EF4-FFF2-40B4-BE49-F238E27FC236}">
                <a16:creationId xmlns:a16="http://schemas.microsoft.com/office/drawing/2014/main" id="{10E0054F-1E7A-2F6B-5528-53EC4DA0646C}"/>
              </a:ext>
            </a:extLst>
          </p:cNvPr>
          <p:cNvSpPr txBox="1"/>
          <p:nvPr/>
        </p:nvSpPr>
        <p:spPr>
          <a:xfrm>
            <a:off x="2165641" y="15570358"/>
            <a:ext cx="9887102" cy="332398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ghzForLoop(</a:t>
            </a:r>
            <a:r>
              <a:rPr lang="en-US" sz="3000">
                <a:solidFill>
                  <a:schemeClr val="accent2">
                    <a:lumMod val="60000"/>
                    <a:lumOff val="40000"/>
                  </a:schemeClr>
                </a:solidFill>
                <a:latin typeface="Roboto Mono" pitchFamily="49" charset="0"/>
                <a:ea typeface="Roboto Mono" pitchFamily="49" charset="0"/>
              </a:rPr>
              <a:t>int</a:t>
            </a:r>
            <a:r>
              <a:rPr lang="en-US" sz="3000">
                <a:solidFill>
                  <a:schemeClr val="bg1"/>
                </a:solidFill>
                <a:latin typeface="Roboto Mono" pitchFamily="49" charset="0"/>
                <a:ea typeface="Roboto Mono" pitchFamily="49" charset="0"/>
              </a:rPr>
              <a:t> N)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qreg</a:t>
            </a:r>
            <a:r>
              <a:rPr lang="en-US" sz="3000">
                <a:solidFill>
                  <a:schemeClr val="bg1"/>
                </a:solidFill>
                <a:latin typeface="Roboto Mono" pitchFamily="49" charset="0"/>
                <a:ea typeface="Roboto Mono" pitchFamily="49" charset="0"/>
              </a:rPr>
              <a:t> q(N);</a:t>
            </a:r>
          </a:p>
          <a:p>
            <a:r>
              <a:rPr lang="en-US" sz="3000">
                <a:solidFill>
                  <a:schemeClr val="bg1"/>
                </a:solidFill>
                <a:latin typeface="Roboto Mono" pitchFamily="49" charset="0"/>
                <a:ea typeface="Roboto Mono" pitchFamily="49" charset="0"/>
              </a:rPr>
              <a:t>  h(q[</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a:t>
            </a:r>
            <a:r>
              <a:rPr lang="en-US" sz="3000">
                <a:solidFill>
                  <a:schemeClr val="accent6">
                    <a:lumMod val="60000"/>
                    <a:lumOff val="40000"/>
                  </a:schemeClr>
                </a:solidFill>
                <a:latin typeface="Roboto Mono" pitchFamily="49" charset="0"/>
                <a:ea typeface="Roboto Mono" pitchFamily="49" charset="0"/>
              </a:rPr>
              <a:t>for</a:t>
            </a:r>
            <a:r>
              <a:rPr lang="en-US" sz="3000">
                <a:solidFill>
                  <a:schemeClr val="bg1"/>
                </a:solidFill>
                <a:latin typeface="Roboto Mono" pitchFamily="49" charset="0"/>
                <a:ea typeface="Roboto Mono" pitchFamily="49" charset="0"/>
              </a:rPr>
              <a:t> (std::size_t i = </a:t>
            </a:r>
            <a:r>
              <a:rPr lang="en-US" sz="3000">
                <a:solidFill>
                  <a:schemeClr val="accent2">
                    <a:lumMod val="60000"/>
                    <a:lumOff val="40000"/>
                  </a:schemeClr>
                </a:solidFill>
                <a:latin typeface="Roboto Mono" pitchFamily="49" charset="0"/>
                <a:ea typeface="Roboto Mono" pitchFamily="49" charset="0"/>
              </a:rPr>
              <a:t>0</a:t>
            </a:r>
            <a:r>
              <a:rPr lang="en-US" sz="3000">
                <a:solidFill>
                  <a:schemeClr val="bg1"/>
                </a:solidFill>
                <a:latin typeface="Roboto Mono" pitchFamily="49" charset="0"/>
                <a:ea typeface="Roboto Mono" pitchFamily="49" charset="0"/>
              </a:rPr>
              <a:t>; i &lt; N - </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 i++) </a:t>
            </a:r>
          </a:p>
          <a:p>
            <a:r>
              <a:rPr lang="en-US" sz="3000">
                <a:solidFill>
                  <a:schemeClr val="bg1"/>
                </a:solidFill>
                <a:latin typeface="Roboto Mono" pitchFamily="49" charset="0"/>
                <a:ea typeface="Roboto Mono" pitchFamily="49" charset="0"/>
              </a:rPr>
              <a:t>    x&lt;cudaq::</a:t>
            </a:r>
            <a:r>
              <a:rPr lang="en-US" sz="3000">
                <a:solidFill>
                  <a:schemeClr val="tx2">
                    <a:lumMod val="75000"/>
                  </a:schemeClr>
                </a:solidFill>
                <a:latin typeface="Roboto Mono" pitchFamily="49" charset="0"/>
                <a:ea typeface="Roboto Mono" pitchFamily="49" charset="0"/>
              </a:rPr>
              <a:t>ctrl</a:t>
            </a:r>
            <a:r>
              <a:rPr lang="en-US" sz="3000">
                <a:solidFill>
                  <a:schemeClr val="bg1"/>
                </a:solidFill>
                <a:latin typeface="Roboto Mono" pitchFamily="49" charset="0"/>
                <a:ea typeface="Roboto Mono" pitchFamily="49" charset="0"/>
              </a:rPr>
              <a:t>&gt;(q[i], q[i + </a:t>
            </a:r>
            <a:r>
              <a:rPr lang="en-US" sz="3000">
                <a:solidFill>
                  <a:schemeClr val="accent2">
                    <a:lumMod val="60000"/>
                    <a:lumOff val="40000"/>
                  </a:schemeClr>
                </a:solidFill>
                <a:latin typeface="Roboto Mono" pitchFamily="49" charset="0"/>
                <a:ea typeface="Roboto Mono" pitchFamily="49" charset="0"/>
              </a:rPr>
              <a:t>1</a:t>
            </a:r>
            <a:r>
              <a:rPr lang="en-US" sz="3000">
                <a:solidFill>
                  <a:schemeClr val="bg1"/>
                </a:solidFill>
                <a:latin typeface="Roboto Mono" pitchFamily="49" charset="0"/>
                <a:ea typeface="Roboto Mono" pitchFamily="49" charset="0"/>
              </a:rPr>
              <a:t>]);</a:t>
            </a:r>
          </a:p>
          <a:p>
            <a:r>
              <a:rPr lang="en-US" sz="3000">
                <a:solidFill>
                  <a:schemeClr val="bg1"/>
                </a:solidFill>
                <a:latin typeface="Roboto Mono" pitchFamily="49" charset="0"/>
                <a:ea typeface="Roboto Mono" pitchFamily="49" charset="0"/>
              </a:rPr>
              <a:t>  mz(q);</a:t>
            </a:r>
          </a:p>
          <a:p>
            <a:r>
              <a:rPr lang="en-US" sz="3000">
                <a:solidFill>
                  <a:schemeClr val="bg1"/>
                </a:solidFill>
                <a:latin typeface="Roboto Mono" pitchFamily="49" charset="0"/>
                <a:ea typeface="Roboto Mono" pitchFamily="49" charset="0"/>
              </a:rPr>
              <a:t>} </a:t>
            </a:r>
          </a:p>
        </p:txBody>
      </p:sp>
      <p:sp>
        <p:nvSpPr>
          <p:cNvPr id="8" name="TextBox 7">
            <a:extLst>
              <a:ext uri="{FF2B5EF4-FFF2-40B4-BE49-F238E27FC236}">
                <a16:creationId xmlns:a16="http://schemas.microsoft.com/office/drawing/2014/main" id="{0C76B9E5-1649-1CDC-7D58-7E86BD732853}"/>
              </a:ext>
            </a:extLst>
          </p:cNvPr>
          <p:cNvSpPr txBox="1"/>
          <p:nvPr/>
        </p:nvSpPr>
        <p:spPr>
          <a:xfrm>
            <a:off x="17514557" y="10632817"/>
            <a:ext cx="17952820" cy="9941183"/>
          </a:xfrm>
          <a:prstGeom prst="rect">
            <a:avLst/>
          </a:prstGeom>
          <a:solidFill>
            <a:schemeClr val="bg1"/>
          </a:solidFill>
          <a:ln w="19050">
            <a:solidFill>
              <a:schemeClr val="bg1"/>
            </a:solidFill>
          </a:ln>
        </p:spPr>
        <p:txBody>
          <a:bodyPr wrap="square" rtlCol="0">
            <a:spAutoFit/>
          </a:bodyPr>
          <a:lstStyle/>
          <a:p>
            <a:r>
              <a:rPr lang="en-US" sz="3200" b="0">
                <a:solidFill>
                  <a:srgbClr val="4FC1FF"/>
                </a:solidFill>
                <a:effectLst/>
                <a:latin typeface="Menlo" panose="020B0609030804020204" pitchFamily="49" charset="0"/>
              </a:rPr>
              <a:t>func.func</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ghzForLoop</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%c0_i64</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arith.constant</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i64</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%0</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cc.alloca</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i32</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cc.store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%arg0</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i32</a:t>
            </a:r>
            <a:r>
              <a:rPr lang="en-US" sz="3200" b="0">
                <a:solidFill>
                  <a:srgbClr val="CCCCCC"/>
                </a:solidFill>
                <a:effectLst/>
                <a:latin typeface="Menlo" panose="020B0609030804020204" pitchFamily="49" charset="0"/>
              </a:rPr>
              <a:t>&gt;</a:t>
            </a: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r>
              <a:rPr lang="en-US" sz="3200" b="0">
                <a:solidFill>
                  <a:srgbClr val="4FC1FF"/>
                </a:solidFill>
                <a:effectLst/>
                <a:latin typeface="Menlo" panose="020B0609030804020204" pitchFamily="49" charset="0"/>
              </a:rPr>
              <a:t>  quake.h</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%4</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!quake.ref</a:t>
            </a:r>
            <a:r>
              <a:rPr lang="en-US" sz="3200" b="0">
                <a:solidFill>
                  <a:srgbClr val="CCCCCC"/>
                </a:solidFill>
                <a:effectLst/>
                <a:latin typeface="Menlo" panose="020B0609030804020204" pitchFamily="49" charset="0"/>
              </a:rPr>
              <a:t>) -&gt; ()</a:t>
            </a:r>
          </a:p>
          <a:p>
            <a:r>
              <a:rPr lang="en-US" sz="3200" b="0">
                <a:solidFill>
                  <a:srgbClr val="9CDCFE"/>
                </a:solidFill>
                <a:effectLst/>
                <a:latin typeface="Menlo" panose="020B0609030804020204" pitchFamily="49" charset="0"/>
              </a:rPr>
              <a:t>  %5</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cc.alloca</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cc.store</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%c0_i64</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%5</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!cc.ptr</a:t>
            </a:r>
            <a:r>
              <a:rPr lang="en-US" sz="3200" b="0">
                <a:solidFill>
                  <a:srgbClr val="CCCCCC"/>
                </a:solidFill>
                <a:effectLst/>
                <a:latin typeface="Menlo" panose="020B0609030804020204" pitchFamily="49" charset="0"/>
              </a:rPr>
              <a:t>&lt;</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&gt;</a:t>
            </a:r>
          </a:p>
          <a:p>
            <a:r>
              <a:rPr lang="en-US" sz="3200" b="0">
                <a:solidFill>
                  <a:srgbClr val="4FC1FF"/>
                </a:solidFill>
                <a:effectLst/>
                <a:latin typeface="Menlo" panose="020B0609030804020204" pitchFamily="49" charset="0"/>
              </a:rPr>
              <a:t>  cc.loop</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while</a:t>
            </a:r>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r>
              <a:rPr lang="en-US" sz="3200" b="0">
                <a:solidFill>
                  <a:srgbClr val="4FC1FF"/>
                </a:solidFill>
                <a:effectLst/>
                <a:latin typeface="Menlo" panose="020B0609030804020204" pitchFamily="49" charset="0"/>
              </a:rPr>
              <a:t>    cc.condition</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%11</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do</a:t>
            </a:r>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%11</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quake.extract_ref</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%3</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10</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!quake.veq</a:t>
            </a:r>
            <a:r>
              <a:rPr lang="en-US" sz="3200" b="0">
                <a:solidFill>
                  <a:srgbClr val="CCCCCC"/>
                </a:solidFill>
                <a:effectLst/>
                <a:latin typeface="Menlo" panose="020B0609030804020204" pitchFamily="49" charset="0"/>
              </a:rPr>
              <a:t>&lt;?&gt;,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 -&gt; </a:t>
            </a:r>
            <a:r>
              <a:rPr lang="en-US" sz="3200" b="0">
                <a:solidFill>
                  <a:srgbClr val="4EC9B0"/>
                </a:solidFill>
                <a:effectLst/>
                <a:latin typeface="Menlo" panose="020B0609030804020204" pitchFamily="49" charset="0"/>
              </a:rPr>
              <a:t>!quake.ref</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quake.x</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8</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%11</a:t>
            </a:r>
            <a:r>
              <a:rPr lang="en-US" sz="3200" b="0">
                <a:solidFill>
                  <a:srgbClr val="CCCCCC"/>
                </a:solidFill>
                <a:effectLst/>
                <a:latin typeface="Menlo" panose="020B0609030804020204" pitchFamily="49" charset="0"/>
              </a:rPr>
              <a:t> : (</a:t>
            </a:r>
            <a:r>
              <a:rPr lang="en-US" sz="3200" b="0">
                <a:solidFill>
                  <a:srgbClr val="4EC9B0"/>
                </a:solidFill>
                <a:effectLst/>
                <a:latin typeface="Menlo" panose="020B0609030804020204" pitchFamily="49" charset="0"/>
              </a:rPr>
              <a:t>!quake.ref</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!quake.ref</a:t>
            </a:r>
            <a:r>
              <a:rPr lang="en-US" sz="3200" b="0">
                <a:solidFill>
                  <a:srgbClr val="CCCCCC"/>
                </a:solidFill>
                <a:effectLst/>
                <a:latin typeface="Menlo" panose="020B0609030804020204" pitchFamily="49" charset="0"/>
              </a:rPr>
              <a:t>) -&gt; ()</a:t>
            </a:r>
          </a:p>
          <a:p>
            <a:r>
              <a:rPr lang="en-US" sz="3200" b="0">
                <a:solidFill>
                  <a:srgbClr val="4FC1FF"/>
                </a:solidFill>
                <a:effectLst/>
                <a:latin typeface="Menlo" panose="020B0609030804020204" pitchFamily="49" charset="0"/>
              </a:rPr>
              <a:t>    cc.continue</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step</a:t>
            </a:r>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  ...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r>
              <a:rPr lang="en-US" sz="3200" b="0">
                <a:solidFill>
                  <a:srgbClr val="CCCCCC"/>
                </a:solidFill>
                <a:effectLst/>
                <a:latin typeface="Menlo" panose="020B0609030804020204" pitchFamily="49" charset="0"/>
              </a:rPr>
              <a:t>}</a:t>
            </a:r>
            <a:endParaRPr lang="en-US" sz="3000">
              <a:solidFill>
                <a:schemeClr val="bg1"/>
              </a:solidFill>
              <a:latin typeface="Roboto Mono" pitchFamily="49" charset="0"/>
              <a:ea typeface="Roboto Mono" pitchFamily="49" charset="0"/>
            </a:endParaRPr>
          </a:p>
        </p:txBody>
      </p:sp>
      <p:sp>
        <p:nvSpPr>
          <p:cNvPr id="9" name="TextBox 8">
            <a:extLst>
              <a:ext uri="{FF2B5EF4-FFF2-40B4-BE49-F238E27FC236}">
                <a16:creationId xmlns:a16="http://schemas.microsoft.com/office/drawing/2014/main" id="{2932BFF6-7BBE-89B5-F30A-2B380DE81DB9}"/>
              </a:ext>
            </a:extLst>
          </p:cNvPr>
          <p:cNvSpPr txBox="1"/>
          <p:nvPr/>
        </p:nvSpPr>
        <p:spPr>
          <a:xfrm>
            <a:off x="474215" y="19385259"/>
            <a:ext cx="14533871" cy="707886"/>
          </a:xfrm>
          <a:prstGeom prst="rect">
            <a:avLst/>
          </a:prstGeom>
          <a:solidFill>
            <a:schemeClr val="bg1"/>
          </a:solidFill>
          <a:ln>
            <a:solidFill>
              <a:schemeClr val="bg1"/>
            </a:solidFill>
          </a:ln>
        </p:spPr>
        <p:txBody>
          <a:bodyPr wrap="square" rtlCol="0">
            <a:spAutoFit/>
          </a:bodyPr>
          <a:lstStyle/>
          <a:p>
            <a:pPr algn="ctr"/>
            <a:r>
              <a:rPr lang="en-US" sz="4000" b="1">
                <a:solidFill>
                  <a:schemeClr val="tx2">
                    <a:lumMod val="75000"/>
                  </a:schemeClr>
                </a:solidFill>
                <a:latin typeface="Roboto Mono" pitchFamily="49" charset="0"/>
                <a:ea typeface="Roboto Mono" pitchFamily="49" charset="0"/>
                <a:cs typeface="NVIDIA Sans" panose="020B0503020203020204" pitchFamily="34" charset="0"/>
              </a:rPr>
              <a:t>cudaq-quake</a:t>
            </a:r>
            <a:r>
              <a:rPr lang="en-US" sz="4000">
                <a:latin typeface="Roboto Mono" pitchFamily="49" charset="0"/>
                <a:ea typeface="Roboto Mono" pitchFamily="49" charset="0"/>
                <a:cs typeface="NVIDIA Sans" panose="020B0503020203020204" pitchFamily="34" charset="0"/>
              </a:rPr>
              <a:t> ghz.cpp |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cudaq-opt</a:t>
            </a:r>
            <a:r>
              <a:rPr lang="en-US" sz="4000">
                <a:latin typeface="Roboto Mono" pitchFamily="49" charset="0"/>
                <a:ea typeface="Roboto Mono" pitchFamily="49" charset="0"/>
                <a:cs typeface="NVIDIA Sans" panose="020B0503020203020204" pitchFamily="34" charset="0"/>
              </a:rPr>
              <a:t> --canonicalize</a:t>
            </a:r>
          </a:p>
        </p:txBody>
      </p:sp>
    </p:spTree>
    <p:extLst>
      <p:ext uri="{BB962C8B-B14F-4D97-AF65-F5344CB8AC3E}">
        <p14:creationId xmlns:p14="http://schemas.microsoft.com/office/powerpoint/2010/main" val="2062639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EC037CA1-F3D6-0B47-7195-BB41B45FC17C}"/>
              </a:ext>
            </a:extLst>
          </p:cNvPr>
          <p:cNvSpPr>
            <a:spLocks noGrp="1"/>
          </p:cNvSpPr>
          <p:nvPr>
            <p:ph idx="1"/>
          </p:nvPr>
        </p:nvSpPr>
        <p:spPr>
          <a:xfrm>
            <a:off x="1108624" y="11032933"/>
            <a:ext cx="12362050" cy="4436252"/>
          </a:xfrm>
        </p:spPr>
        <p:txBody>
          <a:bodyPr/>
          <a:lstStyle/>
          <a:p>
            <a:r>
              <a:rPr lang="en-US"/>
              <a:t>Translate Quake to external representations</a:t>
            </a:r>
          </a:p>
          <a:p>
            <a:pPr lvl="1"/>
            <a:r>
              <a:rPr lang="en-US" b="1">
                <a:latin typeface="+mn-lt"/>
                <a:ea typeface="Roboto Mono" pitchFamily="49" charset="0"/>
              </a:rPr>
              <a:t>QIR</a:t>
            </a:r>
          </a:p>
          <a:p>
            <a:pPr lvl="1"/>
            <a:r>
              <a:rPr lang="en-US">
                <a:latin typeface="+mn-lt"/>
                <a:ea typeface="Roboto Mono" pitchFamily="49" charset="0"/>
              </a:rPr>
              <a:t>QIR Profiles</a:t>
            </a:r>
          </a:p>
          <a:p>
            <a:pPr lvl="1"/>
            <a:r>
              <a:rPr lang="en-US">
                <a:latin typeface="+mn-lt"/>
                <a:ea typeface="Roboto Mono" pitchFamily="49" charset="0"/>
              </a:rPr>
              <a:t>OpenQASM 2.0</a:t>
            </a:r>
          </a:p>
          <a:p>
            <a:pPr lvl="1"/>
            <a:r>
              <a:rPr lang="en-US">
                <a:latin typeface="+mn-lt"/>
                <a:ea typeface="Roboto Mono" pitchFamily="49" charset="0"/>
              </a:rPr>
              <a:t>IQM JSON </a:t>
            </a:r>
          </a:p>
          <a:p>
            <a:pPr lvl="1"/>
            <a:endParaRPr lang="en-US">
              <a:latin typeface="+mn-lt"/>
              <a:ea typeface="Roboto Mono" pitchFamily="49" charset="0"/>
            </a:endParaRPr>
          </a:p>
        </p:txBody>
      </p:sp>
      <p:sp>
        <p:nvSpPr>
          <p:cNvPr id="3" name="TextBox 2">
            <a:extLst>
              <a:ext uri="{FF2B5EF4-FFF2-40B4-BE49-F238E27FC236}">
                <a16:creationId xmlns:a16="http://schemas.microsoft.com/office/drawing/2014/main" id="{EF14F10D-986E-6377-58F7-79F87415A881}"/>
              </a:ext>
            </a:extLst>
          </p:cNvPr>
          <p:cNvSpPr txBox="1"/>
          <p:nvPr/>
        </p:nvSpPr>
        <p:spPr>
          <a:xfrm>
            <a:off x="1835762" y="15483155"/>
            <a:ext cx="7974571"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simple()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q, r;</a:t>
            </a:r>
          </a:p>
          <a:p>
            <a:r>
              <a:rPr lang="en-US" sz="3000">
                <a:solidFill>
                  <a:schemeClr val="bg1"/>
                </a:solidFill>
                <a:latin typeface="Roboto Mono" pitchFamily="49" charset="0"/>
                <a:ea typeface="Roboto Mono" pitchFamily="49" charset="0"/>
              </a:rPr>
              <a:t>  h(r);</a:t>
            </a:r>
          </a:p>
          <a:p>
            <a:r>
              <a:rPr lang="en-US" sz="3000">
                <a:solidFill>
                  <a:schemeClr val="bg1"/>
                </a:solidFill>
                <a:latin typeface="Roboto Mono" pitchFamily="49" charset="0"/>
                <a:ea typeface="Roboto Mono" pitchFamily="49" charset="0"/>
              </a:rPr>
              <a:t>  x(q);</a:t>
            </a:r>
          </a:p>
          <a:p>
            <a:r>
              <a:rPr lang="en-US" sz="3000">
                <a:solidFill>
                  <a:schemeClr val="bg1"/>
                </a:solidFill>
                <a:latin typeface="Roboto Mono" pitchFamily="49" charset="0"/>
                <a:ea typeface="Roboto Mono" pitchFamily="49" charset="0"/>
              </a:rPr>
              <a:t>} </a:t>
            </a:r>
          </a:p>
        </p:txBody>
      </p:sp>
      <p:sp>
        <p:nvSpPr>
          <p:cNvPr id="8" name="TextBox 7">
            <a:extLst>
              <a:ext uri="{FF2B5EF4-FFF2-40B4-BE49-F238E27FC236}">
                <a16:creationId xmlns:a16="http://schemas.microsoft.com/office/drawing/2014/main" id="{8BCD638D-3C5B-E693-A66F-BF4B1295A2AE}"/>
              </a:ext>
            </a:extLst>
          </p:cNvPr>
          <p:cNvSpPr txBox="1"/>
          <p:nvPr/>
        </p:nvSpPr>
        <p:spPr>
          <a:xfrm>
            <a:off x="15083901" y="11278259"/>
            <a:ext cx="20704435" cy="8956298"/>
          </a:xfrm>
          <a:prstGeom prst="rect">
            <a:avLst/>
          </a:prstGeom>
          <a:solidFill>
            <a:schemeClr val="bg1"/>
          </a:solidFill>
          <a:ln w="19050">
            <a:solidFill>
              <a:schemeClr val="bg1"/>
            </a:solidFill>
          </a:ln>
        </p:spPr>
        <p:txBody>
          <a:bodyPr wrap="square" rtlCol="0">
            <a:spAutoFit/>
          </a:bodyPr>
          <a:lstStyle/>
          <a:p>
            <a:r>
              <a:rPr lang="en-US" sz="3200" b="0">
                <a:solidFill>
                  <a:srgbClr val="9CDCFE"/>
                </a:solidFill>
                <a:effectLst/>
                <a:latin typeface="Menlo" panose="020B0609030804020204" pitchFamily="49" charset="0"/>
              </a:rPr>
              <a:t>%Array</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type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opaque</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type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opaque</a:t>
            </a:r>
            <a:endParaRPr lang="en-US" sz="3200" b="0">
              <a:solidFill>
                <a:srgbClr val="CCCCCC"/>
              </a:solidFill>
              <a:effectLst/>
              <a:latin typeface="Menlo" panose="020B0609030804020204" pitchFamily="49" charset="0"/>
            </a:endParaRPr>
          </a:p>
          <a:p>
            <a:br>
              <a:rPr lang="en-US" sz="3200" b="0">
                <a:solidFill>
                  <a:srgbClr val="CCCCCC"/>
                </a:solidFill>
                <a:effectLst/>
                <a:latin typeface="Menlo" panose="020B0609030804020204" pitchFamily="49" charset="0"/>
              </a:rPr>
            </a:b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skipped</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for</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brevity</a:t>
            </a:r>
            <a:r>
              <a:rPr lang="en-US" sz="3200" b="0">
                <a:solidFill>
                  <a:srgbClr val="CCCCCC"/>
                </a:solidFill>
                <a:effectLst/>
                <a:latin typeface="Menlo" panose="020B0609030804020204" pitchFamily="49" charset="0"/>
              </a:rPr>
              <a:t>) ...</a:t>
            </a:r>
          </a:p>
          <a:p>
            <a:br>
              <a:rPr lang="en-US" sz="3200" b="0">
                <a:solidFill>
                  <a:srgbClr val="CCCCCC"/>
                </a:solidFill>
                <a:effectLst/>
                <a:latin typeface="Menlo" panose="020B0609030804020204" pitchFamily="49" charset="0"/>
              </a:rPr>
            </a:br>
            <a:r>
              <a:rPr lang="en-US" sz="3200" b="0">
                <a:solidFill>
                  <a:srgbClr val="4FC1FF"/>
                </a:solidFill>
                <a:effectLst/>
                <a:latin typeface="Menlo" panose="020B0609030804020204" pitchFamily="49" charset="0"/>
              </a:rPr>
              <a:t>define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@__nvqpp__mlirgen__function_test._Z4testv</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r>
              <a:rPr lang="en-US" sz="3200" b="0">
                <a:solidFill>
                  <a:srgbClr val="CCCCCC"/>
                </a:solidFill>
                <a:effectLst/>
                <a:latin typeface="Menlo" panose="020B0609030804020204" pitchFamily="49" charset="0"/>
              </a:rPr>
              <a:t> {</a:t>
            </a:r>
          </a:p>
          <a:p>
            <a:r>
              <a:rPr lang="en-US" sz="3200" b="0">
                <a:solidFill>
                  <a:srgbClr val="9CDCFE"/>
                </a:solidFill>
                <a:effectLst/>
                <a:latin typeface="Menlo" panose="020B0609030804020204" pitchFamily="49" charset="0"/>
              </a:rPr>
              <a:t>  %1</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%Array</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@__quantum__rt__qubit_allocate_array</a:t>
            </a:r>
            <a:r>
              <a:rPr lang="en-US" sz="3200" b="0">
                <a:solidFill>
                  <a:srgbClr val="CCCCCC"/>
                </a:solidFill>
                <a:effectLst/>
                <a:latin typeface="Menlo" panose="020B0609030804020204" pitchFamily="49" charset="0"/>
              </a:rPr>
              <a:t>(</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2</a:t>
            </a:r>
            <a:r>
              <a:rPr lang="en-US" sz="3200" b="0">
                <a:solidFill>
                  <a:srgbClr val="CCCCCC"/>
                </a:solidFill>
                <a:effectLst/>
                <a:latin typeface="Menlo" panose="020B0609030804020204" pitchFamily="49" charset="0"/>
              </a:rPr>
              <a:t>)</a:t>
            </a:r>
          </a:p>
          <a:p>
            <a:r>
              <a:rPr lang="en-US" sz="3200" b="0">
                <a:solidFill>
                  <a:srgbClr val="9CDCFE"/>
                </a:solidFill>
                <a:effectLst/>
                <a:latin typeface="Menlo" panose="020B0609030804020204" pitchFamily="49" charset="0"/>
              </a:rPr>
              <a:t>  %2</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i8</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@__quantum__rt__array_get_element_ptr_1d</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%Array</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a:t>
            </a:r>
          </a:p>
          <a:p>
            <a:r>
              <a:rPr lang="en-US" sz="3200" b="0">
                <a:solidFill>
                  <a:srgbClr val="9CDCFE"/>
                </a:solidFill>
                <a:effectLst/>
                <a:latin typeface="Menlo" panose="020B0609030804020204" pitchFamily="49" charset="0"/>
              </a:rPr>
              <a:t>  %3</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bitcast</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i8</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%2</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to</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a:t>
            </a:r>
          </a:p>
          <a:p>
            <a:r>
              <a:rPr lang="en-US" sz="3200" b="0">
                <a:solidFill>
                  <a:srgbClr val="9CDCFE"/>
                </a:solidFill>
                <a:effectLst/>
                <a:latin typeface="Menlo" panose="020B0609030804020204" pitchFamily="49" charset="0"/>
              </a:rPr>
              <a:t>  %4</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%3</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align</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8</a:t>
            </a:r>
            <a:endParaRPr lang="en-US" sz="3200" b="0">
              <a:solidFill>
                <a:srgbClr val="CCCCCC"/>
              </a:solidFill>
              <a:effectLst/>
              <a:latin typeface="Menlo" panose="020B0609030804020204" pitchFamily="49" charset="0"/>
            </a:endParaRPr>
          </a:p>
          <a:p>
            <a:r>
              <a:rPr lang="en-US" sz="3200" b="0">
                <a:solidFill>
                  <a:srgbClr val="9CDCFE"/>
                </a:solidFill>
                <a:effectLst/>
                <a:latin typeface="Menlo" panose="020B0609030804020204" pitchFamily="49" charset="0"/>
              </a:rPr>
              <a:t>  %5</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i8</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@__quantum__rt__array_get_element_ptr_1d</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%Array</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a:t>
            </a:r>
          </a:p>
          <a:p>
            <a:r>
              <a:rPr lang="en-US" sz="3200" b="0">
                <a:solidFill>
                  <a:srgbClr val="9CDCFE"/>
                </a:solidFill>
                <a:effectLst/>
                <a:latin typeface="Menlo" panose="020B0609030804020204" pitchFamily="49" charset="0"/>
              </a:rPr>
              <a:t>  %6</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bitcast</a:t>
            </a:r>
            <a:r>
              <a:rPr lang="en-US" sz="3200" b="0">
                <a:solidFill>
                  <a:srgbClr val="CCCCCC"/>
                </a:solidFill>
                <a:effectLst/>
                <a:latin typeface="Menlo" panose="020B0609030804020204" pitchFamily="49" charset="0"/>
              </a:rPr>
              <a:t> </a:t>
            </a:r>
            <a:r>
              <a:rPr lang="en-US" sz="3200" b="0">
                <a:solidFill>
                  <a:srgbClr val="4EC9B0"/>
                </a:solidFill>
                <a:effectLst/>
                <a:latin typeface="Menlo" panose="020B0609030804020204" pitchFamily="49" charset="0"/>
              </a:rPr>
              <a:t>i8</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%5</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to</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a:t>
            </a:r>
          </a:p>
          <a:p>
            <a:r>
              <a:rPr lang="en-US" sz="3200" b="0">
                <a:solidFill>
                  <a:srgbClr val="9CDCFE"/>
                </a:solidFill>
                <a:effectLst/>
                <a:latin typeface="Menlo" panose="020B0609030804020204" pitchFamily="49" charset="0"/>
              </a:rPr>
              <a:t>  %7</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load</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%6</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align</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8</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@__quantum__qis__h</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%7</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@__quantum__qis__x</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%4</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@__quantum__rt__qubit_release_array</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%Array</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%1</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ret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a:t>
            </a:r>
          </a:p>
        </p:txBody>
      </p:sp>
      <p:sp>
        <p:nvSpPr>
          <p:cNvPr id="9" name="TextBox 8">
            <a:extLst>
              <a:ext uri="{FF2B5EF4-FFF2-40B4-BE49-F238E27FC236}">
                <a16:creationId xmlns:a16="http://schemas.microsoft.com/office/drawing/2014/main" id="{CF04A196-1049-6569-B5E6-A4C2A0C789B3}"/>
              </a:ext>
            </a:extLst>
          </p:cNvPr>
          <p:cNvSpPr txBox="1"/>
          <p:nvPr/>
        </p:nvSpPr>
        <p:spPr>
          <a:xfrm>
            <a:off x="654673" y="18274579"/>
            <a:ext cx="13269952" cy="1938992"/>
          </a:xfrm>
          <a:prstGeom prst="rect">
            <a:avLst/>
          </a:prstGeom>
          <a:solidFill>
            <a:schemeClr val="bg1"/>
          </a:solidFill>
          <a:ln>
            <a:solidFill>
              <a:schemeClr val="bg1"/>
            </a:solidFill>
          </a:ln>
        </p:spPr>
        <p:txBody>
          <a:bodyPr wrap="square" rtlCol="0">
            <a:spAutoFit/>
          </a:bodyPr>
          <a:lstStyle/>
          <a:p>
            <a:r>
              <a:rPr lang="en-US" sz="4000">
                <a:solidFill>
                  <a:schemeClr val="tx2">
                    <a:lumMod val="75000"/>
                  </a:schemeClr>
                </a:solidFill>
                <a:latin typeface="Roboto Mono" pitchFamily="49" charset="0"/>
                <a:ea typeface="Roboto Mono" pitchFamily="49" charset="0"/>
                <a:cs typeface="NVIDIA Sans" panose="020B0503020203020204" pitchFamily="34" charset="0"/>
              </a:rPr>
              <a:t>cudaq-quake</a:t>
            </a:r>
            <a:r>
              <a:rPr lang="en-US" sz="4000">
                <a:latin typeface="Roboto Mono" pitchFamily="49" charset="0"/>
                <a:ea typeface="Roboto Mono" pitchFamily="49" charset="0"/>
                <a:cs typeface="NVIDIA Sans" panose="020B0503020203020204" pitchFamily="34" charset="0"/>
              </a:rPr>
              <a:t> ghz.cpp |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cudaq-opt</a:t>
            </a:r>
            <a:r>
              <a:rPr lang="en-US" sz="4000">
                <a:latin typeface="Roboto Mono" pitchFamily="49" charset="0"/>
                <a:ea typeface="Roboto Mono" pitchFamily="49" charset="0"/>
                <a:cs typeface="NVIDIA Sans" panose="020B0503020203020204" pitchFamily="34" charset="0"/>
              </a:rPr>
              <a:t> --canonicalize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cudaq-translate</a:t>
            </a:r>
            <a:r>
              <a:rPr lang="en-US" sz="4000">
                <a:latin typeface="Roboto Mono" pitchFamily="49" charset="0"/>
                <a:ea typeface="Roboto Mono" pitchFamily="49" charset="0"/>
                <a:cs typeface="NVIDIA Sans" panose="020B0503020203020204" pitchFamily="34" charset="0"/>
              </a:rPr>
              <a:t> --convert-to=qir</a:t>
            </a:r>
          </a:p>
        </p:txBody>
      </p:sp>
    </p:spTree>
    <p:extLst>
      <p:ext uri="{BB962C8B-B14F-4D97-AF65-F5344CB8AC3E}">
        <p14:creationId xmlns:p14="http://schemas.microsoft.com/office/powerpoint/2010/main" val="1189506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EC037CA1-F3D6-0B47-7195-BB41B45FC17C}"/>
              </a:ext>
            </a:extLst>
          </p:cNvPr>
          <p:cNvSpPr>
            <a:spLocks noGrp="1"/>
          </p:cNvSpPr>
          <p:nvPr>
            <p:ph idx="1"/>
          </p:nvPr>
        </p:nvSpPr>
        <p:spPr>
          <a:xfrm>
            <a:off x="1108624" y="11032933"/>
            <a:ext cx="12362050" cy="4436252"/>
          </a:xfrm>
        </p:spPr>
        <p:txBody>
          <a:bodyPr/>
          <a:lstStyle/>
          <a:p>
            <a:r>
              <a:rPr lang="en-US"/>
              <a:t>Translate Quake to external representations</a:t>
            </a:r>
          </a:p>
          <a:p>
            <a:pPr lvl="1"/>
            <a:r>
              <a:rPr lang="en-US">
                <a:latin typeface="+mn-lt"/>
                <a:ea typeface="Roboto Mono" pitchFamily="49" charset="0"/>
              </a:rPr>
              <a:t>QIR</a:t>
            </a:r>
          </a:p>
          <a:p>
            <a:pPr lvl="1"/>
            <a:r>
              <a:rPr lang="en-US" b="1">
                <a:latin typeface="+mn-lt"/>
                <a:ea typeface="Roboto Mono" pitchFamily="49" charset="0"/>
              </a:rPr>
              <a:t>QIR Profiles</a:t>
            </a:r>
          </a:p>
          <a:p>
            <a:pPr lvl="1"/>
            <a:r>
              <a:rPr lang="en-US">
                <a:latin typeface="+mn-lt"/>
                <a:ea typeface="Roboto Mono" pitchFamily="49" charset="0"/>
              </a:rPr>
              <a:t>OpenQASM 2.0</a:t>
            </a:r>
          </a:p>
          <a:p>
            <a:pPr lvl="1"/>
            <a:r>
              <a:rPr lang="en-US">
                <a:latin typeface="+mn-lt"/>
                <a:ea typeface="Roboto Mono" pitchFamily="49" charset="0"/>
              </a:rPr>
              <a:t>IQM JSON </a:t>
            </a:r>
          </a:p>
          <a:p>
            <a:pPr lvl="1"/>
            <a:endParaRPr lang="en-US">
              <a:latin typeface="+mn-lt"/>
              <a:ea typeface="Roboto Mono" pitchFamily="49" charset="0"/>
            </a:endParaRPr>
          </a:p>
        </p:txBody>
      </p:sp>
      <p:sp>
        <p:nvSpPr>
          <p:cNvPr id="3" name="TextBox 2">
            <a:extLst>
              <a:ext uri="{FF2B5EF4-FFF2-40B4-BE49-F238E27FC236}">
                <a16:creationId xmlns:a16="http://schemas.microsoft.com/office/drawing/2014/main" id="{EF14F10D-986E-6377-58F7-79F87415A881}"/>
              </a:ext>
            </a:extLst>
          </p:cNvPr>
          <p:cNvSpPr txBox="1"/>
          <p:nvPr/>
        </p:nvSpPr>
        <p:spPr>
          <a:xfrm>
            <a:off x="1835762" y="15483155"/>
            <a:ext cx="7974571"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simple()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q, r;</a:t>
            </a:r>
          </a:p>
          <a:p>
            <a:r>
              <a:rPr lang="en-US" sz="3000">
                <a:solidFill>
                  <a:schemeClr val="bg1"/>
                </a:solidFill>
                <a:latin typeface="Roboto Mono" pitchFamily="49" charset="0"/>
                <a:ea typeface="Roboto Mono" pitchFamily="49" charset="0"/>
              </a:rPr>
              <a:t>  h(r);</a:t>
            </a:r>
          </a:p>
          <a:p>
            <a:r>
              <a:rPr lang="en-US" sz="3000">
                <a:solidFill>
                  <a:schemeClr val="bg1"/>
                </a:solidFill>
                <a:latin typeface="Roboto Mono" pitchFamily="49" charset="0"/>
                <a:ea typeface="Roboto Mono" pitchFamily="49" charset="0"/>
              </a:rPr>
              <a:t>  x(q);</a:t>
            </a:r>
          </a:p>
          <a:p>
            <a:r>
              <a:rPr lang="en-US" sz="3000">
                <a:solidFill>
                  <a:schemeClr val="bg1"/>
                </a:solidFill>
                <a:latin typeface="Roboto Mono" pitchFamily="49" charset="0"/>
                <a:ea typeface="Roboto Mono" pitchFamily="49" charset="0"/>
              </a:rPr>
              <a:t>} </a:t>
            </a:r>
          </a:p>
        </p:txBody>
      </p:sp>
      <p:sp>
        <p:nvSpPr>
          <p:cNvPr id="8" name="TextBox 7">
            <a:extLst>
              <a:ext uri="{FF2B5EF4-FFF2-40B4-BE49-F238E27FC236}">
                <a16:creationId xmlns:a16="http://schemas.microsoft.com/office/drawing/2014/main" id="{8BCD638D-3C5B-E693-A66F-BF4B1295A2AE}"/>
              </a:ext>
            </a:extLst>
          </p:cNvPr>
          <p:cNvSpPr txBox="1"/>
          <p:nvPr/>
        </p:nvSpPr>
        <p:spPr>
          <a:xfrm>
            <a:off x="15083901" y="11278259"/>
            <a:ext cx="20704435" cy="8463855"/>
          </a:xfrm>
          <a:prstGeom prst="rect">
            <a:avLst/>
          </a:prstGeom>
          <a:solidFill>
            <a:schemeClr val="bg1"/>
          </a:solidFill>
          <a:ln w="19050">
            <a:solidFill>
              <a:schemeClr val="bg1"/>
            </a:solidFill>
          </a:ln>
        </p:spPr>
        <p:txBody>
          <a:bodyPr wrap="square" rtlCol="0">
            <a:spAutoFit/>
          </a:bodyPr>
          <a:lstStyle/>
          <a:p>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 </a:t>
            </a:r>
            <a:r>
              <a:rPr lang="en-US" sz="3200" b="0">
                <a:solidFill>
                  <a:srgbClr val="4FC1FF"/>
                </a:solidFill>
                <a:effectLst/>
                <a:latin typeface="Menlo" panose="020B0609030804020204" pitchFamily="49" charset="0"/>
              </a:rPr>
              <a:t>type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opaque</a:t>
            </a:r>
            <a:endParaRPr lang="en-US" sz="3200" b="0">
              <a:solidFill>
                <a:srgbClr val="CCCCCC"/>
              </a:solidFill>
              <a:effectLst/>
              <a:latin typeface="Menlo" panose="020B0609030804020204" pitchFamily="49" charset="0"/>
            </a:endParaRPr>
          </a:p>
          <a:p>
            <a:br>
              <a:rPr lang="en-US" sz="3200" b="0">
                <a:solidFill>
                  <a:srgbClr val="CCCCCC"/>
                </a:solidFill>
                <a:effectLst/>
                <a:latin typeface="Menlo" panose="020B0609030804020204" pitchFamily="49" charset="0"/>
              </a:rPr>
            </a:br>
            <a:r>
              <a:rPr lang="en-US" sz="3200" b="0">
                <a:solidFill>
                  <a:srgbClr val="4FC1FF"/>
                </a:solidFill>
                <a:effectLst/>
                <a:latin typeface="Menlo" panose="020B0609030804020204" pitchFamily="49" charset="0"/>
              </a:rPr>
              <a:t>declare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@__quantum__qis__h__body</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declare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@__quantum__qis__x__body</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declare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@__quantum__rt__array_end_record_output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endParaRPr lang="en-US" sz="3200" b="0">
              <a:solidFill>
                <a:srgbClr val="CCCCCC"/>
              </a:solidFill>
              <a:effectLst/>
              <a:latin typeface="Menlo" panose="020B0609030804020204" pitchFamily="49" charset="0"/>
            </a:endParaRPr>
          </a:p>
          <a:p>
            <a:r>
              <a:rPr lang="en-US" sz="3200" b="0">
                <a:solidFill>
                  <a:srgbClr val="4FC1FF"/>
                </a:solidFill>
                <a:effectLst/>
                <a:latin typeface="Menlo" panose="020B0609030804020204" pitchFamily="49" charset="0"/>
              </a:rPr>
              <a:t>declare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@__quantum__rt__array_start_record_output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endParaRPr lang="en-US" sz="3200" b="0">
              <a:solidFill>
                <a:srgbClr val="CCCCCC"/>
              </a:solidFill>
              <a:effectLst/>
              <a:latin typeface="Menlo" panose="020B0609030804020204" pitchFamily="49" charset="0"/>
            </a:endParaRPr>
          </a:p>
          <a:p>
            <a:endParaRPr lang="en-US" sz="3200" b="0">
              <a:solidFill>
                <a:srgbClr val="4FC1FF"/>
              </a:solidFill>
              <a:effectLst/>
              <a:latin typeface="Menlo" panose="020B0609030804020204" pitchFamily="49" charset="0"/>
            </a:endParaRPr>
          </a:p>
          <a:p>
            <a:r>
              <a:rPr lang="en-US" sz="3200" b="0">
                <a:solidFill>
                  <a:srgbClr val="4FC1FF"/>
                </a:solidFill>
                <a:effectLst/>
                <a:latin typeface="Menlo" panose="020B0609030804020204" pitchFamily="49" charset="0"/>
              </a:rPr>
              <a:t>define</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@__nvqpp__mlirgen__function_test._Z4testv</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local_unnamed_addr</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@__quantum__qis__h__body</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nonnull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inttoptr</a:t>
            </a:r>
            <a:r>
              <a:rPr lang="en-US" sz="3200" b="0">
                <a:solidFill>
                  <a:srgbClr val="CCCCCC"/>
                </a:solidFill>
                <a:effectLst/>
                <a:latin typeface="Menlo" panose="020B0609030804020204" pitchFamily="49" charset="0"/>
              </a:rPr>
              <a:t> </a:t>
            </a:r>
          </a:p>
          <a:p>
            <a:r>
              <a:rPr lang="en-US" sz="3200">
                <a:solidFill>
                  <a:srgbClr val="CCCCCC"/>
                </a:solidFill>
                <a:latin typeface="Menlo" panose="020B0609030804020204" pitchFamily="49" charset="0"/>
              </a:rPr>
              <a:t>                                           </a:t>
            </a:r>
            <a:r>
              <a:rPr lang="en-US" sz="3200" b="0">
                <a:solidFill>
                  <a:srgbClr val="CCCCCC"/>
                </a:solidFill>
                <a:effectLst/>
                <a:latin typeface="Menlo" panose="020B0609030804020204" pitchFamily="49" charset="0"/>
              </a:rPr>
              <a:t>(</a:t>
            </a:r>
            <a:r>
              <a:rPr lang="en-US" sz="3200" b="0">
                <a:solidFill>
                  <a:srgbClr val="4EC9B0"/>
                </a:solidFill>
                <a:effectLst/>
                <a:latin typeface="Menlo" panose="020B0609030804020204" pitchFamily="49" charset="0"/>
              </a:rPr>
              <a:t>i64</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to</a:t>
            </a:r>
            <a:r>
              <a:rPr lang="en-US" sz="3200" b="0">
                <a:solidFill>
                  <a:srgbClr val="CCCCCC"/>
                </a:solidFill>
                <a:effectLst/>
                <a:latin typeface="Menlo" panose="020B0609030804020204" pitchFamily="49" charset="0"/>
              </a:rPr>
              <a:t> </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@__quantum__qis__x__body</a:t>
            </a:r>
            <a:r>
              <a:rPr lang="en-US" sz="3200" b="0">
                <a:solidFill>
                  <a:srgbClr val="CCCCCC"/>
                </a:solidFill>
                <a:effectLst/>
                <a:latin typeface="Menlo" panose="020B0609030804020204" pitchFamily="49" charset="0"/>
              </a:rPr>
              <a:t>(</a:t>
            </a:r>
            <a:r>
              <a:rPr lang="en-US" sz="3200" b="0">
                <a:solidFill>
                  <a:srgbClr val="9CDCFE"/>
                </a:solidFill>
                <a:effectLst/>
                <a:latin typeface="Menlo" panose="020B0609030804020204" pitchFamily="49" charset="0"/>
              </a:rPr>
              <a:t>%Qubit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null</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@__quantum__rt__array_start_record_output</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tail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call</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r>
              <a:rPr lang="en-US" sz="3200" b="0">
                <a:solidFill>
                  <a:srgbClr val="CCCCCC"/>
                </a:solidFill>
                <a:effectLst/>
                <a:latin typeface="Menlo" panose="020B0609030804020204" pitchFamily="49" charset="0"/>
              </a:rPr>
              <a:t> </a:t>
            </a:r>
            <a:r>
              <a:rPr lang="en-US" sz="3200" b="0">
                <a:solidFill>
                  <a:srgbClr val="DCDCAA"/>
                </a:solidFill>
                <a:effectLst/>
                <a:latin typeface="Menlo" panose="020B0609030804020204" pitchFamily="49" charset="0"/>
              </a:rPr>
              <a:t>@__quantum__rt__array_end_record_output</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  ret</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void</a:t>
            </a:r>
            <a:endParaRPr lang="en-US" sz="3200" b="0">
              <a:solidFill>
                <a:srgbClr val="CCCCCC"/>
              </a:solidFill>
              <a:effectLst/>
              <a:latin typeface="Menlo" panose="020B0609030804020204" pitchFamily="49" charset="0"/>
            </a:endParaRPr>
          </a:p>
          <a:p>
            <a:r>
              <a:rPr lang="en-US" sz="3200" b="0">
                <a:solidFill>
                  <a:srgbClr val="CCCCCC"/>
                </a:solidFill>
                <a:effectLst/>
                <a:latin typeface="Menlo" panose="020B0609030804020204" pitchFamily="49" charset="0"/>
              </a:rPr>
              <a:t>}</a:t>
            </a:r>
          </a:p>
          <a:p>
            <a:br>
              <a:rPr lang="en-US" sz="3200" b="0">
                <a:solidFill>
                  <a:srgbClr val="CCCCCC"/>
                </a:solidFill>
                <a:effectLst/>
                <a:latin typeface="Menlo" panose="020B0609030804020204" pitchFamily="49" charset="0"/>
              </a:rPr>
            </a:br>
            <a:r>
              <a:rPr lang="en-US" sz="3200" b="0">
                <a:solidFill>
                  <a:srgbClr val="4FC1FF"/>
                </a:solidFill>
                <a:effectLst/>
                <a:latin typeface="Menlo" panose="020B0609030804020204" pitchFamily="49" charset="0"/>
              </a:rPr>
              <a:t>attributes</a:t>
            </a:r>
            <a:r>
              <a:rPr lang="en-US" sz="3200" b="0">
                <a:solidFill>
                  <a:srgbClr val="CCCCCC"/>
                </a:solidFill>
                <a:effectLst/>
                <a:latin typeface="Menlo" panose="020B0609030804020204" pitchFamily="49" charset="0"/>
              </a:rPr>
              <a:t> #</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 = { </a:t>
            </a:r>
            <a:r>
              <a:rPr lang="en-US" sz="3200" b="0">
                <a:solidFill>
                  <a:srgbClr val="CE9178"/>
                </a:solidFill>
                <a:effectLst/>
                <a:latin typeface="Menlo" panose="020B0609030804020204" pitchFamily="49" charset="0"/>
              </a:rPr>
              <a:t>"EntryPoint"</a:t>
            </a:r>
            <a:r>
              <a:rPr lang="en-US" sz="3200" b="0">
                <a:solidFill>
                  <a:srgbClr val="CCCCCC"/>
                </a:solidFill>
                <a:effectLst/>
                <a:latin typeface="Menlo" panose="020B0609030804020204" pitchFamily="49" charset="0"/>
              </a:rPr>
              <a:t> </a:t>
            </a:r>
            <a:r>
              <a:rPr lang="en-US" sz="3200" b="0">
                <a:solidFill>
                  <a:srgbClr val="CE9178"/>
                </a:solidFill>
                <a:effectLst/>
                <a:latin typeface="Menlo" panose="020B0609030804020204" pitchFamily="49" charset="0"/>
              </a:rPr>
              <a:t>"requiredQubits"</a:t>
            </a:r>
            <a:r>
              <a:rPr lang="en-US" sz="3200" b="0">
                <a:solidFill>
                  <a:srgbClr val="CCCCCC"/>
                </a:solidFill>
                <a:effectLst/>
                <a:latin typeface="Menlo" panose="020B0609030804020204" pitchFamily="49" charset="0"/>
              </a:rPr>
              <a:t>=</a:t>
            </a:r>
            <a:r>
              <a:rPr lang="en-US" sz="3200" b="0">
                <a:solidFill>
                  <a:srgbClr val="CE9178"/>
                </a:solidFill>
                <a:effectLst/>
                <a:latin typeface="Menlo" panose="020B0609030804020204" pitchFamily="49" charset="0"/>
              </a:rPr>
              <a:t>"2"</a:t>
            </a:r>
            <a:r>
              <a:rPr lang="en-US" sz="3200" b="0">
                <a:solidFill>
                  <a:srgbClr val="CCCCCC"/>
                </a:solidFill>
                <a:effectLst/>
                <a:latin typeface="Menlo" panose="020B0609030804020204" pitchFamily="49" charset="0"/>
              </a:rPr>
              <a:t> </a:t>
            </a:r>
            <a:r>
              <a:rPr lang="en-US" sz="3200" b="0">
                <a:solidFill>
                  <a:srgbClr val="CE9178"/>
                </a:solidFill>
                <a:effectLst/>
                <a:latin typeface="Menlo" panose="020B0609030804020204" pitchFamily="49" charset="0"/>
              </a:rPr>
              <a:t>"requiredResults"</a:t>
            </a:r>
            <a:r>
              <a:rPr lang="en-US" sz="3200" b="0">
                <a:solidFill>
                  <a:srgbClr val="CCCCCC"/>
                </a:solidFill>
                <a:effectLst/>
                <a:latin typeface="Menlo" panose="020B0609030804020204" pitchFamily="49" charset="0"/>
              </a:rPr>
              <a:t>=</a:t>
            </a:r>
            <a:r>
              <a:rPr lang="en-US" sz="3200" b="0">
                <a:solidFill>
                  <a:srgbClr val="CE9178"/>
                </a:solidFill>
                <a:effectLst/>
                <a:latin typeface="Menlo" panose="020B0609030804020204" pitchFamily="49" charset="0"/>
              </a:rPr>
              <a:t>"0"</a:t>
            </a:r>
            <a:r>
              <a:rPr lang="en-US" sz="3200" b="0">
                <a:solidFill>
                  <a:srgbClr val="CCCCCC"/>
                </a:solidFill>
                <a:effectLst/>
                <a:latin typeface="Menlo" panose="020B0609030804020204" pitchFamily="49" charset="0"/>
              </a:rPr>
              <a:t> }</a:t>
            </a:r>
          </a:p>
        </p:txBody>
      </p:sp>
      <p:sp>
        <p:nvSpPr>
          <p:cNvPr id="9" name="TextBox 8">
            <a:extLst>
              <a:ext uri="{FF2B5EF4-FFF2-40B4-BE49-F238E27FC236}">
                <a16:creationId xmlns:a16="http://schemas.microsoft.com/office/drawing/2014/main" id="{CF04A196-1049-6569-B5E6-A4C2A0C789B3}"/>
              </a:ext>
            </a:extLst>
          </p:cNvPr>
          <p:cNvSpPr txBox="1"/>
          <p:nvPr/>
        </p:nvSpPr>
        <p:spPr>
          <a:xfrm>
            <a:off x="654673" y="18274579"/>
            <a:ext cx="13269952" cy="1938992"/>
          </a:xfrm>
          <a:prstGeom prst="rect">
            <a:avLst/>
          </a:prstGeom>
          <a:solidFill>
            <a:schemeClr val="bg1"/>
          </a:solidFill>
          <a:ln>
            <a:solidFill>
              <a:schemeClr val="bg1"/>
            </a:solidFill>
          </a:ln>
        </p:spPr>
        <p:txBody>
          <a:bodyPr wrap="square" rtlCol="0">
            <a:spAutoFit/>
          </a:bodyPr>
          <a:lstStyle/>
          <a:p>
            <a:r>
              <a:rPr lang="en-US" sz="4000">
                <a:solidFill>
                  <a:schemeClr val="tx2">
                    <a:lumMod val="75000"/>
                  </a:schemeClr>
                </a:solidFill>
                <a:latin typeface="Roboto Mono" pitchFamily="49" charset="0"/>
                <a:ea typeface="Roboto Mono" pitchFamily="49" charset="0"/>
                <a:cs typeface="NVIDIA Sans" panose="020B0503020203020204" pitchFamily="34" charset="0"/>
              </a:rPr>
              <a:t>cudaq-quake</a:t>
            </a:r>
            <a:r>
              <a:rPr lang="en-US" sz="4000">
                <a:latin typeface="Roboto Mono" pitchFamily="49" charset="0"/>
                <a:ea typeface="Roboto Mono" pitchFamily="49" charset="0"/>
                <a:cs typeface="NVIDIA Sans" panose="020B0503020203020204" pitchFamily="34" charset="0"/>
              </a:rPr>
              <a:t> ghz.cpp |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cudaq-opt</a:t>
            </a:r>
            <a:r>
              <a:rPr lang="en-US" sz="4000">
                <a:latin typeface="Roboto Mono" pitchFamily="49" charset="0"/>
                <a:ea typeface="Roboto Mono" pitchFamily="49" charset="0"/>
                <a:cs typeface="NVIDIA Sans" panose="020B0503020203020204" pitchFamily="34" charset="0"/>
              </a:rPr>
              <a:t> --canonicalize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cudaq-translate</a:t>
            </a:r>
            <a:r>
              <a:rPr lang="en-US" sz="4000">
                <a:latin typeface="Roboto Mono" pitchFamily="49" charset="0"/>
                <a:ea typeface="Roboto Mono" pitchFamily="49" charset="0"/>
                <a:cs typeface="NVIDIA Sans" panose="020B0503020203020204" pitchFamily="34" charset="0"/>
              </a:rPr>
              <a:t> --convert-to=qir-base</a:t>
            </a:r>
          </a:p>
        </p:txBody>
      </p:sp>
    </p:spTree>
    <p:extLst>
      <p:ext uri="{BB962C8B-B14F-4D97-AF65-F5344CB8AC3E}">
        <p14:creationId xmlns:p14="http://schemas.microsoft.com/office/powerpoint/2010/main" val="33915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Subtitle 9">
            <a:extLst>
              <a:ext uri="{FF2B5EF4-FFF2-40B4-BE49-F238E27FC236}">
                <a16:creationId xmlns:a16="http://schemas.microsoft.com/office/drawing/2014/main" id="{EC037CA1-F3D6-0B47-7195-BB41B45FC17C}"/>
              </a:ext>
            </a:extLst>
          </p:cNvPr>
          <p:cNvSpPr>
            <a:spLocks noGrp="1"/>
          </p:cNvSpPr>
          <p:nvPr>
            <p:ph idx="1"/>
          </p:nvPr>
        </p:nvSpPr>
        <p:spPr>
          <a:xfrm>
            <a:off x="1108624" y="11032933"/>
            <a:ext cx="12362050" cy="4436252"/>
          </a:xfrm>
        </p:spPr>
        <p:txBody>
          <a:bodyPr/>
          <a:lstStyle/>
          <a:p>
            <a:r>
              <a:rPr lang="en-US"/>
              <a:t>Translate Quake to external representations</a:t>
            </a:r>
          </a:p>
          <a:p>
            <a:pPr lvl="1"/>
            <a:r>
              <a:rPr lang="en-US">
                <a:latin typeface="+mn-lt"/>
                <a:ea typeface="Roboto Mono" pitchFamily="49" charset="0"/>
              </a:rPr>
              <a:t>QIR</a:t>
            </a:r>
          </a:p>
          <a:p>
            <a:pPr lvl="1"/>
            <a:r>
              <a:rPr lang="en-US">
                <a:latin typeface="+mn-lt"/>
                <a:ea typeface="Roboto Mono" pitchFamily="49" charset="0"/>
              </a:rPr>
              <a:t>QIR Profiles</a:t>
            </a:r>
          </a:p>
          <a:p>
            <a:pPr lvl="1"/>
            <a:r>
              <a:rPr lang="en-US" b="1">
                <a:latin typeface="+mn-lt"/>
                <a:ea typeface="Roboto Mono" pitchFamily="49" charset="0"/>
              </a:rPr>
              <a:t>OpenQASM 2.0</a:t>
            </a:r>
          </a:p>
          <a:p>
            <a:pPr lvl="1"/>
            <a:r>
              <a:rPr lang="en-US">
                <a:latin typeface="+mn-lt"/>
                <a:ea typeface="Roboto Mono" pitchFamily="49" charset="0"/>
              </a:rPr>
              <a:t>IQM JSON </a:t>
            </a:r>
          </a:p>
          <a:p>
            <a:pPr lvl="1"/>
            <a:endParaRPr lang="en-US">
              <a:latin typeface="+mn-lt"/>
              <a:ea typeface="Roboto Mono" pitchFamily="49" charset="0"/>
            </a:endParaRPr>
          </a:p>
        </p:txBody>
      </p:sp>
      <p:sp>
        <p:nvSpPr>
          <p:cNvPr id="3" name="TextBox 2">
            <a:extLst>
              <a:ext uri="{FF2B5EF4-FFF2-40B4-BE49-F238E27FC236}">
                <a16:creationId xmlns:a16="http://schemas.microsoft.com/office/drawing/2014/main" id="{EF14F10D-986E-6377-58F7-79F87415A881}"/>
              </a:ext>
            </a:extLst>
          </p:cNvPr>
          <p:cNvSpPr txBox="1"/>
          <p:nvPr/>
        </p:nvSpPr>
        <p:spPr>
          <a:xfrm>
            <a:off x="1835762" y="15483155"/>
            <a:ext cx="7974571" cy="2400657"/>
          </a:xfrm>
          <a:prstGeom prst="rect">
            <a:avLst/>
          </a:prstGeom>
          <a:solidFill>
            <a:schemeClr val="tx1">
              <a:lumMod val="95000"/>
            </a:schemeClr>
          </a:solidFill>
          <a:ln w="19050">
            <a:solidFill>
              <a:schemeClr val="bg1"/>
            </a:solidFill>
          </a:ln>
        </p:spPr>
        <p:txBody>
          <a:bodyPr wrap="square" rtlCol="0">
            <a:spAutoFit/>
          </a:bodyPr>
          <a:lstStyle/>
          <a:p>
            <a:r>
              <a:rPr lang="en-US" sz="3000">
                <a:solidFill>
                  <a:schemeClr val="tx2">
                    <a:lumMod val="75000"/>
                  </a:schemeClr>
                </a:solidFill>
                <a:latin typeface="Roboto Mono" pitchFamily="49" charset="0"/>
                <a:ea typeface="Roboto Mono" pitchFamily="49" charset="0"/>
              </a:rPr>
              <a:t>__qpu__ </a:t>
            </a:r>
            <a:r>
              <a:rPr lang="en-US" sz="3000">
                <a:solidFill>
                  <a:schemeClr val="accent6">
                    <a:lumMod val="60000"/>
                    <a:lumOff val="40000"/>
                  </a:schemeClr>
                </a:solidFill>
                <a:latin typeface="Roboto Mono" pitchFamily="49" charset="0"/>
                <a:ea typeface="Roboto Mono" pitchFamily="49" charset="0"/>
              </a:rPr>
              <a:t>void</a:t>
            </a:r>
            <a:r>
              <a:rPr lang="en-US" sz="3000">
                <a:solidFill>
                  <a:schemeClr val="bg1"/>
                </a:solidFill>
                <a:latin typeface="Roboto Mono" pitchFamily="49" charset="0"/>
                <a:ea typeface="Roboto Mono" pitchFamily="49" charset="0"/>
              </a:rPr>
              <a:t> simple() {</a:t>
            </a:r>
          </a:p>
          <a:p>
            <a:r>
              <a:rPr lang="en-US" sz="3000">
                <a:solidFill>
                  <a:schemeClr val="bg1"/>
                </a:solidFill>
                <a:latin typeface="Roboto Mono" pitchFamily="49" charset="0"/>
                <a:ea typeface="Roboto Mono" pitchFamily="49" charset="0"/>
              </a:rPr>
              <a:t>  cudaq::</a:t>
            </a:r>
            <a:r>
              <a:rPr lang="en-US" sz="3000">
                <a:solidFill>
                  <a:schemeClr val="tx2">
                    <a:lumMod val="75000"/>
                  </a:schemeClr>
                </a:solidFill>
                <a:latin typeface="Roboto Mono" pitchFamily="49" charset="0"/>
                <a:ea typeface="Roboto Mono" pitchFamily="49" charset="0"/>
              </a:rPr>
              <a:t>qubit</a:t>
            </a:r>
            <a:r>
              <a:rPr lang="en-US" sz="3000">
                <a:solidFill>
                  <a:schemeClr val="bg1"/>
                </a:solidFill>
                <a:latin typeface="Roboto Mono" pitchFamily="49" charset="0"/>
                <a:ea typeface="Roboto Mono" pitchFamily="49" charset="0"/>
              </a:rPr>
              <a:t> q, r;</a:t>
            </a:r>
          </a:p>
          <a:p>
            <a:r>
              <a:rPr lang="en-US" sz="3000">
                <a:solidFill>
                  <a:schemeClr val="bg1"/>
                </a:solidFill>
                <a:latin typeface="Roboto Mono" pitchFamily="49" charset="0"/>
                <a:ea typeface="Roboto Mono" pitchFamily="49" charset="0"/>
              </a:rPr>
              <a:t>  h(r);</a:t>
            </a:r>
          </a:p>
          <a:p>
            <a:r>
              <a:rPr lang="en-US" sz="3000">
                <a:solidFill>
                  <a:schemeClr val="bg1"/>
                </a:solidFill>
                <a:latin typeface="Roboto Mono" pitchFamily="49" charset="0"/>
                <a:ea typeface="Roboto Mono" pitchFamily="49" charset="0"/>
              </a:rPr>
              <a:t>  x(q);</a:t>
            </a:r>
          </a:p>
          <a:p>
            <a:r>
              <a:rPr lang="en-US" sz="3000">
                <a:solidFill>
                  <a:schemeClr val="bg1"/>
                </a:solidFill>
                <a:latin typeface="Roboto Mono" pitchFamily="49" charset="0"/>
                <a:ea typeface="Roboto Mono" pitchFamily="49" charset="0"/>
              </a:rPr>
              <a:t>} </a:t>
            </a:r>
          </a:p>
        </p:txBody>
      </p:sp>
      <p:sp>
        <p:nvSpPr>
          <p:cNvPr id="8" name="TextBox 7">
            <a:extLst>
              <a:ext uri="{FF2B5EF4-FFF2-40B4-BE49-F238E27FC236}">
                <a16:creationId xmlns:a16="http://schemas.microsoft.com/office/drawing/2014/main" id="{8BCD638D-3C5B-E693-A66F-BF4B1295A2AE}"/>
              </a:ext>
            </a:extLst>
          </p:cNvPr>
          <p:cNvSpPr txBox="1"/>
          <p:nvPr/>
        </p:nvSpPr>
        <p:spPr>
          <a:xfrm>
            <a:off x="18830712" y="12772524"/>
            <a:ext cx="13909270" cy="4031873"/>
          </a:xfrm>
          <a:prstGeom prst="rect">
            <a:avLst/>
          </a:prstGeom>
          <a:solidFill>
            <a:schemeClr val="bg1"/>
          </a:solidFill>
          <a:ln w="19050">
            <a:solidFill>
              <a:schemeClr val="bg1"/>
            </a:solidFill>
          </a:ln>
        </p:spPr>
        <p:txBody>
          <a:bodyPr wrap="square" rtlCol="0">
            <a:spAutoFit/>
          </a:bodyPr>
          <a:lstStyle/>
          <a:p>
            <a:r>
              <a:rPr lang="en-US" sz="3200" b="0">
                <a:solidFill>
                  <a:srgbClr val="4FC1FF"/>
                </a:solidFill>
                <a:effectLst/>
                <a:latin typeface="Menlo" panose="020B0609030804020204" pitchFamily="49" charset="0"/>
              </a:rPr>
              <a:t>OPENQASM</a:t>
            </a:r>
            <a:r>
              <a:rPr lang="en-US" sz="3200" b="0">
                <a:solidFill>
                  <a:srgbClr val="B5CEA8"/>
                </a:solidFill>
                <a:effectLst/>
                <a:latin typeface="Menlo" panose="020B0609030804020204" pitchFamily="49" charset="0"/>
              </a:rPr>
              <a:t> 2.0</a:t>
            </a:r>
            <a:r>
              <a:rPr lang="en-US" sz="3200" b="0">
                <a:solidFill>
                  <a:srgbClr val="CCCCCC"/>
                </a:solidFill>
                <a:effectLst/>
                <a:latin typeface="Menlo" panose="020B0609030804020204" pitchFamily="49" charset="0"/>
              </a:rPr>
              <a:t>;</a:t>
            </a:r>
          </a:p>
          <a:p>
            <a:br>
              <a:rPr lang="en-US" sz="3200" b="0">
                <a:solidFill>
                  <a:srgbClr val="CCCCCC"/>
                </a:solidFill>
                <a:effectLst/>
                <a:latin typeface="Menlo" panose="020B0609030804020204" pitchFamily="49" charset="0"/>
              </a:rPr>
            </a:br>
            <a:r>
              <a:rPr lang="en-US" sz="3200" b="0">
                <a:solidFill>
                  <a:srgbClr val="4FC1FF"/>
                </a:solidFill>
                <a:effectLst/>
                <a:latin typeface="Menlo" panose="020B0609030804020204" pitchFamily="49" charset="0"/>
              </a:rPr>
              <a:t>include</a:t>
            </a:r>
            <a:r>
              <a:rPr lang="en-US" sz="3200" b="0">
                <a:solidFill>
                  <a:srgbClr val="CCCCCC"/>
                </a:solidFill>
                <a:effectLst/>
                <a:latin typeface="Menlo" panose="020B0609030804020204" pitchFamily="49" charset="0"/>
              </a:rPr>
              <a:t> </a:t>
            </a:r>
            <a:r>
              <a:rPr lang="en-US" sz="3200" b="0">
                <a:solidFill>
                  <a:srgbClr val="CE9178"/>
                </a:solidFill>
                <a:effectLst/>
                <a:latin typeface="Menlo" panose="020B0609030804020204" pitchFamily="49" charset="0"/>
              </a:rPr>
              <a:t>"qelib1.inc"</a:t>
            </a:r>
            <a:r>
              <a:rPr lang="en-US" sz="3200" b="0">
                <a:solidFill>
                  <a:srgbClr val="CCCCCC"/>
                </a:solidFill>
                <a:effectLst/>
                <a:latin typeface="Menlo" panose="020B0609030804020204" pitchFamily="49" charset="0"/>
              </a:rPr>
              <a:t>;</a:t>
            </a:r>
          </a:p>
          <a:p>
            <a:br>
              <a:rPr lang="en-US" sz="3200" b="0">
                <a:solidFill>
                  <a:srgbClr val="CCCCCC"/>
                </a:solidFill>
                <a:effectLst/>
                <a:latin typeface="Menlo" panose="020B0609030804020204" pitchFamily="49" charset="0"/>
              </a:rPr>
            </a:br>
            <a:r>
              <a:rPr lang="en-US" sz="3200" b="0">
                <a:solidFill>
                  <a:srgbClr val="4FC1FF"/>
                </a:solidFill>
                <a:effectLst/>
                <a:latin typeface="Menlo" panose="020B0609030804020204" pitchFamily="49" charset="0"/>
              </a:rPr>
              <a:t>qreg</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var0</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qreg</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var1</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1</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h</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var1</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a:t>
            </a:r>
          </a:p>
          <a:p>
            <a:r>
              <a:rPr lang="en-US" sz="3200" b="0">
                <a:solidFill>
                  <a:srgbClr val="4FC1FF"/>
                </a:solidFill>
                <a:effectLst/>
                <a:latin typeface="Menlo" panose="020B0609030804020204" pitchFamily="49" charset="0"/>
              </a:rPr>
              <a:t>x</a:t>
            </a:r>
            <a:r>
              <a:rPr lang="en-US" sz="3200" b="0">
                <a:solidFill>
                  <a:srgbClr val="CCCCCC"/>
                </a:solidFill>
                <a:effectLst/>
                <a:latin typeface="Menlo" panose="020B0609030804020204" pitchFamily="49" charset="0"/>
              </a:rPr>
              <a:t> </a:t>
            </a:r>
            <a:r>
              <a:rPr lang="en-US" sz="3200" b="0">
                <a:solidFill>
                  <a:srgbClr val="569CD6"/>
                </a:solidFill>
                <a:effectLst/>
                <a:latin typeface="Menlo" panose="020B0609030804020204" pitchFamily="49" charset="0"/>
              </a:rPr>
              <a:t>var0</a:t>
            </a:r>
            <a:r>
              <a:rPr lang="en-US" sz="3200" b="0">
                <a:solidFill>
                  <a:srgbClr val="CCCCCC"/>
                </a:solidFill>
                <a:effectLst/>
                <a:latin typeface="Menlo" panose="020B0609030804020204" pitchFamily="49" charset="0"/>
              </a:rPr>
              <a:t>[</a:t>
            </a:r>
            <a:r>
              <a:rPr lang="en-US" sz="3200" b="0">
                <a:solidFill>
                  <a:srgbClr val="B5CEA8"/>
                </a:solidFill>
                <a:effectLst/>
                <a:latin typeface="Menlo" panose="020B0609030804020204" pitchFamily="49" charset="0"/>
              </a:rPr>
              <a:t>0</a:t>
            </a:r>
            <a:r>
              <a:rPr lang="en-US" sz="3200" b="0">
                <a:solidFill>
                  <a:srgbClr val="CCCCCC"/>
                </a:solidFill>
                <a:effectLst/>
                <a:latin typeface="Menlo" panose="020B0609030804020204" pitchFamily="49" charset="0"/>
              </a:rPr>
              <a:t>];</a:t>
            </a:r>
          </a:p>
        </p:txBody>
      </p:sp>
      <p:sp>
        <p:nvSpPr>
          <p:cNvPr id="9" name="TextBox 8">
            <a:extLst>
              <a:ext uri="{FF2B5EF4-FFF2-40B4-BE49-F238E27FC236}">
                <a16:creationId xmlns:a16="http://schemas.microsoft.com/office/drawing/2014/main" id="{CF04A196-1049-6569-B5E6-A4C2A0C789B3}"/>
              </a:ext>
            </a:extLst>
          </p:cNvPr>
          <p:cNvSpPr txBox="1"/>
          <p:nvPr/>
        </p:nvSpPr>
        <p:spPr>
          <a:xfrm>
            <a:off x="654673" y="18274579"/>
            <a:ext cx="13269952" cy="1938992"/>
          </a:xfrm>
          <a:prstGeom prst="rect">
            <a:avLst/>
          </a:prstGeom>
          <a:solidFill>
            <a:schemeClr val="bg1"/>
          </a:solidFill>
          <a:ln>
            <a:solidFill>
              <a:schemeClr val="bg1"/>
            </a:solidFill>
          </a:ln>
        </p:spPr>
        <p:txBody>
          <a:bodyPr wrap="square" rtlCol="0">
            <a:spAutoFit/>
          </a:bodyPr>
          <a:lstStyle/>
          <a:p>
            <a:r>
              <a:rPr lang="en-US" sz="4000">
                <a:solidFill>
                  <a:schemeClr val="tx2">
                    <a:lumMod val="75000"/>
                  </a:schemeClr>
                </a:solidFill>
                <a:latin typeface="Roboto Mono" pitchFamily="49" charset="0"/>
                <a:ea typeface="Roboto Mono" pitchFamily="49" charset="0"/>
                <a:cs typeface="NVIDIA Sans" panose="020B0503020203020204" pitchFamily="34" charset="0"/>
              </a:rPr>
              <a:t>cudaq-quake</a:t>
            </a:r>
            <a:r>
              <a:rPr lang="en-US" sz="4000">
                <a:latin typeface="Roboto Mono" pitchFamily="49" charset="0"/>
                <a:ea typeface="Roboto Mono" pitchFamily="49" charset="0"/>
                <a:cs typeface="NVIDIA Sans" panose="020B0503020203020204" pitchFamily="34" charset="0"/>
              </a:rPr>
              <a:t> ghz.cpp |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cudaq-opt</a:t>
            </a:r>
            <a:r>
              <a:rPr lang="en-US" sz="4000">
                <a:latin typeface="Roboto Mono" pitchFamily="49" charset="0"/>
                <a:ea typeface="Roboto Mono" pitchFamily="49" charset="0"/>
                <a:cs typeface="NVIDIA Sans" panose="020B0503020203020204" pitchFamily="34" charset="0"/>
              </a:rPr>
              <a:t> --canonicalize |</a:t>
            </a:r>
          </a:p>
          <a:p>
            <a:r>
              <a:rPr lang="en-US" sz="4000">
                <a:latin typeface="Roboto Mono" pitchFamily="49" charset="0"/>
                <a:ea typeface="Roboto Mono" pitchFamily="49" charset="0"/>
                <a:cs typeface="NVIDIA Sans" panose="020B0503020203020204" pitchFamily="34" charset="0"/>
              </a:rPr>
              <a:t>   </a:t>
            </a:r>
            <a:r>
              <a:rPr lang="en-US" sz="4000">
                <a:solidFill>
                  <a:schemeClr val="tx2">
                    <a:lumMod val="75000"/>
                  </a:schemeClr>
                </a:solidFill>
                <a:latin typeface="Roboto Mono" pitchFamily="49" charset="0"/>
                <a:ea typeface="Roboto Mono" pitchFamily="49" charset="0"/>
                <a:cs typeface="NVIDIA Sans" panose="020B0503020203020204" pitchFamily="34" charset="0"/>
              </a:rPr>
              <a:t>cudaq-translate</a:t>
            </a:r>
            <a:r>
              <a:rPr lang="en-US" sz="4000">
                <a:latin typeface="Roboto Mono" pitchFamily="49" charset="0"/>
                <a:ea typeface="Roboto Mono" pitchFamily="49" charset="0"/>
                <a:cs typeface="NVIDIA Sans" panose="020B0503020203020204" pitchFamily="34" charset="0"/>
              </a:rPr>
              <a:t> --convert-to=openqasm</a:t>
            </a:r>
          </a:p>
        </p:txBody>
      </p:sp>
    </p:spTree>
    <p:extLst>
      <p:ext uri="{BB962C8B-B14F-4D97-AF65-F5344CB8AC3E}">
        <p14:creationId xmlns:p14="http://schemas.microsoft.com/office/powerpoint/2010/main" val="3552604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w="50800">
            <a:solidFill>
              <a:srgbClr val="FF0000"/>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2" name="Rectangle 1">
            <a:extLst>
              <a:ext uri="{FF2B5EF4-FFF2-40B4-BE49-F238E27FC236}">
                <a16:creationId xmlns:a16="http://schemas.microsoft.com/office/drawing/2014/main" id="{0833D462-4F2B-2505-8447-8E239D99759D}"/>
              </a:ext>
            </a:extLst>
          </p:cNvPr>
          <p:cNvSpPr/>
          <p:nvPr/>
        </p:nvSpPr>
        <p:spPr>
          <a:xfrm>
            <a:off x="8546625" y="14754741"/>
            <a:ext cx="3152274" cy="233412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Clang </a:t>
            </a:r>
          </a:p>
          <a:p>
            <a:pPr algn="ctr">
              <a:lnSpc>
                <a:spcPct val="90000"/>
              </a:lnSpc>
            </a:pPr>
            <a:r>
              <a:rPr lang="en-US" sz="4000">
                <a:solidFill>
                  <a:schemeClr val="tx1"/>
                </a:solidFill>
                <a:latin typeface="Trebuchet MS" panose="020B0603020202020204" pitchFamily="34" charset="0"/>
              </a:rPr>
              <a:t>AST-to-LLVM CodeGen</a:t>
            </a:r>
          </a:p>
        </p:txBody>
      </p:sp>
      <p:cxnSp>
        <p:nvCxnSpPr>
          <p:cNvPr id="3" name="Straight Connector 2">
            <a:extLst>
              <a:ext uri="{FF2B5EF4-FFF2-40B4-BE49-F238E27FC236}">
                <a16:creationId xmlns:a16="http://schemas.microsoft.com/office/drawing/2014/main" id="{5F351141-2C38-450C-D554-D46DC03BC67F}"/>
              </a:ext>
            </a:extLst>
          </p:cNvPr>
          <p:cNvCxnSpPr>
            <a:stCxn id="2" idx="0"/>
          </p:cNvCxnSpPr>
          <p:nvPr/>
        </p:nvCxnSpPr>
        <p:spPr>
          <a:xfrm flipV="1">
            <a:off x="10122760" y="13094383"/>
            <a:ext cx="0" cy="1660358"/>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9E0F7C-1096-ACFD-DE49-5806AB08BB74}"/>
              </a:ext>
            </a:extLst>
          </p:cNvPr>
          <p:cNvCxnSpPr/>
          <p:nvPr/>
        </p:nvCxnSpPr>
        <p:spPr>
          <a:xfrm flipV="1">
            <a:off x="10094688" y="17088867"/>
            <a:ext cx="0" cy="1660358"/>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09D276-E6D2-1B8C-5716-2A4C4D63DFB2}"/>
              </a:ext>
            </a:extLst>
          </p:cNvPr>
          <p:cNvCxnSpPr>
            <a:cxnSpLocks/>
          </p:cNvCxnSpPr>
          <p:nvPr/>
        </p:nvCxnSpPr>
        <p:spPr>
          <a:xfrm flipH="1">
            <a:off x="10122761" y="13094382"/>
            <a:ext cx="3152274"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8CACC4-6DC5-22C6-256C-B1BD664C865B}"/>
              </a:ext>
            </a:extLst>
          </p:cNvPr>
          <p:cNvSpPr/>
          <p:nvPr/>
        </p:nvSpPr>
        <p:spPr>
          <a:xfrm>
            <a:off x="13275035" y="11927321"/>
            <a:ext cx="3152274" cy="233412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MLIR Quake and CC Dialects</a:t>
            </a:r>
          </a:p>
        </p:txBody>
      </p:sp>
      <p:sp>
        <p:nvSpPr>
          <p:cNvPr id="16" name="Diamond 15">
            <a:extLst>
              <a:ext uri="{FF2B5EF4-FFF2-40B4-BE49-F238E27FC236}">
                <a16:creationId xmlns:a16="http://schemas.microsoft.com/office/drawing/2014/main" id="{66AB1E4C-C155-A16D-6619-19D70ADF1F57}"/>
              </a:ext>
            </a:extLst>
          </p:cNvPr>
          <p:cNvSpPr/>
          <p:nvPr/>
        </p:nvSpPr>
        <p:spPr>
          <a:xfrm>
            <a:off x="17498313" y="11745655"/>
            <a:ext cx="3605266" cy="2031326"/>
          </a:xfrm>
          <a:prstGeom prst="diamond">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Opt Done?</a:t>
            </a:r>
          </a:p>
        </p:txBody>
      </p:sp>
      <p:sp>
        <p:nvSpPr>
          <p:cNvPr id="17" name="Rectangle 16">
            <a:extLst>
              <a:ext uri="{FF2B5EF4-FFF2-40B4-BE49-F238E27FC236}">
                <a16:creationId xmlns:a16="http://schemas.microsoft.com/office/drawing/2014/main" id="{3D34E6A0-4328-1DD3-DD3F-D28571FAC82F}"/>
              </a:ext>
            </a:extLst>
          </p:cNvPr>
          <p:cNvSpPr/>
          <p:nvPr/>
        </p:nvSpPr>
        <p:spPr>
          <a:xfrm>
            <a:off x="22443097" y="11846077"/>
            <a:ext cx="3152274" cy="184500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QIR </a:t>
            </a:r>
          </a:p>
          <a:p>
            <a:pPr algn="ctr">
              <a:lnSpc>
                <a:spcPct val="90000"/>
              </a:lnSpc>
            </a:pPr>
            <a:r>
              <a:rPr lang="en-US" sz="4000">
                <a:solidFill>
                  <a:schemeClr val="tx1"/>
                </a:solidFill>
                <a:latin typeface="Trebuchet MS" panose="020B0603020202020204" pitchFamily="34" charset="0"/>
              </a:rPr>
              <a:t>(LLVM IR)</a:t>
            </a:r>
          </a:p>
        </p:txBody>
      </p:sp>
      <p:cxnSp>
        <p:nvCxnSpPr>
          <p:cNvPr id="19" name="Straight Connector 18">
            <a:extLst>
              <a:ext uri="{FF2B5EF4-FFF2-40B4-BE49-F238E27FC236}">
                <a16:creationId xmlns:a16="http://schemas.microsoft.com/office/drawing/2014/main" id="{2C56519F-0381-01D6-5EE4-F6F1AB2A1474}"/>
              </a:ext>
            </a:extLst>
          </p:cNvPr>
          <p:cNvCxnSpPr>
            <a:cxnSpLocks/>
          </p:cNvCxnSpPr>
          <p:nvPr/>
        </p:nvCxnSpPr>
        <p:spPr>
          <a:xfrm flipH="1">
            <a:off x="10094689" y="18749224"/>
            <a:ext cx="11843082"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6A2878C-F4B4-C48D-A53B-8F267DDF4888}"/>
              </a:ext>
            </a:extLst>
          </p:cNvPr>
          <p:cNvSpPr txBox="1"/>
          <p:nvPr/>
        </p:nvSpPr>
        <p:spPr>
          <a:xfrm>
            <a:off x="10094688" y="17925243"/>
            <a:ext cx="12423752"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Standard LLVM IR for entire Translation Unit</a:t>
            </a:r>
          </a:p>
        </p:txBody>
      </p:sp>
      <p:sp>
        <p:nvSpPr>
          <p:cNvPr id="21" name="TextBox 20">
            <a:extLst>
              <a:ext uri="{FF2B5EF4-FFF2-40B4-BE49-F238E27FC236}">
                <a16:creationId xmlns:a16="http://schemas.microsoft.com/office/drawing/2014/main" id="{BE284FDB-8DA8-E91C-41FF-74EFBA235799}"/>
              </a:ext>
            </a:extLst>
          </p:cNvPr>
          <p:cNvSpPr txBox="1"/>
          <p:nvPr/>
        </p:nvSpPr>
        <p:spPr>
          <a:xfrm>
            <a:off x="9890619" y="11642751"/>
            <a:ext cx="3380874" cy="1323439"/>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MLIR Gen AST Visitor</a:t>
            </a:r>
          </a:p>
        </p:txBody>
      </p:sp>
      <p:cxnSp>
        <p:nvCxnSpPr>
          <p:cNvPr id="22" name="Straight Connector 21">
            <a:extLst>
              <a:ext uri="{FF2B5EF4-FFF2-40B4-BE49-F238E27FC236}">
                <a16:creationId xmlns:a16="http://schemas.microsoft.com/office/drawing/2014/main" id="{76E5F1FA-B8C1-1F25-DB9E-EFABDAADA852}"/>
              </a:ext>
            </a:extLst>
          </p:cNvPr>
          <p:cNvCxnSpPr>
            <a:cxnSpLocks/>
          </p:cNvCxnSpPr>
          <p:nvPr/>
        </p:nvCxnSpPr>
        <p:spPr>
          <a:xfrm flipV="1">
            <a:off x="19187786" y="10902636"/>
            <a:ext cx="0" cy="900044"/>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33E093-6919-1FD1-90CC-04AFA822B170}"/>
              </a:ext>
            </a:extLst>
          </p:cNvPr>
          <p:cNvCxnSpPr>
            <a:cxnSpLocks/>
          </p:cNvCxnSpPr>
          <p:nvPr/>
        </p:nvCxnSpPr>
        <p:spPr>
          <a:xfrm flipH="1" flipV="1">
            <a:off x="14586476" y="10856508"/>
            <a:ext cx="4601312" cy="3028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08EE98-355A-B751-4893-6CB48B398BE3}"/>
              </a:ext>
            </a:extLst>
          </p:cNvPr>
          <p:cNvCxnSpPr>
            <a:cxnSpLocks/>
          </p:cNvCxnSpPr>
          <p:nvPr/>
        </p:nvCxnSpPr>
        <p:spPr>
          <a:xfrm flipV="1">
            <a:off x="14586476" y="10856508"/>
            <a:ext cx="20052" cy="107081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889A85-CF8E-BDC6-97B7-2D80CE925ED9}"/>
              </a:ext>
            </a:extLst>
          </p:cNvPr>
          <p:cNvCxnSpPr>
            <a:cxnSpLocks/>
            <a:stCxn id="16" idx="1"/>
          </p:cNvCxnSpPr>
          <p:nvPr/>
        </p:nvCxnSpPr>
        <p:spPr>
          <a:xfrm flipH="1">
            <a:off x="16454731" y="12761318"/>
            <a:ext cx="1043582"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33064C-01A5-1AB1-F618-E932458F330C}"/>
              </a:ext>
            </a:extLst>
          </p:cNvPr>
          <p:cNvCxnSpPr>
            <a:cxnSpLocks/>
            <a:stCxn id="17" idx="1"/>
          </p:cNvCxnSpPr>
          <p:nvPr/>
        </p:nvCxnSpPr>
        <p:spPr>
          <a:xfrm flipH="1" flipV="1">
            <a:off x="21103579" y="12761319"/>
            <a:ext cx="1339518" cy="726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7FD5260-383B-6977-5CC0-80C1D38D3653}"/>
              </a:ext>
            </a:extLst>
          </p:cNvPr>
          <p:cNvSpPr/>
          <p:nvPr/>
        </p:nvSpPr>
        <p:spPr>
          <a:xfrm>
            <a:off x="21983892" y="17641328"/>
            <a:ext cx="4162928" cy="265395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3600">
                <a:solidFill>
                  <a:schemeClr val="tx1"/>
                </a:solidFill>
                <a:latin typeface="Trebuchet MS" panose="020B0603020202020204" pitchFamily="34" charset="0"/>
              </a:rPr>
              <a:t>Link-time Override</a:t>
            </a:r>
          </a:p>
          <a:p>
            <a:pPr algn="ctr">
              <a:lnSpc>
                <a:spcPct val="90000"/>
              </a:lnSpc>
            </a:pPr>
            <a:r>
              <a:rPr lang="en-US" sz="3600">
                <a:solidFill>
                  <a:schemeClr val="tx1"/>
                </a:solidFill>
                <a:latin typeface="Trebuchet MS" panose="020B0603020202020204" pitchFamily="34" charset="0"/>
              </a:rPr>
              <a:t>(redirect CUDAQ functions to MLIR functions)</a:t>
            </a:r>
          </a:p>
        </p:txBody>
      </p:sp>
      <p:sp>
        <p:nvSpPr>
          <p:cNvPr id="32" name="Diamond 31">
            <a:extLst>
              <a:ext uri="{FF2B5EF4-FFF2-40B4-BE49-F238E27FC236}">
                <a16:creationId xmlns:a16="http://schemas.microsoft.com/office/drawing/2014/main" id="{302B571C-FE36-149A-E6C2-A02435AAF049}"/>
              </a:ext>
            </a:extLst>
          </p:cNvPr>
          <p:cNvSpPr/>
          <p:nvPr/>
        </p:nvSpPr>
        <p:spPr>
          <a:xfrm>
            <a:off x="28230288" y="14613371"/>
            <a:ext cx="2743200" cy="2454442"/>
          </a:xfrm>
          <a:prstGeom prst="diamond">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Link</a:t>
            </a:r>
          </a:p>
        </p:txBody>
      </p:sp>
      <p:cxnSp>
        <p:nvCxnSpPr>
          <p:cNvPr id="33" name="Straight Connector 32">
            <a:extLst>
              <a:ext uri="{FF2B5EF4-FFF2-40B4-BE49-F238E27FC236}">
                <a16:creationId xmlns:a16="http://schemas.microsoft.com/office/drawing/2014/main" id="{D40D8E3D-31F4-F7F5-80AB-5ED72DD6B2E1}"/>
              </a:ext>
            </a:extLst>
          </p:cNvPr>
          <p:cNvCxnSpPr>
            <a:cxnSpLocks/>
          </p:cNvCxnSpPr>
          <p:nvPr/>
        </p:nvCxnSpPr>
        <p:spPr>
          <a:xfrm flipH="1">
            <a:off x="25595371" y="13094382"/>
            <a:ext cx="4006518"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63EFA0-DEE0-B1F6-4EBA-2732FADB5D34}"/>
              </a:ext>
            </a:extLst>
          </p:cNvPr>
          <p:cNvCxnSpPr>
            <a:cxnSpLocks/>
          </p:cNvCxnSpPr>
          <p:nvPr/>
        </p:nvCxnSpPr>
        <p:spPr>
          <a:xfrm flipH="1">
            <a:off x="26100696" y="18448436"/>
            <a:ext cx="3501192"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08B4BE-1826-5B83-6FE0-514C1A243FBB}"/>
              </a:ext>
            </a:extLst>
          </p:cNvPr>
          <p:cNvCxnSpPr>
            <a:cxnSpLocks/>
            <a:stCxn id="32" idx="0"/>
          </p:cNvCxnSpPr>
          <p:nvPr/>
        </p:nvCxnSpPr>
        <p:spPr>
          <a:xfrm flipH="1" flipV="1">
            <a:off x="29597876" y="13094382"/>
            <a:ext cx="4012" cy="1518988"/>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612A500-71FD-387E-373C-CD6A133B37E9}"/>
              </a:ext>
            </a:extLst>
          </p:cNvPr>
          <p:cNvCxnSpPr>
            <a:cxnSpLocks/>
          </p:cNvCxnSpPr>
          <p:nvPr/>
        </p:nvCxnSpPr>
        <p:spPr>
          <a:xfrm flipV="1">
            <a:off x="29605898" y="16998631"/>
            <a:ext cx="0" cy="1477314"/>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7C539B6-6580-A78F-1038-3860A3D25ABB}"/>
              </a:ext>
            </a:extLst>
          </p:cNvPr>
          <p:cNvSpPr txBox="1"/>
          <p:nvPr/>
        </p:nvSpPr>
        <p:spPr>
          <a:xfrm>
            <a:off x="19302386" y="10886789"/>
            <a:ext cx="1058780"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no</a:t>
            </a:r>
          </a:p>
        </p:txBody>
      </p:sp>
      <p:sp>
        <p:nvSpPr>
          <p:cNvPr id="41" name="TextBox 40">
            <a:extLst>
              <a:ext uri="{FF2B5EF4-FFF2-40B4-BE49-F238E27FC236}">
                <a16:creationId xmlns:a16="http://schemas.microsoft.com/office/drawing/2014/main" id="{A02EE8E6-11BE-C4F9-90A3-7D424A2292CA}"/>
              </a:ext>
            </a:extLst>
          </p:cNvPr>
          <p:cNvSpPr txBox="1"/>
          <p:nvPr/>
        </p:nvSpPr>
        <p:spPr>
          <a:xfrm>
            <a:off x="20734530" y="12013517"/>
            <a:ext cx="1419808" cy="707886"/>
          </a:xfrm>
          <a:prstGeom prst="rect">
            <a:avLst/>
          </a:prstGeom>
          <a:noFill/>
          <a:ln>
            <a:noFill/>
          </a:ln>
        </p:spPr>
        <p:txBody>
          <a:bodyPr wrap="square" rtlCol="0">
            <a:spAutoFit/>
          </a:bodyPr>
          <a:lstStyle/>
          <a:p>
            <a:pPr algn="ctr"/>
            <a:r>
              <a:rPr lang="en-US" sz="4000">
                <a:solidFill>
                  <a:schemeClr val="bg1"/>
                </a:solidFill>
                <a:latin typeface="Trebuchet MS" panose="020B0603020202020204" pitchFamily="34" charset="0"/>
              </a:rPr>
              <a:t>yes</a:t>
            </a:r>
          </a:p>
        </p:txBody>
      </p:sp>
      <p:cxnSp>
        <p:nvCxnSpPr>
          <p:cNvPr id="42" name="Straight Connector 41">
            <a:extLst>
              <a:ext uri="{FF2B5EF4-FFF2-40B4-BE49-F238E27FC236}">
                <a16:creationId xmlns:a16="http://schemas.microsoft.com/office/drawing/2014/main" id="{54EE1702-06A4-C428-366A-E50F9FAFE2B0}"/>
              </a:ext>
            </a:extLst>
          </p:cNvPr>
          <p:cNvCxnSpPr>
            <a:cxnSpLocks/>
          </p:cNvCxnSpPr>
          <p:nvPr/>
        </p:nvCxnSpPr>
        <p:spPr>
          <a:xfrm flipH="1">
            <a:off x="30973489" y="15869666"/>
            <a:ext cx="1082842"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3" name="Picture 2" descr="C++ source code, c++ source code file, code, cpp, file, source, source code  icon - Download on Iconfinder">
            <a:extLst>
              <a:ext uri="{FF2B5EF4-FFF2-40B4-BE49-F238E27FC236}">
                <a16:creationId xmlns:a16="http://schemas.microsoft.com/office/drawing/2014/main" id="{50F65F90-F2CC-E9C5-FF00-2EB4A178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312" y="14216326"/>
            <a:ext cx="3134544" cy="313454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07A48F03-AAC2-E3DF-E1C2-34C8F68343C1}"/>
              </a:ext>
            </a:extLst>
          </p:cNvPr>
          <p:cNvCxnSpPr>
            <a:cxnSpLocks/>
          </p:cNvCxnSpPr>
          <p:nvPr/>
        </p:nvCxnSpPr>
        <p:spPr>
          <a:xfrm flipH="1">
            <a:off x="5763316" y="15869666"/>
            <a:ext cx="2783308"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A3139DF-18E7-2DFA-6A91-1D1161443F17}"/>
              </a:ext>
            </a:extLst>
          </p:cNvPr>
          <p:cNvSpPr txBox="1"/>
          <p:nvPr/>
        </p:nvSpPr>
        <p:spPr>
          <a:xfrm>
            <a:off x="6206058" y="15078720"/>
            <a:ext cx="1897824"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nvq++</a:t>
            </a:r>
          </a:p>
        </p:txBody>
      </p:sp>
      <p:pic>
        <p:nvPicPr>
          <p:cNvPr id="46" name="Picture 4" descr="Filetype, exe">
            <a:extLst>
              <a:ext uri="{FF2B5EF4-FFF2-40B4-BE49-F238E27FC236}">
                <a16:creationId xmlns:a16="http://schemas.microsoft.com/office/drawing/2014/main" id="{CCEA1923-74FD-150C-8891-AA9715CD4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94835" y="14794935"/>
            <a:ext cx="2091314" cy="209131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4B48019F-7343-CE8F-A8DD-9231EE85DF4C}"/>
              </a:ext>
            </a:extLst>
          </p:cNvPr>
          <p:cNvSpPr txBox="1"/>
          <p:nvPr/>
        </p:nvSpPr>
        <p:spPr>
          <a:xfrm>
            <a:off x="26100696" y="12325350"/>
            <a:ext cx="2851488"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object file</a:t>
            </a:r>
          </a:p>
        </p:txBody>
      </p:sp>
      <p:sp>
        <p:nvSpPr>
          <p:cNvPr id="48" name="TextBox 47">
            <a:extLst>
              <a:ext uri="{FF2B5EF4-FFF2-40B4-BE49-F238E27FC236}">
                <a16:creationId xmlns:a16="http://schemas.microsoft.com/office/drawing/2014/main" id="{C590CB22-DF61-8318-1158-CAFF76B5337E}"/>
              </a:ext>
            </a:extLst>
          </p:cNvPr>
          <p:cNvSpPr txBox="1"/>
          <p:nvPr/>
        </p:nvSpPr>
        <p:spPr>
          <a:xfrm>
            <a:off x="26172884" y="17641330"/>
            <a:ext cx="2851488"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object file</a:t>
            </a:r>
          </a:p>
        </p:txBody>
      </p:sp>
      <p:sp>
        <p:nvSpPr>
          <p:cNvPr id="49" name="TextBox 48">
            <a:extLst>
              <a:ext uri="{FF2B5EF4-FFF2-40B4-BE49-F238E27FC236}">
                <a16:creationId xmlns:a16="http://schemas.microsoft.com/office/drawing/2014/main" id="{72917F29-2B0F-D9EB-5855-47EA78C8379B}"/>
              </a:ext>
            </a:extLst>
          </p:cNvPr>
          <p:cNvSpPr txBox="1"/>
          <p:nvPr/>
        </p:nvSpPr>
        <p:spPr>
          <a:xfrm>
            <a:off x="11785117" y="15036486"/>
            <a:ext cx="7770902" cy="1938992"/>
          </a:xfrm>
          <a:prstGeom prst="rect">
            <a:avLst/>
          </a:prstGeom>
          <a:noFill/>
        </p:spPr>
        <p:txBody>
          <a:bodyPr wrap="square" rtlCol="0">
            <a:spAutoFit/>
          </a:bodyPr>
          <a:lstStyle/>
          <a:p>
            <a:r>
              <a:rPr lang="en-US" sz="4000" i="1">
                <a:solidFill>
                  <a:schemeClr val="bg1"/>
                </a:solidFill>
                <a:latin typeface="Trebuchet MS" panose="020B0603020202020204" pitchFamily="34" charset="0"/>
              </a:rPr>
              <a:t>Transform CUDAQ Kernels via clang::RecursiveASTVisitor subtype</a:t>
            </a:r>
          </a:p>
        </p:txBody>
      </p:sp>
      <p:sp>
        <p:nvSpPr>
          <p:cNvPr id="50" name="Rectangle 49">
            <a:extLst>
              <a:ext uri="{FF2B5EF4-FFF2-40B4-BE49-F238E27FC236}">
                <a16:creationId xmlns:a16="http://schemas.microsoft.com/office/drawing/2014/main" id="{6E4D8968-BF0B-7123-A5E5-C0E6FE6AB27B}"/>
              </a:ext>
            </a:extLst>
          </p:cNvPr>
          <p:cNvSpPr/>
          <p:nvPr/>
        </p:nvSpPr>
        <p:spPr>
          <a:xfrm>
            <a:off x="22299229" y="14775980"/>
            <a:ext cx="3313294" cy="1394676"/>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Device Code Registration</a:t>
            </a:r>
          </a:p>
        </p:txBody>
      </p:sp>
      <p:cxnSp>
        <p:nvCxnSpPr>
          <p:cNvPr id="53" name="Straight Connector 52">
            <a:extLst>
              <a:ext uri="{FF2B5EF4-FFF2-40B4-BE49-F238E27FC236}">
                <a16:creationId xmlns:a16="http://schemas.microsoft.com/office/drawing/2014/main" id="{135E630D-084A-068D-28B2-7E32F4A09FAD}"/>
              </a:ext>
            </a:extLst>
          </p:cNvPr>
          <p:cNvCxnSpPr>
            <a:cxnSpLocks/>
          </p:cNvCxnSpPr>
          <p:nvPr/>
        </p:nvCxnSpPr>
        <p:spPr>
          <a:xfrm flipH="1">
            <a:off x="21103579" y="15433920"/>
            <a:ext cx="118319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FF47BA-FEB7-E922-A1B6-3AC886CEEF28}"/>
              </a:ext>
            </a:extLst>
          </p:cNvPr>
          <p:cNvCxnSpPr>
            <a:cxnSpLocks/>
            <a:endCxn id="16" idx="3"/>
          </p:cNvCxnSpPr>
          <p:nvPr/>
        </p:nvCxnSpPr>
        <p:spPr>
          <a:xfrm flipV="1">
            <a:off x="21071497" y="12761318"/>
            <a:ext cx="32082" cy="265459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AE32BB3-835F-4B94-7001-C26918176883}"/>
              </a:ext>
            </a:extLst>
          </p:cNvPr>
          <p:cNvCxnSpPr>
            <a:cxnSpLocks/>
            <a:stCxn id="32" idx="1"/>
          </p:cNvCxnSpPr>
          <p:nvPr/>
        </p:nvCxnSpPr>
        <p:spPr>
          <a:xfrm flipH="1">
            <a:off x="25595371" y="15840590"/>
            <a:ext cx="2634918"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16819E7-EACB-D625-60E6-9E9EEA0EB6E9}"/>
              </a:ext>
            </a:extLst>
          </p:cNvPr>
          <p:cNvSpPr txBox="1"/>
          <p:nvPr/>
        </p:nvSpPr>
        <p:spPr>
          <a:xfrm>
            <a:off x="25509247" y="15009185"/>
            <a:ext cx="3399390" cy="707886"/>
          </a:xfrm>
          <a:prstGeom prst="rect">
            <a:avLst/>
          </a:prstGeom>
          <a:noFill/>
        </p:spPr>
        <p:txBody>
          <a:bodyPr wrap="square" rtlCol="0">
            <a:spAutoFit/>
          </a:bodyPr>
          <a:lstStyle/>
          <a:p>
            <a:pPr algn="ctr"/>
            <a:r>
              <a:rPr lang="en-US" sz="4000">
                <a:solidFill>
                  <a:schemeClr val="bg1"/>
                </a:solidFill>
                <a:latin typeface="Trebuchet MS" panose="020B0603020202020204" pitchFamily="34" charset="0"/>
              </a:rPr>
              <a:t>object file</a:t>
            </a:r>
          </a:p>
        </p:txBody>
      </p:sp>
      <p:sp>
        <p:nvSpPr>
          <p:cNvPr id="60" name="Subtitle 9">
            <a:extLst>
              <a:ext uri="{FF2B5EF4-FFF2-40B4-BE49-F238E27FC236}">
                <a16:creationId xmlns:a16="http://schemas.microsoft.com/office/drawing/2014/main" id="{62013B52-736B-76C4-E1E9-B82EEEFAE101}"/>
              </a:ext>
            </a:extLst>
          </p:cNvPr>
          <p:cNvSpPr>
            <a:spLocks noGrp="1"/>
          </p:cNvSpPr>
          <p:nvPr>
            <p:ph idx="1"/>
          </p:nvPr>
        </p:nvSpPr>
        <p:spPr>
          <a:xfrm>
            <a:off x="944672" y="11846077"/>
            <a:ext cx="7895188" cy="4436252"/>
          </a:xfrm>
        </p:spPr>
        <p:txBody>
          <a:bodyPr/>
          <a:lstStyle/>
          <a:p>
            <a:r>
              <a:rPr lang="en-US">
                <a:latin typeface="+mn-lt"/>
                <a:ea typeface="Roboto Mono" pitchFamily="49" charset="0"/>
              </a:rPr>
              <a:t>nvq++ orchestrates the CUDA Quantum tools</a:t>
            </a:r>
          </a:p>
          <a:p>
            <a:endParaRPr lang="en-US">
              <a:latin typeface="+mn-lt"/>
              <a:ea typeface="Roboto Mono" pitchFamily="49" charset="0"/>
            </a:endParaRPr>
          </a:p>
          <a:p>
            <a:endParaRPr lang="en-US">
              <a:latin typeface="+mn-lt"/>
              <a:ea typeface="Roboto Mono" pitchFamily="49" charset="0"/>
            </a:endParaRPr>
          </a:p>
          <a:p>
            <a:endParaRPr lang="en-US">
              <a:latin typeface="+mn-lt"/>
              <a:ea typeface="Roboto Mono" pitchFamily="49" charset="0"/>
            </a:endParaRPr>
          </a:p>
          <a:p>
            <a:endParaRPr lang="en-US">
              <a:latin typeface="+mn-lt"/>
              <a:ea typeface="Roboto Mono" pitchFamily="49" charset="0"/>
            </a:endParaRPr>
          </a:p>
          <a:p>
            <a:endParaRPr lang="en-US">
              <a:latin typeface="+mn-lt"/>
              <a:ea typeface="Roboto Mono" pitchFamily="49" charset="0"/>
            </a:endParaRPr>
          </a:p>
          <a:p>
            <a:r>
              <a:rPr lang="en-US">
                <a:latin typeface="+mn-lt"/>
                <a:ea typeface="Roboto Mono" pitchFamily="49" charset="0"/>
              </a:rPr>
              <a:t>Replace LLVM kernel function with MLIR one </a:t>
            </a:r>
          </a:p>
          <a:p>
            <a:pPr lvl="1"/>
            <a:endParaRPr lang="en-US">
              <a:latin typeface="+mn-lt"/>
              <a:ea typeface="Roboto Mono" pitchFamily="49" charset="0"/>
            </a:endParaRPr>
          </a:p>
        </p:txBody>
      </p:sp>
    </p:spTree>
    <p:extLst>
      <p:ext uri="{BB962C8B-B14F-4D97-AF65-F5344CB8AC3E}">
        <p14:creationId xmlns:p14="http://schemas.microsoft.com/office/powerpoint/2010/main" val="2059914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rPr>
              <a:t>The CUDA-Q Compiler Stack</a:t>
            </a:r>
            <a:endParaRPr lang="en-US"/>
          </a:p>
        </p:txBody>
      </p:sp>
      <p:sp>
        <p:nvSpPr>
          <p:cNvPr id="5" name="Text Placeholder 4">
            <a:extLst>
              <a:ext uri="{FF2B5EF4-FFF2-40B4-BE49-F238E27FC236}">
                <a16:creationId xmlns:a16="http://schemas.microsoft.com/office/drawing/2014/main" id="{D2B5D3C2-7336-E6AA-22D3-F3648BC5130C}"/>
              </a:ext>
            </a:extLst>
          </p:cNvPr>
          <p:cNvSpPr>
            <a:spLocks noGrp="1"/>
          </p:cNvSpPr>
          <p:nvPr>
            <p:ph type="body" sz="quarter" idx="10"/>
          </p:nvPr>
        </p:nvSpPr>
        <p:spPr/>
        <p:txBody>
          <a:bodyPr lIns="91440" tIns="45720" rIns="91440" bIns="45720" anchor="t"/>
          <a:lstStyle/>
          <a:p>
            <a:r>
              <a:rPr lang="en-US">
                <a:latin typeface="NVIDIA Sans"/>
              </a:rPr>
              <a:t>Platform for unified quantum-classical accelerated computing</a:t>
            </a:r>
            <a:endParaRPr lang="en-US"/>
          </a:p>
        </p:txBody>
      </p:sp>
      <p:sp>
        <p:nvSpPr>
          <p:cNvPr id="38" name="AutoShape 14">
            <a:extLst>
              <a:ext uri="{FF2B5EF4-FFF2-40B4-BE49-F238E27FC236}">
                <a16:creationId xmlns:a16="http://schemas.microsoft.com/office/drawing/2014/main" id="{940F0A34-6D34-32BD-0314-2124ACB456AE}"/>
              </a:ext>
            </a:extLst>
          </p:cNvPr>
          <p:cNvSpPr>
            <a:spLocks noChangeAspect="1" noChangeArrowheads="1"/>
          </p:cNvSpPr>
          <p:nvPr/>
        </p:nvSpPr>
        <p:spPr bwMode="auto">
          <a:xfrm>
            <a:off x="20977226" y="-854076"/>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6" name="Rectangle 5">
            <a:extLst>
              <a:ext uri="{FF2B5EF4-FFF2-40B4-BE49-F238E27FC236}">
                <a16:creationId xmlns:a16="http://schemas.microsoft.com/office/drawing/2014/main" id="{D3886C3B-6746-4F71-5EF5-6E509B409D2F}"/>
              </a:ext>
            </a:extLst>
          </p:cNvPr>
          <p:cNvSpPr/>
          <p:nvPr/>
        </p:nvSpPr>
        <p:spPr>
          <a:xfrm>
            <a:off x="7426176" y="4341768"/>
            <a:ext cx="28321300" cy="4436252"/>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CUDA-Q Intermediate Representation (MLIR)</a:t>
            </a:r>
          </a:p>
        </p:txBody>
      </p:sp>
      <p:sp>
        <p:nvSpPr>
          <p:cNvPr id="7" name="Rectangle 6">
            <a:extLst>
              <a:ext uri="{FF2B5EF4-FFF2-40B4-BE49-F238E27FC236}">
                <a16:creationId xmlns:a16="http://schemas.microsoft.com/office/drawing/2014/main" id="{674C6F38-ECA1-4FB7-8F42-D017BAD6BCB5}"/>
              </a:ext>
            </a:extLst>
          </p:cNvPr>
          <p:cNvSpPr/>
          <p:nvPr/>
        </p:nvSpPr>
        <p:spPr>
          <a:xfrm>
            <a:off x="7836144"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Quake</a:t>
            </a:r>
          </a:p>
        </p:txBody>
      </p:sp>
      <p:sp>
        <p:nvSpPr>
          <p:cNvPr id="11" name="Rectangle 10">
            <a:extLst>
              <a:ext uri="{FF2B5EF4-FFF2-40B4-BE49-F238E27FC236}">
                <a16:creationId xmlns:a16="http://schemas.microsoft.com/office/drawing/2014/main" id="{D31E890A-DD21-FA8F-6397-3916B5F97851}"/>
              </a:ext>
            </a:extLst>
          </p:cNvPr>
          <p:cNvSpPr/>
          <p:nvPr/>
        </p:nvSpPr>
        <p:spPr>
          <a:xfrm>
            <a:off x="12463613"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CC</a:t>
            </a:r>
          </a:p>
        </p:txBody>
      </p:sp>
      <p:sp>
        <p:nvSpPr>
          <p:cNvPr id="12" name="Rectangle 11">
            <a:extLst>
              <a:ext uri="{FF2B5EF4-FFF2-40B4-BE49-F238E27FC236}">
                <a16:creationId xmlns:a16="http://schemas.microsoft.com/office/drawing/2014/main" id="{34EA6590-50EF-88BA-15A7-D779078A2DBE}"/>
              </a:ext>
            </a:extLst>
          </p:cNvPr>
          <p:cNvSpPr/>
          <p:nvPr/>
        </p:nvSpPr>
        <p:spPr>
          <a:xfrm>
            <a:off x="17091082"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Func</a:t>
            </a:r>
          </a:p>
        </p:txBody>
      </p:sp>
      <p:sp>
        <p:nvSpPr>
          <p:cNvPr id="13" name="Rectangle 12">
            <a:extLst>
              <a:ext uri="{FF2B5EF4-FFF2-40B4-BE49-F238E27FC236}">
                <a16:creationId xmlns:a16="http://schemas.microsoft.com/office/drawing/2014/main" id="{59C0D3E6-29E0-F92F-F921-6318EEFB4E11}"/>
              </a:ext>
            </a:extLst>
          </p:cNvPr>
          <p:cNvSpPr/>
          <p:nvPr/>
        </p:nvSpPr>
        <p:spPr>
          <a:xfrm>
            <a:off x="21718551"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Math</a:t>
            </a:r>
          </a:p>
        </p:txBody>
      </p:sp>
      <p:sp>
        <p:nvSpPr>
          <p:cNvPr id="14" name="Rectangle 13">
            <a:extLst>
              <a:ext uri="{FF2B5EF4-FFF2-40B4-BE49-F238E27FC236}">
                <a16:creationId xmlns:a16="http://schemas.microsoft.com/office/drawing/2014/main" id="{AA2C1EBC-3EDE-FB60-0E76-F03A92459404}"/>
              </a:ext>
            </a:extLst>
          </p:cNvPr>
          <p:cNvSpPr/>
          <p:nvPr/>
        </p:nvSpPr>
        <p:spPr>
          <a:xfrm>
            <a:off x="26346020"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Arith</a:t>
            </a:r>
          </a:p>
        </p:txBody>
      </p:sp>
      <p:sp>
        <p:nvSpPr>
          <p:cNvPr id="15" name="Rectangle 14">
            <a:extLst>
              <a:ext uri="{FF2B5EF4-FFF2-40B4-BE49-F238E27FC236}">
                <a16:creationId xmlns:a16="http://schemas.microsoft.com/office/drawing/2014/main" id="{9BEB2AC8-951E-9602-929C-19ACC93771EC}"/>
              </a:ext>
            </a:extLst>
          </p:cNvPr>
          <p:cNvSpPr/>
          <p:nvPr/>
        </p:nvSpPr>
        <p:spPr>
          <a:xfrm>
            <a:off x="30973488" y="5583357"/>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LLVM</a:t>
            </a:r>
          </a:p>
        </p:txBody>
      </p:sp>
      <p:sp>
        <p:nvSpPr>
          <p:cNvPr id="18" name="Rectangle 17">
            <a:extLst>
              <a:ext uri="{FF2B5EF4-FFF2-40B4-BE49-F238E27FC236}">
                <a16:creationId xmlns:a16="http://schemas.microsoft.com/office/drawing/2014/main" id="{ABB0B979-1F62-E2E5-39DE-0AE7A51DC734}"/>
              </a:ext>
            </a:extLst>
          </p:cNvPr>
          <p:cNvSpPr/>
          <p:nvPr/>
        </p:nvSpPr>
        <p:spPr>
          <a:xfrm>
            <a:off x="7426176" y="9267637"/>
            <a:ext cx="28346400" cy="1275680"/>
          </a:xfrm>
          <a:prstGeom prst="rect">
            <a:avLst/>
          </a:prstGeom>
          <a:solidFill>
            <a:schemeClr val="accent6"/>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400">
                <a:solidFill>
                  <a:schemeClr val="tx1"/>
                </a:solidFill>
              </a:rPr>
              <a:t>Target Low-Level IR - Quantum Intermediate Representation (QIR, Profiles, LLVM IR), QASM ISA</a:t>
            </a:r>
          </a:p>
        </p:txBody>
      </p:sp>
      <p:sp>
        <p:nvSpPr>
          <p:cNvPr id="24" name="Rectangle 23">
            <a:extLst>
              <a:ext uri="{FF2B5EF4-FFF2-40B4-BE49-F238E27FC236}">
                <a16:creationId xmlns:a16="http://schemas.microsoft.com/office/drawing/2014/main" id="{0DE29FB4-39FC-5E8F-0474-9D35F89A379C}"/>
              </a:ext>
            </a:extLst>
          </p:cNvPr>
          <p:cNvSpPr/>
          <p:nvPr/>
        </p:nvSpPr>
        <p:spPr>
          <a:xfrm>
            <a:off x="7836144"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(Quantum)</a:t>
            </a:r>
          </a:p>
        </p:txBody>
      </p:sp>
      <p:sp>
        <p:nvSpPr>
          <p:cNvPr id="25" name="Rectangle 24">
            <a:extLst>
              <a:ext uri="{FF2B5EF4-FFF2-40B4-BE49-F238E27FC236}">
                <a16:creationId xmlns:a16="http://schemas.microsoft.com/office/drawing/2014/main" id="{026AF6E3-DF9C-AEE0-F15B-68AEB137AAF8}"/>
              </a:ext>
            </a:extLst>
          </p:cNvPr>
          <p:cNvSpPr/>
          <p:nvPr/>
        </p:nvSpPr>
        <p:spPr>
          <a:xfrm>
            <a:off x="12463613"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(Classical CFG)</a:t>
            </a:r>
          </a:p>
        </p:txBody>
      </p:sp>
      <p:sp>
        <p:nvSpPr>
          <p:cNvPr id="26" name="Rectangle 25">
            <a:extLst>
              <a:ext uri="{FF2B5EF4-FFF2-40B4-BE49-F238E27FC236}">
                <a16:creationId xmlns:a16="http://schemas.microsoft.com/office/drawing/2014/main" id="{717954B0-76B4-8D98-3CDC-701DE91A9F73}"/>
              </a:ext>
            </a:extLst>
          </p:cNvPr>
          <p:cNvSpPr/>
          <p:nvPr/>
        </p:nvSpPr>
        <p:spPr>
          <a:xfrm>
            <a:off x="17091082"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(Kernels)</a:t>
            </a:r>
          </a:p>
        </p:txBody>
      </p:sp>
      <p:sp>
        <p:nvSpPr>
          <p:cNvPr id="27" name="Rectangle 26">
            <a:extLst>
              <a:ext uri="{FF2B5EF4-FFF2-40B4-BE49-F238E27FC236}">
                <a16:creationId xmlns:a16="http://schemas.microsoft.com/office/drawing/2014/main" id="{F0CE1419-13B0-CE1A-C919-08AF7C3B2BEA}"/>
              </a:ext>
            </a:extLst>
          </p:cNvPr>
          <p:cNvSpPr/>
          <p:nvPr/>
        </p:nvSpPr>
        <p:spPr>
          <a:xfrm>
            <a:off x="21718551"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(Standard Math)</a:t>
            </a:r>
          </a:p>
        </p:txBody>
      </p:sp>
      <p:sp>
        <p:nvSpPr>
          <p:cNvPr id="37" name="Rectangle 36">
            <a:extLst>
              <a:ext uri="{FF2B5EF4-FFF2-40B4-BE49-F238E27FC236}">
                <a16:creationId xmlns:a16="http://schemas.microsoft.com/office/drawing/2014/main" id="{70D8C432-0843-4D53-9916-D98FBFDDA8C6}"/>
              </a:ext>
            </a:extLst>
          </p:cNvPr>
          <p:cNvSpPr/>
          <p:nvPr/>
        </p:nvSpPr>
        <p:spPr>
          <a:xfrm>
            <a:off x="26346020"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(Constants)</a:t>
            </a:r>
          </a:p>
        </p:txBody>
      </p:sp>
      <p:sp>
        <p:nvSpPr>
          <p:cNvPr id="39" name="Rectangle 38">
            <a:extLst>
              <a:ext uri="{FF2B5EF4-FFF2-40B4-BE49-F238E27FC236}">
                <a16:creationId xmlns:a16="http://schemas.microsoft.com/office/drawing/2014/main" id="{D81A2E06-3DF3-89B6-CAEB-4051675C22D5}"/>
              </a:ext>
            </a:extLst>
          </p:cNvPr>
          <p:cNvSpPr/>
          <p:nvPr/>
        </p:nvSpPr>
        <p:spPr>
          <a:xfrm>
            <a:off x="30973488" y="7114729"/>
            <a:ext cx="4389120" cy="1275680"/>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(Lowering Target)</a:t>
            </a:r>
          </a:p>
        </p:txBody>
      </p:sp>
      <p:sp>
        <p:nvSpPr>
          <p:cNvPr id="51" name="Rectangle 50">
            <a:extLst>
              <a:ext uri="{FF2B5EF4-FFF2-40B4-BE49-F238E27FC236}">
                <a16:creationId xmlns:a16="http://schemas.microsoft.com/office/drawing/2014/main" id="{8688135E-6885-22BB-DF65-FF47D5A2BB2E}"/>
              </a:ext>
            </a:extLst>
          </p:cNvPr>
          <p:cNvSpPr/>
          <p:nvPr/>
        </p:nvSpPr>
        <p:spPr>
          <a:xfrm>
            <a:off x="712942" y="4341767"/>
            <a:ext cx="5902035" cy="6201549"/>
          </a:xfrm>
          <a:prstGeom prst="rect">
            <a:avLst/>
          </a:prstGeom>
          <a:solidFill>
            <a:schemeClr val="accent1"/>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365760" rIns="45720" bIns="91440" rtlCol="0" anchor="t"/>
          <a:lstStyle/>
          <a:p>
            <a:pPr algn="ctr">
              <a:lnSpc>
                <a:spcPct val="90000"/>
              </a:lnSpc>
            </a:pPr>
            <a:r>
              <a:rPr lang="en-US" sz="4400">
                <a:solidFill>
                  <a:schemeClr val="tx1"/>
                </a:solidFill>
              </a:rPr>
              <a:t>Compiler Platform</a:t>
            </a:r>
          </a:p>
        </p:txBody>
      </p:sp>
      <p:sp>
        <p:nvSpPr>
          <p:cNvPr id="52" name="Rectangle 51">
            <a:extLst>
              <a:ext uri="{FF2B5EF4-FFF2-40B4-BE49-F238E27FC236}">
                <a16:creationId xmlns:a16="http://schemas.microsoft.com/office/drawing/2014/main" id="{C039D2DB-63AD-6334-07FE-DE1B072B0412}"/>
              </a:ext>
            </a:extLst>
          </p:cNvPr>
          <p:cNvSpPr/>
          <p:nvPr/>
        </p:nvSpPr>
        <p:spPr>
          <a:xfrm>
            <a:off x="1433928" y="5659324"/>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cudaq-quake</a:t>
            </a:r>
          </a:p>
        </p:txBody>
      </p:sp>
      <p:sp>
        <p:nvSpPr>
          <p:cNvPr id="54" name="Rectangle 53">
            <a:extLst>
              <a:ext uri="{FF2B5EF4-FFF2-40B4-BE49-F238E27FC236}">
                <a16:creationId xmlns:a16="http://schemas.microsoft.com/office/drawing/2014/main" id="{264445D6-C159-5D91-A92C-47F49CE1BF47}"/>
              </a:ext>
            </a:extLst>
          </p:cNvPr>
          <p:cNvSpPr/>
          <p:nvPr/>
        </p:nvSpPr>
        <p:spPr>
          <a:xfrm>
            <a:off x="1433928" y="6854006"/>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cudaq-opt</a:t>
            </a:r>
          </a:p>
        </p:txBody>
      </p:sp>
      <p:sp>
        <p:nvSpPr>
          <p:cNvPr id="55" name="Rectangle 54">
            <a:extLst>
              <a:ext uri="{FF2B5EF4-FFF2-40B4-BE49-F238E27FC236}">
                <a16:creationId xmlns:a16="http://schemas.microsoft.com/office/drawing/2014/main" id="{C0224208-0A95-48C0-70B8-01FEECC35E21}"/>
              </a:ext>
            </a:extLst>
          </p:cNvPr>
          <p:cNvSpPr/>
          <p:nvPr/>
        </p:nvSpPr>
        <p:spPr>
          <a:xfrm>
            <a:off x="1433928" y="8121329"/>
            <a:ext cx="4389120" cy="833116"/>
          </a:xfrm>
          <a:prstGeom prst="rect">
            <a:avLst/>
          </a:prstGeom>
          <a:solidFill>
            <a:schemeClr val="accent1">
              <a:lumMod val="7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cudaq-translate</a:t>
            </a:r>
          </a:p>
        </p:txBody>
      </p:sp>
      <p:sp>
        <p:nvSpPr>
          <p:cNvPr id="56" name="Rectangle 55">
            <a:extLst>
              <a:ext uri="{FF2B5EF4-FFF2-40B4-BE49-F238E27FC236}">
                <a16:creationId xmlns:a16="http://schemas.microsoft.com/office/drawing/2014/main" id="{0297AEC7-9C9E-FB4F-AE0E-E38D7DF840C6}"/>
              </a:ext>
            </a:extLst>
          </p:cNvPr>
          <p:cNvSpPr/>
          <p:nvPr/>
        </p:nvSpPr>
        <p:spPr>
          <a:xfrm>
            <a:off x="1433928" y="9267637"/>
            <a:ext cx="4389120" cy="833116"/>
          </a:xfrm>
          <a:prstGeom prst="rect">
            <a:avLst/>
          </a:prstGeom>
          <a:solidFill>
            <a:schemeClr val="accent1">
              <a:lumMod val="75000"/>
            </a:schemeClr>
          </a:solidFill>
          <a:ln w="50800">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r>
              <a:rPr lang="en-US" sz="4000">
                <a:solidFill>
                  <a:schemeClr val="tx1"/>
                </a:solidFill>
              </a:rPr>
              <a:t>nvq++ driver</a:t>
            </a:r>
          </a:p>
        </p:txBody>
      </p:sp>
      <p:sp>
        <p:nvSpPr>
          <p:cNvPr id="62" name="TextBox 61">
            <a:extLst>
              <a:ext uri="{FF2B5EF4-FFF2-40B4-BE49-F238E27FC236}">
                <a16:creationId xmlns:a16="http://schemas.microsoft.com/office/drawing/2014/main" id="{11EED941-42D6-CE76-D6FC-617CE16B215C}"/>
              </a:ext>
            </a:extLst>
          </p:cNvPr>
          <p:cNvSpPr txBox="1"/>
          <p:nvPr/>
        </p:nvSpPr>
        <p:spPr>
          <a:xfrm>
            <a:off x="482250" y="11795981"/>
            <a:ext cx="6951390" cy="2554545"/>
          </a:xfrm>
          <a:prstGeom prst="rect">
            <a:avLst/>
          </a:prstGeom>
          <a:solidFill>
            <a:schemeClr val="tx1">
              <a:lumMod val="95000"/>
            </a:schemeClr>
          </a:solidFill>
          <a:ln w="19050">
            <a:solidFill>
              <a:schemeClr val="bg1"/>
            </a:solidFill>
          </a:ln>
        </p:spPr>
        <p:txBody>
          <a:bodyPr wrap="square" rtlCol="0">
            <a:spAutoFit/>
          </a:bodyPr>
          <a:lstStyle/>
          <a:p>
            <a:r>
              <a:rPr lang="en-US" sz="3200">
                <a:solidFill>
                  <a:schemeClr val="accent2">
                    <a:lumMod val="60000"/>
                    <a:lumOff val="40000"/>
                  </a:schemeClr>
                </a:solidFill>
                <a:latin typeface="Roboto Mono" pitchFamily="49" charset="0"/>
                <a:ea typeface="Roboto Mono" pitchFamily="49" charset="0"/>
              </a:rPr>
              <a:t>@cudaq.kernel </a:t>
            </a:r>
          </a:p>
          <a:p>
            <a:r>
              <a:rPr lang="en-US" sz="3200">
                <a:solidFill>
                  <a:schemeClr val="accent2">
                    <a:lumMod val="60000"/>
                    <a:lumOff val="40000"/>
                  </a:schemeClr>
                </a:solidFill>
                <a:latin typeface="Roboto Mono" pitchFamily="49" charset="0"/>
                <a:ea typeface="Roboto Mono" pitchFamily="49" charset="0"/>
              </a:rPr>
              <a:t>def</a:t>
            </a:r>
            <a:r>
              <a:rPr lang="en-US" sz="3200">
                <a:solidFill>
                  <a:schemeClr val="bg1"/>
                </a:solidFill>
                <a:latin typeface="Roboto Mono" pitchFamily="49" charset="0"/>
                <a:ea typeface="Roboto Mono" pitchFamily="49" charset="0"/>
              </a:rPr>
              <a:t> bell():</a:t>
            </a:r>
          </a:p>
          <a:p>
            <a:r>
              <a:rPr lang="en-US" sz="3200">
                <a:solidFill>
                  <a:schemeClr val="bg1"/>
                </a:solidFill>
                <a:latin typeface="Roboto Mono" pitchFamily="49" charset="0"/>
                <a:ea typeface="Roboto Mono" pitchFamily="49" charset="0"/>
              </a:rPr>
              <a:t>   q = cudaq.qvector(</a:t>
            </a:r>
            <a:r>
              <a:rPr lang="en-US" sz="3200">
                <a:solidFill>
                  <a:schemeClr val="accent2">
                    <a:lumMod val="60000"/>
                    <a:lumOff val="40000"/>
                  </a:schemeClr>
                </a:solidFill>
                <a:latin typeface="Roboto Mono" pitchFamily="49" charset="0"/>
                <a:ea typeface="Roboto Mono" pitchFamily="49" charset="0"/>
              </a:rPr>
              <a:t>2</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h(q[</a:t>
            </a:r>
            <a:r>
              <a:rPr lang="en-US" sz="3200">
                <a:solidFill>
                  <a:schemeClr val="accent2">
                    <a:lumMod val="60000"/>
                    <a:lumOff val="40000"/>
                  </a:schemeClr>
                </a:solidFill>
                <a:latin typeface="Roboto Mono" pitchFamily="49" charset="0"/>
                <a:ea typeface="Roboto Mono" pitchFamily="49" charset="0"/>
              </a:rPr>
              <a:t>0</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x.ctrl(q[</a:t>
            </a:r>
            <a:r>
              <a:rPr lang="en-US" sz="3200">
                <a:solidFill>
                  <a:schemeClr val="accent2">
                    <a:lumMod val="60000"/>
                    <a:lumOff val="40000"/>
                  </a:schemeClr>
                </a:solidFill>
                <a:latin typeface="Roboto Mono" pitchFamily="49" charset="0"/>
                <a:ea typeface="Roboto Mono" pitchFamily="49" charset="0"/>
              </a:rPr>
              <a:t>0</a:t>
            </a:r>
            <a:r>
              <a:rPr lang="en-US" sz="3200">
                <a:solidFill>
                  <a:schemeClr val="bg1"/>
                </a:solidFill>
                <a:latin typeface="Roboto Mono" pitchFamily="49" charset="0"/>
                <a:ea typeface="Roboto Mono" pitchFamily="49" charset="0"/>
              </a:rPr>
              <a:t>], q[</a:t>
            </a:r>
            <a:r>
              <a:rPr lang="en-US" sz="3200">
                <a:solidFill>
                  <a:schemeClr val="accent2">
                    <a:lumMod val="60000"/>
                    <a:lumOff val="40000"/>
                  </a:schemeClr>
                </a:solidFill>
                <a:latin typeface="Roboto Mono" pitchFamily="49" charset="0"/>
                <a:ea typeface="Roboto Mono" pitchFamily="49" charset="0"/>
              </a:rPr>
              <a:t>1</a:t>
            </a:r>
            <a:r>
              <a:rPr lang="en-US" sz="3200">
                <a:solidFill>
                  <a:schemeClr val="bg1"/>
                </a:solidFill>
                <a:latin typeface="Roboto Mono" pitchFamily="49" charset="0"/>
                <a:ea typeface="Roboto Mono" pitchFamily="49" charset="0"/>
              </a:rPr>
              <a:t>])</a:t>
            </a:r>
          </a:p>
        </p:txBody>
      </p:sp>
      <p:pic>
        <p:nvPicPr>
          <p:cNvPr id="64" name="Picture 63" descr="A computer screen shot of a program code&#10;&#10;Description automatically generated">
            <a:extLst>
              <a:ext uri="{FF2B5EF4-FFF2-40B4-BE49-F238E27FC236}">
                <a16:creationId xmlns:a16="http://schemas.microsoft.com/office/drawing/2014/main" id="{71948C79-31B6-D1F1-EE06-49216B3E3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330" y="11795981"/>
            <a:ext cx="11051222" cy="7827043"/>
          </a:xfrm>
          <a:prstGeom prst="rect">
            <a:avLst/>
          </a:prstGeom>
        </p:spPr>
      </p:pic>
      <p:sp>
        <p:nvSpPr>
          <p:cNvPr id="65" name="Oval 64">
            <a:extLst>
              <a:ext uri="{FF2B5EF4-FFF2-40B4-BE49-F238E27FC236}">
                <a16:creationId xmlns:a16="http://schemas.microsoft.com/office/drawing/2014/main" id="{01C31A1A-A037-A783-8344-F414D2C5A5B7}"/>
              </a:ext>
            </a:extLst>
          </p:cNvPr>
          <p:cNvSpPr/>
          <p:nvPr/>
        </p:nvSpPr>
        <p:spPr>
          <a:xfrm>
            <a:off x="23453865" y="12625197"/>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6" name="Oval 65">
            <a:extLst>
              <a:ext uri="{FF2B5EF4-FFF2-40B4-BE49-F238E27FC236}">
                <a16:creationId xmlns:a16="http://schemas.microsoft.com/office/drawing/2014/main" id="{FEB2851D-661C-41D3-3C90-183096A97136}"/>
              </a:ext>
            </a:extLst>
          </p:cNvPr>
          <p:cNvSpPr/>
          <p:nvPr/>
        </p:nvSpPr>
        <p:spPr>
          <a:xfrm>
            <a:off x="22228569" y="14110115"/>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7" name="Oval 66">
            <a:extLst>
              <a:ext uri="{FF2B5EF4-FFF2-40B4-BE49-F238E27FC236}">
                <a16:creationId xmlns:a16="http://schemas.microsoft.com/office/drawing/2014/main" id="{D4762835-4A7A-E98F-CD7C-FA489E858707}"/>
              </a:ext>
            </a:extLst>
          </p:cNvPr>
          <p:cNvSpPr/>
          <p:nvPr/>
        </p:nvSpPr>
        <p:spPr>
          <a:xfrm>
            <a:off x="24679161" y="14110115"/>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8" name="Oval 67">
            <a:extLst>
              <a:ext uri="{FF2B5EF4-FFF2-40B4-BE49-F238E27FC236}">
                <a16:creationId xmlns:a16="http://schemas.microsoft.com/office/drawing/2014/main" id="{79D5A487-0913-965B-BAD2-A766A981BDD7}"/>
              </a:ext>
            </a:extLst>
          </p:cNvPr>
          <p:cNvSpPr/>
          <p:nvPr/>
        </p:nvSpPr>
        <p:spPr>
          <a:xfrm>
            <a:off x="21615921" y="15917147"/>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9" name="Oval 68">
            <a:extLst>
              <a:ext uri="{FF2B5EF4-FFF2-40B4-BE49-F238E27FC236}">
                <a16:creationId xmlns:a16="http://schemas.microsoft.com/office/drawing/2014/main" id="{D9507485-40D8-3440-BB88-60DD5A709904}"/>
              </a:ext>
            </a:extLst>
          </p:cNvPr>
          <p:cNvSpPr/>
          <p:nvPr/>
        </p:nvSpPr>
        <p:spPr>
          <a:xfrm>
            <a:off x="23408145" y="15917147"/>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0" name="Oval 69">
            <a:extLst>
              <a:ext uri="{FF2B5EF4-FFF2-40B4-BE49-F238E27FC236}">
                <a16:creationId xmlns:a16="http://schemas.microsoft.com/office/drawing/2014/main" id="{5D1B4E84-E37A-9062-8967-C92DE4D922CA}"/>
              </a:ext>
            </a:extLst>
          </p:cNvPr>
          <p:cNvSpPr/>
          <p:nvPr/>
        </p:nvSpPr>
        <p:spPr>
          <a:xfrm>
            <a:off x="25904457" y="15891347"/>
            <a:ext cx="1225296" cy="896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73" name="Straight Connector 72">
            <a:extLst>
              <a:ext uri="{FF2B5EF4-FFF2-40B4-BE49-F238E27FC236}">
                <a16:creationId xmlns:a16="http://schemas.microsoft.com/office/drawing/2014/main" id="{C7ECA49F-4B70-A8F1-5622-33815226B0B3}"/>
              </a:ext>
            </a:extLst>
          </p:cNvPr>
          <p:cNvCxnSpPr>
            <a:cxnSpLocks/>
            <a:stCxn id="65" idx="3"/>
            <a:endCxn id="66" idx="0"/>
          </p:cNvCxnSpPr>
          <p:nvPr/>
        </p:nvCxnSpPr>
        <p:spPr>
          <a:xfrm flipH="1">
            <a:off x="22841217" y="13390076"/>
            <a:ext cx="792088" cy="72003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431206F-E994-6797-2D10-E8822B681C76}"/>
              </a:ext>
            </a:extLst>
          </p:cNvPr>
          <p:cNvCxnSpPr>
            <a:cxnSpLocks/>
            <a:endCxn id="68" idx="0"/>
          </p:cNvCxnSpPr>
          <p:nvPr/>
        </p:nvCxnSpPr>
        <p:spPr>
          <a:xfrm flipH="1">
            <a:off x="22228569" y="15006227"/>
            <a:ext cx="612648" cy="9109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2F06022-61A9-A8CD-4948-C0EA7216EB7F}"/>
              </a:ext>
            </a:extLst>
          </p:cNvPr>
          <p:cNvCxnSpPr>
            <a:cxnSpLocks/>
            <a:stCxn id="69" idx="1"/>
            <a:endCxn id="66" idx="4"/>
          </p:cNvCxnSpPr>
          <p:nvPr/>
        </p:nvCxnSpPr>
        <p:spPr>
          <a:xfrm flipH="1" flipV="1">
            <a:off x="22841217" y="15006227"/>
            <a:ext cx="746368" cy="104215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68765B4-C31F-CE73-7C8F-D1CE5501B380}"/>
              </a:ext>
            </a:extLst>
          </p:cNvPr>
          <p:cNvCxnSpPr>
            <a:cxnSpLocks/>
            <a:stCxn id="65" idx="5"/>
            <a:endCxn id="67" idx="0"/>
          </p:cNvCxnSpPr>
          <p:nvPr/>
        </p:nvCxnSpPr>
        <p:spPr>
          <a:xfrm>
            <a:off x="24499721" y="13390076"/>
            <a:ext cx="792088" cy="72003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D0DD0EA-1FDB-460D-67C9-21D90502C69F}"/>
              </a:ext>
            </a:extLst>
          </p:cNvPr>
          <p:cNvCxnSpPr>
            <a:cxnSpLocks/>
            <a:stCxn id="67" idx="4"/>
            <a:endCxn id="70" idx="1"/>
          </p:cNvCxnSpPr>
          <p:nvPr/>
        </p:nvCxnSpPr>
        <p:spPr>
          <a:xfrm>
            <a:off x="25291809" y="15006227"/>
            <a:ext cx="792088" cy="101635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7F80BAF-2827-6667-A6CD-D2B4642C0A40}"/>
              </a:ext>
            </a:extLst>
          </p:cNvPr>
          <p:cNvSpPr txBox="1"/>
          <p:nvPr/>
        </p:nvSpPr>
        <p:spPr>
          <a:xfrm>
            <a:off x="21417745" y="11287474"/>
            <a:ext cx="4970952" cy="707886"/>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AST Visitor</a:t>
            </a:r>
          </a:p>
        </p:txBody>
      </p:sp>
      <p:sp>
        <p:nvSpPr>
          <p:cNvPr id="90" name="Bent-Up Arrow 89">
            <a:extLst>
              <a:ext uri="{FF2B5EF4-FFF2-40B4-BE49-F238E27FC236}">
                <a16:creationId xmlns:a16="http://schemas.microsoft.com/office/drawing/2014/main" id="{D3B6B9C7-D50D-F8AD-654C-26A40B9DB528}"/>
              </a:ext>
            </a:extLst>
          </p:cNvPr>
          <p:cNvSpPr/>
          <p:nvPr/>
        </p:nvSpPr>
        <p:spPr>
          <a:xfrm rot="5400000">
            <a:off x="4608576" y="14823378"/>
            <a:ext cx="2688336" cy="2789598"/>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 name="Bent-Up Arrow 90">
            <a:extLst>
              <a:ext uri="{FF2B5EF4-FFF2-40B4-BE49-F238E27FC236}">
                <a16:creationId xmlns:a16="http://schemas.microsoft.com/office/drawing/2014/main" id="{B4F00B75-7C56-98D4-2486-61E9CDC37535}"/>
              </a:ext>
            </a:extLst>
          </p:cNvPr>
          <p:cNvSpPr/>
          <p:nvPr/>
        </p:nvSpPr>
        <p:spPr>
          <a:xfrm>
            <a:off x="20719809" y="17368595"/>
            <a:ext cx="2688336" cy="2076673"/>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3" name="TextBox 92">
            <a:extLst>
              <a:ext uri="{FF2B5EF4-FFF2-40B4-BE49-F238E27FC236}">
                <a16:creationId xmlns:a16="http://schemas.microsoft.com/office/drawing/2014/main" id="{31320225-7665-31E1-8A5F-89D897854982}"/>
              </a:ext>
            </a:extLst>
          </p:cNvPr>
          <p:cNvSpPr txBox="1"/>
          <p:nvPr/>
        </p:nvSpPr>
        <p:spPr>
          <a:xfrm>
            <a:off x="27440649" y="17831021"/>
            <a:ext cx="8963997" cy="2308324"/>
          </a:xfrm>
          <a:prstGeom prst="rect">
            <a:avLst/>
          </a:prstGeom>
          <a:solidFill>
            <a:schemeClr val="bg1"/>
          </a:solidFill>
        </p:spPr>
        <p:txBody>
          <a:bodyPr wrap="square">
            <a:spAutoFit/>
          </a:bodyPr>
          <a:lstStyle/>
          <a:p>
            <a:r>
              <a:rPr lang="en-US" b="0">
                <a:solidFill>
                  <a:srgbClr val="4FC1FF"/>
                </a:solidFill>
                <a:effectLst/>
                <a:latin typeface="Menlo" panose="020B0609030804020204" pitchFamily="49" charset="0"/>
              </a:rPr>
              <a:t>func.func</a:t>
            </a:r>
            <a:r>
              <a:rPr lang="en-US" b="0">
                <a:solidFill>
                  <a:srgbClr val="CCCCCC"/>
                </a:solidFill>
                <a:effectLst/>
                <a:latin typeface="Menlo" panose="020B0609030804020204" pitchFamily="49" charset="0"/>
              </a:rPr>
              <a:t> </a:t>
            </a:r>
            <a:r>
              <a:rPr lang="en-US" b="0">
                <a:solidFill>
                  <a:srgbClr val="DCDCAA"/>
                </a:solidFill>
                <a:effectLst/>
                <a:latin typeface="Menlo" panose="020B0609030804020204" pitchFamily="49" charset="0"/>
              </a:rPr>
              <a:t>@bell</a:t>
            </a:r>
            <a:r>
              <a:rPr lang="en-US" b="0">
                <a:solidFill>
                  <a:srgbClr val="CCCCCC"/>
                </a:solidFill>
                <a:effectLst/>
                <a:latin typeface="Menlo" panose="020B0609030804020204" pitchFamily="49" charset="0"/>
              </a:rPr>
              <a:t>() {</a:t>
            </a:r>
          </a:p>
          <a:p>
            <a:r>
              <a:rPr lang="en-US">
                <a:solidFill>
                  <a:srgbClr val="CCCCCC"/>
                </a:solidFill>
                <a:latin typeface="Menlo" panose="020B0609030804020204" pitchFamily="49" charset="0"/>
              </a:rPr>
              <a:t>  </a:t>
            </a:r>
            <a:r>
              <a:rPr lang="en-US" b="0">
                <a:solidFill>
                  <a:srgbClr val="9CDCFE"/>
                </a:solidFill>
                <a:effectLst/>
                <a:latin typeface="Menlo" panose="020B0609030804020204" pitchFamily="49" charset="0"/>
              </a:rPr>
              <a:t>%0</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quake.alloca</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a:t>
            </a:r>
          </a:p>
          <a:p>
            <a:r>
              <a:rPr lang="en-US" b="0">
                <a:solidFill>
                  <a:srgbClr val="9CDCFE"/>
                </a:solidFill>
                <a:effectLst/>
                <a:latin typeface="Menlo" panose="020B0609030804020204" pitchFamily="49" charset="0"/>
              </a:rPr>
              <a:t>  %1</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quake.extract_ref</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%0</a:t>
            </a:r>
            <a:r>
              <a:rPr lang="en-US" b="0">
                <a:solidFill>
                  <a:srgbClr val="CCCCCC"/>
                </a:solidFill>
                <a:effectLst/>
                <a:latin typeface="Menlo" panose="020B0609030804020204" pitchFamily="49" charset="0"/>
              </a:rPr>
              <a:t>[</a:t>
            </a:r>
            <a:r>
              <a:rPr lang="en-US" b="0">
                <a:solidFill>
                  <a:srgbClr val="B5CEA8"/>
                </a:solidFill>
                <a:effectLst/>
                <a:latin typeface="Menlo" panose="020B0609030804020204" pitchFamily="49" charset="0"/>
              </a:rPr>
              <a:t>0</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-&gt; </a:t>
            </a:r>
            <a:r>
              <a:rPr lang="en-US" b="0">
                <a:solidFill>
                  <a:srgbClr val="4EC9B0"/>
                </a:solidFill>
                <a:effectLst/>
                <a:latin typeface="Menlo" panose="020B0609030804020204" pitchFamily="49" charset="0"/>
              </a:rPr>
              <a:t>!quake.ref</a:t>
            </a:r>
            <a:endParaRPr lang="en-US" b="0">
              <a:solidFill>
                <a:srgbClr val="CCCCCC"/>
              </a:solidFill>
              <a:effectLst/>
              <a:latin typeface="Menlo" panose="020B0609030804020204" pitchFamily="49" charset="0"/>
            </a:endParaRPr>
          </a:p>
          <a:p>
            <a:r>
              <a:rPr lang="en-US" b="0">
                <a:solidFill>
                  <a:srgbClr val="4FC1FF"/>
                </a:solidFill>
                <a:effectLst/>
                <a:latin typeface="Menlo" panose="020B0609030804020204" pitchFamily="49" charset="0"/>
              </a:rPr>
              <a:t>  quake.h</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%1</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!quake.ref</a:t>
            </a:r>
            <a:r>
              <a:rPr lang="en-US" b="0">
                <a:solidFill>
                  <a:srgbClr val="CCCCCC"/>
                </a:solidFill>
                <a:effectLst/>
                <a:latin typeface="Menlo" panose="020B0609030804020204" pitchFamily="49" charset="0"/>
              </a:rPr>
              <a:t>) -&gt; ()</a:t>
            </a:r>
          </a:p>
          <a:p>
            <a:r>
              <a:rPr lang="en-US" b="0">
                <a:solidFill>
                  <a:srgbClr val="9CDCFE"/>
                </a:solidFill>
                <a:effectLst/>
                <a:latin typeface="Menlo" panose="020B0609030804020204" pitchFamily="49" charset="0"/>
              </a:rPr>
              <a:t>  %2</a:t>
            </a:r>
            <a:r>
              <a:rPr lang="en-US" b="0">
                <a:solidFill>
                  <a:srgbClr val="CCCCCC"/>
                </a:solidFill>
                <a:effectLst/>
                <a:latin typeface="Menlo" panose="020B0609030804020204" pitchFamily="49" charset="0"/>
              </a:rPr>
              <a:t> = </a:t>
            </a:r>
            <a:r>
              <a:rPr lang="en-US" b="0">
                <a:solidFill>
                  <a:srgbClr val="4FC1FF"/>
                </a:solidFill>
                <a:effectLst/>
                <a:latin typeface="Menlo" panose="020B0609030804020204" pitchFamily="49" charset="0"/>
              </a:rPr>
              <a:t>quake.extract_ref</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%0</a:t>
            </a:r>
            <a:r>
              <a:rPr lang="en-US" b="0">
                <a:solidFill>
                  <a:srgbClr val="CCCCCC"/>
                </a:solidFill>
                <a:effectLst/>
                <a:latin typeface="Menlo" panose="020B0609030804020204" pitchFamily="49" charset="0"/>
              </a:rPr>
              <a:t>[</a:t>
            </a:r>
            <a:r>
              <a:rPr lang="en-US" b="0">
                <a:solidFill>
                  <a:srgbClr val="B5CEA8"/>
                </a:solidFill>
                <a:effectLst/>
                <a:latin typeface="Menlo" panose="020B0609030804020204" pitchFamily="49" charset="0"/>
              </a:rPr>
              <a:t>1</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!quake.veq</a:t>
            </a:r>
            <a:r>
              <a:rPr lang="en-US" b="0">
                <a:solidFill>
                  <a:srgbClr val="CCCCCC"/>
                </a:solidFill>
                <a:effectLst/>
                <a:latin typeface="Menlo" panose="020B0609030804020204" pitchFamily="49" charset="0"/>
              </a:rPr>
              <a:t>&lt;</a:t>
            </a:r>
            <a:r>
              <a:rPr lang="en-US" b="0">
                <a:solidFill>
                  <a:srgbClr val="B5CEA8"/>
                </a:solidFill>
                <a:effectLst/>
                <a:latin typeface="Menlo" panose="020B0609030804020204" pitchFamily="49" charset="0"/>
              </a:rPr>
              <a:t>2</a:t>
            </a:r>
            <a:r>
              <a:rPr lang="en-US" b="0">
                <a:solidFill>
                  <a:srgbClr val="CCCCCC"/>
                </a:solidFill>
                <a:effectLst/>
                <a:latin typeface="Menlo" panose="020B0609030804020204" pitchFamily="49" charset="0"/>
              </a:rPr>
              <a:t>&gt;) -&gt; </a:t>
            </a:r>
            <a:r>
              <a:rPr lang="en-US" b="0">
                <a:solidFill>
                  <a:srgbClr val="4EC9B0"/>
                </a:solidFill>
                <a:effectLst/>
                <a:latin typeface="Menlo" panose="020B0609030804020204" pitchFamily="49" charset="0"/>
              </a:rPr>
              <a:t>!quake.ref</a:t>
            </a:r>
            <a:endParaRPr lang="en-US" b="0">
              <a:solidFill>
                <a:srgbClr val="CCCCCC"/>
              </a:solidFill>
              <a:effectLst/>
              <a:latin typeface="Menlo" panose="020B0609030804020204" pitchFamily="49" charset="0"/>
            </a:endParaRPr>
          </a:p>
          <a:p>
            <a:r>
              <a:rPr lang="en-US" b="0">
                <a:solidFill>
                  <a:srgbClr val="4FC1FF"/>
                </a:solidFill>
                <a:effectLst/>
                <a:latin typeface="Menlo" panose="020B0609030804020204" pitchFamily="49" charset="0"/>
              </a:rPr>
              <a:t>  quake.x</a:t>
            </a:r>
            <a:r>
              <a:rPr lang="en-US" b="0">
                <a:solidFill>
                  <a:srgbClr val="CCCCCC"/>
                </a:solidFill>
                <a:effectLst/>
                <a:latin typeface="Menlo" panose="020B0609030804020204" pitchFamily="49" charset="0"/>
              </a:rPr>
              <a:t> [%</a:t>
            </a:r>
            <a:r>
              <a:rPr lang="en-US" b="0">
                <a:solidFill>
                  <a:srgbClr val="B5CEA8"/>
                </a:solidFill>
                <a:effectLst/>
                <a:latin typeface="Menlo" panose="020B0609030804020204" pitchFamily="49" charset="0"/>
              </a:rPr>
              <a:t>1</a:t>
            </a:r>
            <a:r>
              <a:rPr lang="en-US" b="0">
                <a:solidFill>
                  <a:srgbClr val="CCCCCC"/>
                </a:solidFill>
                <a:effectLst/>
                <a:latin typeface="Menlo" panose="020B0609030804020204" pitchFamily="49" charset="0"/>
              </a:rPr>
              <a:t>] </a:t>
            </a:r>
            <a:r>
              <a:rPr lang="en-US" b="0">
                <a:solidFill>
                  <a:srgbClr val="9CDCFE"/>
                </a:solidFill>
                <a:effectLst/>
                <a:latin typeface="Menlo" panose="020B0609030804020204" pitchFamily="49" charset="0"/>
              </a:rPr>
              <a:t>%2</a:t>
            </a:r>
            <a:r>
              <a:rPr lang="en-US" b="0">
                <a:solidFill>
                  <a:srgbClr val="CCCCCC"/>
                </a:solidFill>
                <a:effectLst/>
                <a:latin typeface="Menlo" panose="020B0609030804020204" pitchFamily="49" charset="0"/>
              </a:rPr>
              <a:t> : (</a:t>
            </a:r>
            <a:r>
              <a:rPr lang="en-US" b="0">
                <a:solidFill>
                  <a:srgbClr val="4EC9B0"/>
                </a:solidFill>
                <a:effectLst/>
                <a:latin typeface="Menlo" panose="020B0609030804020204" pitchFamily="49" charset="0"/>
              </a:rPr>
              <a:t>!quake.ref</a:t>
            </a:r>
            <a:r>
              <a:rPr lang="en-US" b="0">
                <a:solidFill>
                  <a:srgbClr val="CCCCCC"/>
                </a:solidFill>
                <a:effectLst/>
                <a:latin typeface="Menlo" panose="020B0609030804020204" pitchFamily="49" charset="0"/>
              </a:rPr>
              <a:t>, </a:t>
            </a:r>
            <a:r>
              <a:rPr lang="en-US" b="0">
                <a:solidFill>
                  <a:srgbClr val="4EC9B0"/>
                </a:solidFill>
                <a:effectLst/>
                <a:latin typeface="Menlo" panose="020B0609030804020204" pitchFamily="49" charset="0"/>
              </a:rPr>
              <a:t>!quake.ref</a:t>
            </a:r>
            <a:r>
              <a:rPr lang="en-US" b="0">
                <a:solidFill>
                  <a:srgbClr val="CCCCCC"/>
                </a:solidFill>
                <a:effectLst/>
                <a:latin typeface="Menlo" panose="020B0609030804020204" pitchFamily="49" charset="0"/>
              </a:rPr>
              <a:t>) -&gt; ()</a:t>
            </a:r>
          </a:p>
          <a:p>
            <a:r>
              <a:rPr lang="en-US" b="0">
                <a:solidFill>
                  <a:srgbClr val="4FC1FF"/>
                </a:solidFill>
                <a:effectLst/>
                <a:latin typeface="Menlo" panose="020B0609030804020204" pitchFamily="49" charset="0"/>
              </a:rPr>
              <a:t>  return</a:t>
            </a:r>
            <a:endParaRPr lang="en-US" b="0">
              <a:solidFill>
                <a:srgbClr val="CCCCCC"/>
              </a:solidFill>
              <a:effectLst/>
              <a:latin typeface="Menlo" panose="020B0609030804020204" pitchFamily="49" charset="0"/>
            </a:endParaRPr>
          </a:p>
          <a:p>
            <a:r>
              <a:rPr lang="en-US" b="0">
                <a:solidFill>
                  <a:srgbClr val="CCCCCC"/>
                </a:solidFill>
                <a:effectLst/>
                <a:latin typeface="Menlo" panose="020B0609030804020204" pitchFamily="49" charset="0"/>
              </a:rPr>
              <a:t>}</a:t>
            </a:r>
          </a:p>
        </p:txBody>
      </p:sp>
      <p:sp>
        <p:nvSpPr>
          <p:cNvPr id="94" name="Bent-Up Arrow 93">
            <a:extLst>
              <a:ext uri="{FF2B5EF4-FFF2-40B4-BE49-F238E27FC236}">
                <a16:creationId xmlns:a16="http://schemas.microsoft.com/office/drawing/2014/main" id="{A0097B64-C135-4C57-B2E7-4B5CC5CC3327}"/>
              </a:ext>
            </a:extLst>
          </p:cNvPr>
          <p:cNvSpPr/>
          <p:nvPr/>
        </p:nvSpPr>
        <p:spPr>
          <a:xfrm flipV="1">
            <a:off x="28363026" y="14755279"/>
            <a:ext cx="2688336" cy="2534602"/>
          </a:xfrm>
          <a:prstGeom prst="ben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5" name="Diamond 94">
            <a:extLst>
              <a:ext uri="{FF2B5EF4-FFF2-40B4-BE49-F238E27FC236}">
                <a16:creationId xmlns:a16="http://schemas.microsoft.com/office/drawing/2014/main" id="{019EDABF-3267-E5D0-F810-B5D3F4AB7B4A}"/>
              </a:ext>
            </a:extLst>
          </p:cNvPr>
          <p:cNvSpPr/>
          <p:nvPr/>
        </p:nvSpPr>
        <p:spPr>
          <a:xfrm>
            <a:off x="34461924" y="14755279"/>
            <a:ext cx="1801367" cy="1362172"/>
          </a:xfrm>
          <a:prstGeom prst="diamond">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JIT</a:t>
            </a:r>
          </a:p>
        </p:txBody>
      </p:sp>
      <p:pic>
        <p:nvPicPr>
          <p:cNvPr id="97" name="Picture 4" descr="Filetype, exe">
            <a:extLst>
              <a:ext uri="{FF2B5EF4-FFF2-40B4-BE49-F238E27FC236}">
                <a16:creationId xmlns:a16="http://schemas.microsoft.com/office/drawing/2014/main" id="{621F95BB-8996-9D3F-8E9D-A0A00BB8D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6951" y="11136165"/>
            <a:ext cx="2091314" cy="2091314"/>
          </a:xfrm>
          <a:prstGeom prst="rect">
            <a:avLst/>
          </a:prstGeom>
          <a:noFill/>
          <a:extLst>
            <a:ext uri="{909E8E84-426E-40DD-AFC4-6F175D3DCCD1}">
              <a14:hiddenFill xmlns:a14="http://schemas.microsoft.com/office/drawing/2010/main">
                <a:solidFill>
                  <a:srgbClr val="FFFFFF"/>
                </a:solidFill>
              </a14:hiddenFill>
            </a:ext>
          </a:extLst>
        </p:spPr>
      </p:pic>
      <p:sp>
        <p:nvSpPr>
          <p:cNvPr id="102" name="Up Arrow 101">
            <a:extLst>
              <a:ext uri="{FF2B5EF4-FFF2-40B4-BE49-F238E27FC236}">
                <a16:creationId xmlns:a16="http://schemas.microsoft.com/office/drawing/2014/main" id="{92ACF6B4-B148-4DC7-C2E5-EDC01D7E48C3}"/>
              </a:ext>
            </a:extLst>
          </p:cNvPr>
          <p:cNvSpPr/>
          <p:nvPr/>
        </p:nvSpPr>
        <p:spPr>
          <a:xfrm>
            <a:off x="34960271" y="16448109"/>
            <a:ext cx="804672" cy="1197142"/>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3" name="Up Arrow 102">
            <a:extLst>
              <a:ext uri="{FF2B5EF4-FFF2-40B4-BE49-F238E27FC236}">
                <a16:creationId xmlns:a16="http://schemas.microsoft.com/office/drawing/2014/main" id="{CD975B11-E3B1-0ABA-B7C4-64D98C3FB0EA}"/>
              </a:ext>
            </a:extLst>
          </p:cNvPr>
          <p:cNvSpPr/>
          <p:nvPr/>
        </p:nvSpPr>
        <p:spPr>
          <a:xfrm>
            <a:off x="34960271" y="13384180"/>
            <a:ext cx="804672" cy="1197142"/>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4" name="Arc 103">
            <a:extLst>
              <a:ext uri="{FF2B5EF4-FFF2-40B4-BE49-F238E27FC236}">
                <a16:creationId xmlns:a16="http://schemas.microsoft.com/office/drawing/2014/main" id="{B3C4BFF8-D7D9-7AA6-0EBC-E364F034F1B5}"/>
              </a:ext>
            </a:extLst>
          </p:cNvPr>
          <p:cNvSpPr/>
          <p:nvPr/>
        </p:nvSpPr>
        <p:spPr>
          <a:xfrm rot="15115580">
            <a:off x="22270962" y="11868390"/>
            <a:ext cx="1747332" cy="2949715"/>
          </a:xfrm>
          <a:prstGeom prst="arc">
            <a:avLst>
              <a:gd name="adj1" fmla="val 16200000"/>
              <a:gd name="adj2" fmla="val 1893949"/>
            </a:avLst>
          </a:prstGeom>
          <a:ln w="53975">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65151AAB-E686-C226-6D08-D2EEE5E5623B}"/>
              </a:ext>
            </a:extLst>
          </p:cNvPr>
          <p:cNvSpPr/>
          <p:nvPr/>
        </p:nvSpPr>
        <p:spPr>
          <a:xfrm rot="15115580">
            <a:off x="21086507" y="14101436"/>
            <a:ext cx="1747332" cy="2949715"/>
          </a:xfrm>
          <a:prstGeom prst="arc">
            <a:avLst>
              <a:gd name="adj1" fmla="val 13570706"/>
              <a:gd name="adj2" fmla="val 1893949"/>
            </a:avLst>
          </a:prstGeom>
          <a:ln w="53975">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7307B231-82D0-1665-4F1B-C95A7C5E0C67}"/>
              </a:ext>
            </a:extLst>
          </p:cNvPr>
          <p:cNvSpPr/>
          <p:nvPr/>
        </p:nvSpPr>
        <p:spPr>
          <a:xfrm rot="6494707">
            <a:off x="22019785" y="14916485"/>
            <a:ext cx="1747332" cy="2949715"/>
          </a:xfrm>
          <a:prstGeom prst="arc">
            <a:avLst>
              <a:gd name="adj1" fmla="val 16200000"/>
              <a:gd name="adj2" fmla="val 1893949"/>
            </a:avLst>
          </a:prstGeom>
          <a:ln w="53975">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80EEC259-5894-A236-E16E-CEB33E0DF4CB}"/>
              </a:ext>
            </a:extLst>
          </p:cNvPr>
          <p:cNvSpPr/>
          <p:nvPr/>
        </p:nvSpPr>
        <p:spPr>
          <a:xfrm rot="14375745">
            <a:off x="23973555" y="13623861"/>
            <a:ext cx="1747332" cy="2949715"/>
          </a:xfrm>
          <a:prstGeom prst="arc">
            <a:avLst>
              <a:gd name="adj1" fmla="val 16200000"/>
              <a:gd name="adj2" fmla="val 1893949"/>
            </a:avLst>
          </a:prstGeom>
          <a:ln w="539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a:extLst>
              <a:ext uri="{FF2B5EF4-FFF2-40B4-BE49-F238E27FC236}">
                <a16:creationId xmlns:a16="http://schemas.microsoft.com/office/drawing/2014/main" id="{829F5A51-ADC0-F8E8-F2EA-C8BF6DD375D1}"/>
              </a:ext>
            </a:extLst>
          </p:cNvPr>
          <p:cNvSpPr/>
          <p:nvPr/>
        </p:nvSpPr>
        <p:spPr>
          <a:xfrm rot="19774096">
            <a:off x="25595103" y="14011276"/>
            <a:ext cx="1747332" cy="2353470"/>
          </a:xfrm>
          <a:prstGeom prst="arc">
            <a:avLst>
              <a:gd name="adj1" fmla="val 16200000"/>
              <a:gd name="adj2" fmla="val 5024686"/>
            </a:avLst>
          </a:prstGeom>
          <a:ln w="539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a:extLst>
              <a:ext uri="{FF2B5EF4-FFF2-40B4-BE49-F238E27FC236}">
                <a16:creationId xmlns:a16="http://schemas.microsoft.com/office/drawing/2014/main" id="{B23A261C-B018-E278-D1DE-8E0AC32790AB}"/>
              </a:ext>
            </a:extLst>
          </p:cNvPr>
          <p:cNvSpPr txBox="1"/>
          <p:nvPr/>
        </p:nvSpPr>
        <p:spPr>
          <a:xfrm>
            <a:off x="2984052" y="17794666"/>
            <a:ext cx="5677992"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Map function to Python AST</a:t>
            </a:r>
          </a:p>
        </p:txBody>
      </p:sp>
      <p:sp>
        <p:nvSpPr>
          <p:cNvPr id="110" name="TextBox 109">
            <a:extLst>
              <a:ext uri="{FF2B5EF4-FFF2-40B4-BE49-F238E27FC236}">
                <a16:creationId xmlns:a16="http://schemas.microsoft.com/office/drawing/2014/main" id="{D9B5EF89-73B6-178E-FD53-C6AF28CDBDA4}"/>
              </a:ext>
            </a:extLst>
          </p:cNvPr>
          <p:cNvSpPr txBox="1"/>
          <p:nvPr/>
        </p:nvSpPr>
        <p:spPr>
          <a:xfrm>
            <a:off x="20668028" y="19541275"/>
            <a:ext cx="5677992" cy="707886"/>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Visit / Walk AST nodes</a:t>
            </a:r>
          </a:p>
        </p:txBody>
      </p:sp>
      <p:sp>
        <p:nvSpPr>
          <p:cNvPr id="111" name="TextBox 110">
            <a:extLst>
              <a:ext uri="{FF2B5EF4-FFF2-40B4-BE49-F238E27FC236}">
                <a16:creationId xmlns:a16="http://schemas.microsoft.com/office/drawing/2014/main" id="{EEE80438-4CC4-57EC-562D-BD3E7A71C959}"/>
              </a:ext>
            </a:extLst>
          </p:cNvPr>
          <p:cNvSpPr txBox="1"/>
          <p:nvPr/>
        </p:nvSpPr>
        <p:spPr>
          <a:xfrm>
            <a:off x="25190757" y="12518255"/>
            <a:ext cx="4970953" cy="132343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Generate MLIR for </a:t>
            </a:r>
          </a:p>
          <a:p>
            <a:r>
              <a:rPr lang="en-US" sz="4000">
                <a:solidFill>
                  <a:schemeClr val="bg1"/>
                </a:solidFill>
                <a:latin typeface="NVIDIA Sans" panose="020B0503020203020204" pitchFamily="34" charset="0"/>
                <a:cs typeface="NVIDIA Sans" panose="020B0503020203020204" pitchFamily="34" charset="0"/>
              </a:rPr>
              <a:t>each node</a:t>
            </a:r>
          </a:p>
        </p:txBody>
      </p:sp>
      <p:sp>
        <p:nvSpPr>
          <p:cNvPr id="112" name="TextBox 111">
            <a:extLst>
              <a:ext uri="{FF2B5EF4-FFF2-40B4-BE49-F238E27FC236}">
                <a16:creationId xmlns:a16="http://schemas.microsoft.com/office/drawing/2014/main" id="{FA1D8F69-D2BD-94D2-05B2-17B52B0BE3E4}"/>
              </a:ext>
            </a:extLst>
          </p:cNvPr>
          <p:cNvSpPr txBox="1"/>
          <p:nvPr/>
        </p:nvSpPr>
        <p:spPr>
          <a:xfrm>
            <a:off x="31187258" y="11555570"/>
            <a:ext cx="3940461" cy="2554545"/>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JIT compile, extract function pointer</a:t>
            </a:r>
          </a:p>
        </p:txBody>
      </p:sp>
    </p:spTree>
    <p:extLst>
      <p:ext uri="{BB962C8B-B14F-4D97-AF65-F5344CB8AC3E}">
        <p14:creationId xmlns:p14="http://schemas.microsoft.com/office/powerpoint/2010/main" val="1119437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83989" y="4343400"/>
            <a:ext cx="21476011" cy="5943600"/>
          </a:xfrm>
        </p:spPr>
        <p:txBody>
          <a:bodyPr/>
          <a:lstStyle/>
          <a:p>
            <a:r>
              <a:rPr lang="en-US" dirty="0"/>
              <a:t>CUDA-Q in Action</a:t>
            </a:r>
          </a:p>
          <a:p>
            <a:endParaRPr lang="en-US" dirty="0"/>
          </a:p>
          <a:p>
            <a:pPr marL="1143000" indent="-1143000">
              <a:buFont typeface="Arial" panose="020B0604020202020204" pitchFamily="34" charset="0"/>
              <a:buChar char="•"/>
            </a:pPr>
            <a:r>
              <a:rPr lang="en-US" b="0" dirty="0"/>
              <a:t>Dramatic performance improvements</a:t>
            </a:r>
          </a:p>
          <a:p>
            <a:pPr marL="1143000" indent="-1143000">
              <a:buFont typeface="Arial" panose="020B0604020202020204" pitchFamily="34" charset="0"/>
              <a:buChar char="•"/>
            </a:pPr>
            <a:r>
              <a:rPr lang="en-US" b="0" dirty="0"/>
              <a:t>Hybrid QPU-GPU applications</a:t>
            </a:r>
          </a:p>
          <a:p>
            <a:endParaRPr lang="en-US" dirty="0"/>
          </a:p>
        </p:txBody>
      </p:sp>
    </p:spTree>
    <p:extLst>
      <p:ext uri="{BB962C8B-B14F-4D97-AF65-F5344CB8AC3E}">
        <p14:creationId xmlns:p14="http://schemas.microsoft.com/office/powerpoint/2010/main" val="3435636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latin typeface="NVIDIA Sans"/>
                <a:cs typeface="NVIDIA Sans"/>
              </a:rPr>
              <a:t>X-Lab</a:t>
            </a:r>
            <a:endParaRPr lang="en-US" dirty="0"/>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lIns="91440" tIns="45720" rIns="91440" bIns="45720" anchor="t"/>
          <a:lstStyle/>
          <a:p>
            <a:r>
              <a:rPr lang="en-US" dirty="0">
                <a:latin typeface="NVIDIA Sans"/>
              </a:rPr>
              <a:t>Best to grab these resources now.</a:t>
            </a:r>
          </a:p>
        </p:txBody>
      </p:sp>
      <p:sp>
        <p:nvSpPr>
          <p:cNvPr id="9" name="Subtitle 9">
            <a:extLst>
              <a:ext uri="{FF2B5EF4-FFF2-40B4-BE49-F238E27FC236}">
                <a16:creationId xmlns:a16="http://schemas.microsoft.com/office/drawing/2014/main" id="{7F8D2C55-B2B3-B0D5-48A4-0DCFEC16F209}"/>
              </a:ext>
            </a:extLst>
          </p:cNvPr>
          <p:cNvSpPr>
            <a:spLocks noGrp="1"/>
          </p:cNvSpPr>
          <p:nvPr>
            <p:ph idx="1"/>
          </p:nvPr>
        </p:nvSpPr>
        <p:spPr>
          <a:xfrm>
            <a:off x="1528682" y="4155757"/>
            <a:ext cx="32532717" cy="15402222"/>
          </a:xfrm>
        </p:spPr>
        <p:txBody>
          <a:bodyPr lIns="91440" tIns="45720" rIns="91440" bIns="45720" anchor="t"/>
          <a:lstStyle/>
          <a:p>
            <a:r>
              <a:rPr lang="en-US" sz="4800" dirty="0">
                <a:latin typeface="+mn-lt"/>
                <a:ea typeface="Roboto Mono"/>
              </a:rPr>
              <a:t>If you haven’t already, make an account at: </a:t>
            </a:r>
            <a:r>
              <a:rPr lang="en-US" sz="4800" dirty="0">
                <a:latin typeface="+mn-lt"/>
                <a:ea typeface="Roboto Mono"/>
                <a:hlinkClick r:id="rId3"/>
              </a:rPr>
              <a:t>http://learn.nvidia.com/join</a:t>
            </a:r>
            <a:endParaRPr lang="en-US" sz="4800" dirty="0">
              <a:latin typeface="+mn-lt"/>
              <a:ea typeface="Roboto Mono"/>
            </a:endParaRPr>
          </a:p>
          <a:p>
            <a:r>
              <a:rPr lang="en-US" sz="4800" dirty="0">
                <a:latin typeface="+mn-lt"/>
                <a:ea typeface="Roboto Mono"/>
              </a:rPr>
              <a:t>Log in (link below works better if you log in first then click link below)</a:t>
            </a:r>
          </a:p>
          <a:p>
            <a:r>
              <a:rPr lang="en-US" sz="4800" dirty="0">
                <a:latin typeface="+mn-lt"/>
                <a:ea typeface="Roboto Mono"/>
              </a:rPr>
              <a:t>Go to </a:t>
            </a:r>
            <a:r>
              <a:rPr lang="en-US" sz="4800" dirty="0">
                <a:latin typeface="+mn-lt"/>
                <a:ea typeface="Roboto Mono"/>
                <a:hlinkClick r:id="rId4"/>
              </a:rPr>
              <a:t>https://learn.nvidia.com/dli-event</a:t>
            </a:r>
            <a:endParaRPr lang="en-US" sz="4800" dirty="0">
              <a:latin typeface="+mn-lt"/>
              <a:ea typeface="Roboto Mono"/>
            </a:endParaRPr>
          </a:p>
          <a:p>
            <a:r>
              <a:rPr lang="en-US" sz="4800" dirty="0">
                <a:latin typeface="+mn-lt"/>
                <a:ea typeface="Roboto Mono"/>
              </a:rPr>
              <a:t>Enter code: ORNL_XLAB_JY24</a:t>
            </a:r>
          </a:p>
          <a:p>
            <a:r>
              <a:rPr lang="en-US" sz="4800" dirty="0">
                <a:latin typeface="+mn-lt"/>
                <a:ea typeface="Roboto Mono"/>
              </a:rPr>
              <a:t>Click “start” to spin up a lab. If you think you’ll want to follow along with the Jupyter notebooks.</a:t>
            </a:r>
          </a:p>
          <a:p>
            <a:r>
              <a:rPr lang="en-US" sz="4800" dirty="0">
                <a:latin typeface="+mn-lt"/>
                <a:ea typeface="Roboto Mono"/>
              </a:rPr>
              <a:t>Hot labs have already been spun up for us, but we can spin up more later, they may take ~15 minutes though.</a:t>
            </a:r>
          </a:p>
          <a:p>
            <a:r>
              <a:rPr lang="en-US" sz="4800" dirty="0">
                <a:latin typeface="+mn-lt"/>
                <a:ea typeface="Roboto Mono"/>
              </a:rPr>
              <a:t>We’ll start with `</a:t>
            </a:r>
            <a:r>
              <a:rPr lang="en-US" sz="4800" dirty="0" err="1">
                <a:latin typeface="+mn-lt"/>
                <a:ea typeface="Roboto Mono"/>
              </a:rPr>
              <a:t>cudaq</a:t>
            </a:r>
            <a:r>
              <a:rPr lang="en-US" sz="4800" dirty="0">
                <a:latin typeface="+mn-lt"/>
                <a:ea typeface="Roboto Mono"/>
              </a:rPr>
              <a:t>-Intro/</a:t>
            </a:r>
            <a:r>
              <a:rPr lang="en-US" sz="4800" dirty="0" err="1">
                <a:latin typeface="+mn-lt"/>
                <a:ea typeface="Roboto Mono"/>
              </a:rPr>
              <a:t>cudaq-introduction.ipynb</a:t>
            </a:r>
            <a:r>
              <a:rPr lang="en-US" sz="4800" dirty="0">
                <a:latin typeface="+mn-lt"/>
                <a:ea typeface="Roboto Mono"/>
              </a:rPr>
              <a:t>` after these slides.</a:t>
            </a:r>
          </a:p>
          <a:p>
            <a:endParaRPr lang="en-US" sz="4800" dirty="0">
              <a:latin typeface="+mn-lt"/>
              <a:ea typeface="Roboto Mono"/>
            </a:endParaRPr>
          </a:p>
          <a:p>
            <a:endParaRPr lang="en-US" sz="4800" dirty="0">
              <a:latin typeface="+mn-lt"/>
              <a:ea typeface="Roboto Mono"/>
            </a:endParaRPr>
          </a:p>
        </p:txBody>
      </p:sp>
    </p:spTree>
    <p:extLst>
      <p:ext uri="{BB962C8B-B14F-4D97-AF65-F5344CB8AC3E}">
        <p14:creationId xmlns:p14="http://schemas.microsoft.com/office/powerpoint/2010/main" val="139183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in Action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Speed-ups for time-evolution of the transverse field Ising model (TFIM)</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492204" y="3895344"/>
            <a:ext cx="19356116" cy="9044280"/>
          </a:xfrm>
        </p:spPr>
        <p:txBody>
          <a:bodyPr/>
          <a:lstStyle/>
          <a:p>
            <a:r>
              <a:rPr lang="en-US">
                <a:latin typeface="+mn-lt"/>
                <a:ea typeface="Roboto Mono" pitchFamily="49" charset="0"/>
              </a:rPr>
              <a:t>Collaboration with Hewlett Packard Labs</a:t>
            </a:r>
          </a:p>
          <a:p>
            <a:r>
              <a:rPr lang="en-US">
                <a:latin typeface="+mn-lt"/>
                <a:ea typeface="Roboto Mono" pitchFamily="49" charset="0"/>
              </a:rPr>
              <a:t>Study dynamical quantum phase transitions</a:t>
            </a:r>
          </a:p>
          <a:p>
            <a:pPr lvl="1"/>
            <a:r>
              <a:rPr lang="en-US">
                <a:latin typeface="+mn-lt"/>
                <a:ea typeface="Roboto Mono" pitchFamily="49" charset="0"/>
              </a:rPr>
              <a:t>Requires computation of overlap of initial state with time evolved state</a:t>
            </a:r>
          </a:p>
          <a:p>
            <a:r>
              <a:rPr lang="en-US">
                <a:latin typeface="+mn-lt"/>
                <a:ea typeface="Roboto Mono" pitchFamily="49" charset="0"/>
              </a:rPr>
              <a:t>Leverage NVIDIA multi-node, multi-GPU simulation backend. </a:t>
            </a:r>
          </a:p>
          <a:p>
            <a:pPr lvl="1"/>
            <a:r>
              <a:rPr lang="en-US">
                <a:latin typeface="+mn-lt"/>
                <a:ea typeface="Roboto Mono" pitchFamily="49" charset="0"/>
              </a:rPr>
              <a:t>Distributed state-vector simulator</a:t>
            </a:r>
          </a:p>
          <a:p>
            <a:r>
              <a:rPr lang="en-US">
                <a:latin typeface="+mn-lt"/>
                <a:ea typeface="Roboto Mono" pitchFamily="49" charset="0"/>
              </a:rPr>
              <a:t>600x performance increase over multi-threaded CPU approaches </a:t>
            </a:r>
          </a:p>
        </p:txBody>
      </p:sp>
      <p:pic>
        <p:nvPicPr>
          <p:cNvPr id="8" name="Picture 7" descr="A graph with different colored bars&#10;&#10;Description automatically generated">
            <a:extLst>
              <a:ext uri="{FF2B5EF4-FFF2-40B4-BE49-F238E27FC236}">
                <a16:creationId xmlns:a16="http://schemas.microsoft.com/office/drawing/2014/main" id="{ECDB6C37-9839-1527-C86D-B0734023A9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5492" y="11731753"/>
            <a:ext cx="15472862" cy="7927847"/>
          </a:xfrm>
          <a:prstGeom prst="rect">
            <a:avLst/>
          </a:prstGeom>
        </p:spPr>
      </p:pic>
      <p:pic>
        <p:nvPicPr>
          <p:cNvPr id="11" name="Picture 10" descr="A graph with a line and a point&#10;&#10;Description automatically generated">
            <a:extLst>
              <a:ext uri="{FF2B5EF4-FFF2-40B4-BE49-F238E27FC236}">
                <a16:creationId xmlns:a16="http://schemas.microsoft.com/office/drawing/2014/main" id="{6E483B9F-7E6C-857B-78D3-95D9FB468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5010" y="4071141"/>
            <a:ext cx="12559693" cy="7957667"/>
          </a:xfrm>
          <a:prstGeom prst="rect">
            <a:avLst/>
          </a:prstGeom>
        </p:spPr>
      </p:pic>
      <p:sp>
        <p:nvSpPr>
          <p:cNvPr id="12" name="TextBox 11">
            <a:extLst>
              <a:ext uri="{FF2B5EF4-FFF2-40B4-BE49-F238E27FC236}">
                <a16:creationId xmlns:a16="http://schemas.microsoft.com/office/drawing/2014/main" id="{B8E555FA-5325-5C96-2744-C66DC701F9B0}"/>
              </a:ext>
            </a:extLst>
          </p:cNvPr>
          <p:cNvSpPr txBox="1"/>
          <p:nvPr/>
        </p:nvSpPr>
        <p:spPr>
          <a:xfrm>
            <a:off x="2303141" y="9715816"/>
            <a:ext cx="16951414" cy="4031873"/>
          </a:xfrm>
          <a:prstGeom prst="rect">
            <a:avLst/>
          </a:prstGeom>
          <a:solidFill>
            <a:schemeClr val="tx1">
              <a:lumMod val="95000"/>
            </a:schemeClr>
          </a:solidFill>
          <a:ln w="19050">
            <a:solidFill>
              <a:schemeClr val="bg1"/>
            </a:solidFill>
          </a:ln>
        </p:spPr>
        <p:txBody>
          <a:bodyPr wrap="square" rtlCol="0">
            <a:spAutoFit/>
          </a:bodyPr>
          <a:lstStyle/>
          <a:p>
            <a:r>
              <a:rPr lang="en-US" sz="3200">
                <a:solidFill>
                  <a:schemeClr val="tx2"/>
                </a:solidFill>
                <a:latin typeface="Roboto Mono" pitchFamily="49" charset="0"/>
                <a:ea typeface="Roboto Mono" pitchFamily="49" charset="0"/>
              </a:rPr>
              <a:t>@cudaq.kernel()</a:t>
            </a:r>
          </a:p>
          <a:p>
            <a:r>
              <a:rPr lang="en-US" sz="3200">
                <a:solidFill>
                  <a:schemeClr val="accent2">
                    <a:lumMod val="60000"/>
                    <a:lumOff val="40000"/>
                  </a:schemeClr>
                </a:solidFill>
                <a:latin typeface="Roboto Mono" pitchFamily="49" charset="0"/>
                <a:ea typeface="Roboto Mono" pitchFamily="49" charset="0"/>
              </a:rPr>
              <a:t>def</a:t>
            </a:r>
            <a:r>
              <a:rPr lang="en-US" sz="3200">
                <a:solidFill>
                  <a:schemeClr val="bg1"/>
                </a:solidFill>
                <a:latin typeface="Roboto Mono" pitchFamily="49" charset="0"/>
                <a:ea typeface="Roboto Mono" pitchFamily="49" charset="0"/>
              </a:rPr>
              <a:t> tfimEvolve(timeStep: </a:t>
            </a:r>
            <a:r>
              <a:rPr lang="en-US" sz="3200">
                <a:solidFill>
                  <a:schemeClr val="accent2">
                    <a:lumMod val="60000"/>
                    <a:lumOff val="40000"/>
                  </a:schemeClr>
                </a:solidFill>
                <a:latin typeface="Roboto Mono" pitchFamily="49" charset="0"/>
                <a:ea typeface="Roboto Mono" pitchFamily="49" charset="0"/>
              </a:rPr>
              <a:t>float</a:t>
            </a:r>
            <a:r>
              <a:rPr lang="en-US" sz="3200">
                <a:solidFill>
                  <a:schemeClr val="bg1"/>
                </a:solidFill>
                <a:latin typeface="Roboto Mono" pitchFamily="49" charset="0"/>
                <a:ea typeface="Roboto Mono" pitchFamily="49" charset="0"/>
              </a:rPr>
              <a:t>, params: </a:t>
            </a:r>
            <a:r>
              <a:rPr lang="en-US" sz="3200">
                <a:solidFill>
                  <a:schemeClr val="tx2">
                    <a:lumMod val="75000"/>
                  </a:schemeClr>
                </a:solidFill>
                <a:latin typeface="Roboto Mono" pitchFamily="49" charset="0"/>
                <a:ea typeface="Roboto Mono" pitchFamily="49" charset="0"/>
              </a:rPr>
              <a:t>list</a:t>
            </a:r>
            <a:r>
              <a:rPr lang="en-US" sz="3200">
                <a:solidFill>
                  <a:schemeClr val="bg1"/>
                </a:solidFill>
                <a:latin typeface="Roboto Mono" pitchFamily="49" charset="0"/>
                <a:ea typeface="Roboto Mono" pitchFamily="49" charset="0"/>
              </a:rPr>
              <a:t>[</a:t>
            </a:r>
            <a:r>
              <a:rPr lang="en-US" sz="3200">
                <a:solidFill>
                  <a:schemeClr val="accent2">
                    <a:lumMod val="60000"/>
                    <a:lumOff val="40000"/>
                  </a:schemeClr>
                </a:solidFill>
                <a:latin typeface="Roboto Mono" pitchFamily="49" charset="0"/>
                <a:ea typeface="Roboto Mono" pitchFamily="49" charset="0"/>
              </a:rPr>
              <a:t>float</a:t>
            </a:r>
            <a:r>
              <a:rPr lang="en-US" sz="3200">
                <a:solidFill>
                  <a:schemeClr val="bg1"/>
                </a:solidFill>
                <a:latin typeface="Roboto Mono" pitchFamily="49" charset="0"/>
                <a:ea typeface="Roboto Mono" pitchFamily="49" charset="0"/>
              </a:rPr>
              <a:t>]):</a:t>
            </a:r>
          </a:p>
          <a:p>
            <a:r>
              <a:rPr lang="en-US" sz="3200">
                <a:solidFill>
                  <a:schemeClr val="bg1"/>
                </a:solidFill>
                <a:latin typeface="Roboto Mono" pitchFamily="49" charset="0"/>
                <a:ea typeface="Roboto Mono" pitchFamily="49" charset="0"/>
              </a:rPr>
              <a:t>    qubits = cudaq.</a:t>
            </a:r>
            <a:r>
              <a:rPr lang="en-US" sz="3200">
                <a:solidFill>
                  <a:schemeClr val="tx2">
                    <a:lumMod val="75000"/>
                  </a:schemeClr>
                </a:solidFill>
                <a:latin typeface="Roboto Mono" pitchFamily="49" charset="0"/>
                <a:ea typeface="Roboto Mono" pitchFamily="49" charset="0"/>
              </a:rPr>
              <a:t>qvector</a:t>
            </a:r>
            <a:r>
              <a:rPr lang="en-US" sz="3200">
                <a:solidFill>
                  <a:schemeClr val="bg1"/>
                </a:solidFill>
                <a:latin typeface="Roboto Mono" pitchFamily="49" charset="0"/>
                <a:ea typeface="Roboto Mono" pitchFamily="49" charset="0"/>
              </a:rPr>
              <a:t>(</a:t>
            </a:r>
            <a:r>
              <a:rPr lang="en-US" sz="3200">
                <a:solidFill>
                  <a:schemeClr val="accent2">
                    <a:lumMod val="60000"/>
                    <a:lumOff val="40000"/>
                  </a:schemeClr>
                </a:solidFill>
                <a:latin typeface="Roboto Mono" pitchFamily="49" charset="0"/>
                <a:ea typeface="Roboto Mono" pitchFamily="49" charset="0"/>
              </a:rPr>
              <a:t>40</a:t>
            </a:r>
            <a:r>
              <a:rPr lang="en-US" sz="3200">
                <a:solidFill>
                  <a:schemeClr val="bg1"/>
                </a:solidFill>
                <a:latin typeface="Roboto Mono" pitchFamily="49" charset="0"/>
                <a:ea typeface="Roboto Mono" pitchFamily="49" charset="0"/>
              </a:rPr>
              <a:t>)</a:t>
            </a:r>
          </a:p>
          <a:p>
            <a:r>
              <a:rPr lang="en-US" sz="3200">
                <a:solidFill>
                  <a:schemeClr val="accent1"/>
                </a:solidFill>
                <a:latin typeface="Roboto Mono" pitchFamily="49" charset="0"/>
                <a:ea typeface="Roboto Mono" pitchFamily="49" charset="0"/>
              </a:rPr>
              <a:t>    ... Circuit, use input params ...</a:t>
            </a:r>
          </a:p>
          <a:p>
            <a:endParaRPr lang="en-US" sz="3200">
              <a:solidFill>
                <a:schemeClr val="bg1"/>
              </a:solidFill>
              <a:latin typeface="Roboto Mono" pitchFamily="49" charset="0"/>
              <a:ea typeface="Roboto Mono" pitchFamily="49" charset="0"/>
            </a:endParaRPr>
          </a:p>
          <a:p>
            <a:r>
              <a:rPr lang="en-US" sz="3200">
                <a:solidFill>
                  <a:schemeClr val="accent6">
                    <a:lumMod val="60000"/>
                    <a:lumOff val="40000"/>
                  </a:schemeClr>
                </a:solidFill>
                <a:latin typeface="Roboto Mono" pitchFamily="49" charset="0"/>
                <a:ea typeface="Roboto Mono" pitchFamily="49" charset="0"/>
              </a:rPr>
              <a:t>for</a:t>
            </a:r>
            <a:r>
              <a:rPr lang="en-US" sz="3200">
                <a:solidFill>
                  <a:schemeClr val="bg1"/>
                </a:solidFill>
                <a:latin typeface="Roboto Mono" pitchFamily="49" charset="0"/>
                <a:ea typeface="Roboto Mono" pitchFamily="49" charset="0"/>
              </a:rPr>
              <a:t> time </a:t>
            </a:r>
            <a:r>
              <a:rPr lang="en-US" sz="3200">
                <a:solidFill>
                  <a:schemeClr val="accent2">
                    <a:lumMod val="60000"/>
                    <a:lumOff val="40000"/>
                  </a:schemeClr>
                </a:solidFill>
                <a:latin typeface="Roboto Mono" pitchFamily="49" charset="0"/>
                <a:ea typeface="Roboto Mono" pitchFamily="49" charset="0"/>
              </a:rPr>
              <a:t>in</a:t>
            </a:r>
            <a:r>
              <a:rPr lang="en-US" sz="3200">
                <a:solidFill>
                  <a:schemeClr val="bg1"/>
                </a:solidFill>
                <a:latin typeface="Roboto Mono" pitchFamily="49" charset="0"/>
                <a:ea typeface="Roboto Mono" pitchFamily="49" charset="0"/>
              </a:rPr>
              <a:t> </a:t>
            </a:r>
            <a:r>
              <a:rPr lang="en-US" sz="3200">
                <a:solidFill>
                  <a:schemeClr val="tx2"/>
                </a:solidFill>
                <a:latin typeface="Roboto Mono" pitchFamily="49" charset="0"/>
                <a:ea typeface="Roboto Mono" pitchFamily="49" charset="0"/>
              </a:rPr>
              <a:t>range</a:t>
            </a:r>
            <a:r>
              <a:rPr lang="en-US" sz="3200">
                <a:solidFill>
                  <a:schemeClr val="bg1"/>
                </a:solidFill>
                <a:latin typeface="Roboto Mono" pitchFamily="49" charset="0"/>
                <a:ea typeface="Roboto Mono" pitchFamily="49" charset="0"/>
              </a:rPr>
              <a:t>(finalTime):</a:t>
            </a:r>
          </a:p>
          <a:p>
            <a:r>
              <a:rPr lang="en-US" sz="3200">
                <a:solidFill>
                  <a:schemeClr val="bg1"/>
                </a:solidFill>
                <a:latin typeface="Roboto Mono" pitchFamily="49" charset="0"/>
                <a:ea typeface="Roboto Mono" pitchFamily="49" charset="0"/>
              </a:rPr>
              <a:t>    state = cudaq.</a:t>
            </a:r>
            <a:r>
              <a:rPr lang="en-US" sz="3200">
                <a:solidFill>
                  <a:schemeClr val="tx2"/>
                </a:solidFill>
                <a:latin typeface="Roboto Mono" pitchFamily="49" charset="0"/>
                <a:ea typeface="Roboto Mono" pitchFamily="49" charset="0"/>
              </a:rPr>
              <a:t>get_state</a:t>
            </a:r>
            <a:r>
              <a:rPr lang="en-US" sz="3200">
                <a:solidFill>
                  <a:schemeClr val="bg1"/>
                </a:solidFill>
                <a:latin typeface="Roboto Mono" pitchFamily="49" charset="0"/>
                <a:ea typeface="Roboto Mono" pitchFamily="49" charset="0"/>
              </a:rPr>
              <a:t>(tfimEvolve, time, params)</a:t>
            </a:r>
          </a:p>
          <a:p>
            <a:r>
              <a:rPr lang="en-US" sz="3200">
                <a:solidFill>
                  <a:schemeClr val="bg1"/>
                </a:solidFill>
                <a:latin typeface="Roboto Mono" pitchFamily="49" charset="0"/>
                <a:ea typeface="Roboto Mono" pitchFamily="49" charset="0"/>
              </a:rPr>
              <a:t>    overlaps.append(state.overlap(initialState))</a:t>
            </a:r>
          </a:p>
        </p:txBody>
      </p:sp>
      <p:pic>
        <p:nvPicPr>
          <p:cNvPr id="16" name="Picture 15" descr="A diagram of a single timestep&#10;&#10;Description automatically generated">
            <a:extLst>
              <a:ext uri="{FF2B5EF4-FFF2-40B4-BE49-F238E27FC236}">
                <a16:creationId xmlns:a16="http://schemas.microsoft.com/office/drawing/2014/main" id="{2833126C-923D-31E4-5306-B2AD16AB4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3572" y="14017932"/>
            <a:ext cx="11339324" cy="6556068"/>
          </a:xfrm>
          <a:prstGeom prst="rect">
            <a:avLst/>
          </a:prstGeom>
        </p:spPr>
      </p:pic>
    </p:spTree>
    <p:extLst>
      <p:ext uri="{BB962C8B-B14F-4D97-AF65-F5344CB8AC3E}">
        <p14:creationId xmlns:p14="http://schemas.microsoft.com/office/powerpoint/2010/main" val="1004772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BA28-258B-F9AF-C4EC-0FC9E50E08AF}"/>
              </a:ext>
            </a:extLst>
          </p:cNvPr>
          <p:cNvSpPr>
            <a:spLocks noGrp="1"/>
          </p:cNvSpPr>
          <p:nvPr>
            <p:ph type="title"/>
          </p:nvPr>
        </p:nvSpPr>
        <p:spPr/>
        <p:txBody>
          <a:bodyPr/>
          <a:lstStyle/>
          <a:p>
            <a:r>
              <a:rPr lang="en-US"/>
              <a:t>CUDA-Q in Action</a:t>
            </a:r>
          </a:p>
        </p:txBody>
      </p:sp>
      <p:sp>
        <p:nvSpPr>
          <p:cNvPr id="3" name="Text Placeholder 2">
            <a:extLst>
              <a:ext uri="{FF2B5EF4-FFF2-40B4-BE49-F238E27FC236}">
                <a16:creationId xmlns:a16="http://schemas.microsoft.com/office/drawing/2014/main" id="{77F96756-E322-7CCB-2FA5-F37EEDA39267}"/>
              </a:ext>
            </a:extLst>
          </p:cNvPr>
          <p:cNvSpPr>
            <a:spLocks noGrp="1"/>
          </p:cNvSpPr>
          <p:nvPr>
            <p:ph type="body" sz="quarter" idx="10"/>
          </p:nvPr>
        </p:nvSpPr>
        <p:spPr/>
        <p:txBody>
          <a:bodyPr/>
          <a:lstStyle/>
          <a:p>
            <a:r>
              <a:rPr lang="en-US">
                <a:solidFill>
                  <a:schemeClr val="tx2"/>
                </a:solidFill>
              </a:rPr>
              <a:t>GPT-QE - University of Toronto and St. Jude Children’s Research Hospital with CUDA-Q</a:t>
            </a:r>
          </a:p>
        </p:txBody>
      </p:sp>
      <p:sp>
        <p:nvSpPr>
          <p:cNvPr id="30" name="Google Shape;416;p12">
            <a:extLst>
              <a:ext uri="{FF2B5EF4-FFF2-40B4-BE49-F238E27FC236}">
                <a16:creationId xmlns:a16="http://schemas.microsoft.com/office/drawing/2014/main" id="{44B8EED8-0871-70AB-3A86-428BB6798F1F}"/>
              </a:ext>
            </a:extLst>
          </p:cNvPr>
          <p:cNvSpPr txBox="1"/>
          <p:nvPr/>
        </p:nvSpPr>
        <p:spPr>
          <a:xfrm>
            <a:off x="12968514" y="4861065"/>
            <a:ext cx="10638972" cy="868016"/>
          </a:xfrm>
          <a:prstGeom prst="rect">
            <a:avLst/>
          </a:prstGeom>
          <a:noFill/>
          <a:ln>
            <a:noFill/>
          </a:ln>
        </p:spPr>
        <p:txBody>
          <a:bodyPr spcFirstLastPara="1" wrap="square" lIns="91425" tIns="45699" rIns="91425" bIns="45699" anchor="t" anchorCtr="0">
            <a:spAutoFit/>
          </a:bodyPr>
          <a:lstStyle/>
          <a:p>
            <a:pPr algn="ctr" defTabSz="457155">
              <a:lnSpc>
                <a:spcPct val="90000"/>
              </a:lnSpc>
              <a:buClr>
                <a:srgbClr val="FFFFFF"/>
              </a:buClr>
              <a:buSzPts val="3200"/>
            </a:pPr>
            <a:r>
              <a:rPr lang="en-US" sz="3201">
                <a:solidFill>
                  <a:srgbClr val="FFFFFF"/>
                </a:solidFill>
                <a:latin typeface="NVIDIA Sans"/>
                <a:ea typeface="NVIDIA Sans"/>
                <a:cs typeface="NVIDIA Sans"/>
                <a:sym typeface="NVIDIA Sans"/>
              </a:rPr>
              <a:t>BASF</a:t>
            </a:r>
            <a:br>
              <a:rPr lang="en-US" sz="3600">
                <a:solidFill>
                  <a:srgbClr val="FFFFFF"/>
                </a:solidFill>
                <a:latin typeface="NVIDIA Sans"/>
                <a:ea typeface="NVIDIA Sans"/>
                <a:cs typeface="NVIDIA Sans"/>
                <a:sym typeface="NVIDIA Sans"/>
              </a:rPr>
            </a:br>
            <a:r>
              <a:rPr lang="en-US" sz="2400">
                <a:solidFill>
                  <a:srgbClr val="FFFFFF"/>
                </a:solidFill>
                <a:latin typeface="NVIDIA Sans"/>
                <a:ea typeface="NVIDIA Sans"/>
                <a:cs typeface="NVIDIA Sans"/>
                <a:sym typeface="NVIDIA Sans"/>
              </a:rPr>
              <a:t>Chemistry Workflow QMCPACK + CUDA Quantum</a:t>
            </a:r>
            <a:endParaRPr>
              <a:solidFill>
                <a:srgbClr val="FFFFFF"/>
              </a:solidFill>
              <a:latin typeface="NVIDIA Sans"/>
            </a:endParaRPr>
          </a:p>
        </p:txBody>
      </p:sp>
      <p:sp>
        <p:nvSpPr>
          <p:cNvPr id="32" name="TextBox 31">
            <a:extLst>
              <a:ext uri="{FF2B5EF4-FFF2-40B4-BE49-F238E27FC236}">
                <a16:creationId xmlns:a16="http://schemas.microsoft.com/office/drawing/2014/main" id="{8951F3F0-FD7F-D77B-CA81-9C7FA5545ABA}"/>
              </a:ext>
            </a:extLst>
          </p:cNvPr>
          <p:cNvSpPr txBox="1"/>
          <p:nvPr/>
        </p:nvSpPr>
        <p:spPr>
          <a:xfrm>
            <a:off x="640080" y="5728953"/>
            <a:ext cx="18059400" cy="9939131"/>
          </a:xfrm>
          <a:prstGeom prst="rect">
            <a:avLst/>
          </a:prstGeom>
          <a:noFill/>
        </p:spPr>
        <p:txBody>
          <a:bodyPr wrap="square" rtlCol="0">
            <a:spAutoFit/>
          </a:bodyPr>
          <a:lstStyle/>
          <a:p>
            <a:pPr marL="571443" indent="-571443" defTabSz="457155">
              <a:buFont typeface="Arial" panose="020B0604020202020204" pitchFamily="34" charset="0"/>
              <a:buChar char="•"/>
            </a:pPr>
            <a:r>
              <a:rPr lang="en-US" sz="3999">
                <a:solidFill>
                  <a:srgbClr val="000000"/>
                </a:solidFill>
                <a:latin typeface="Trebuchet MS" panose="020B0603020202020204" pitchFamily="34" charset="0"/>
              </a:rPr>
              <a:t>Developed a novel Generative Pre-Trained Transformer-based (GPT) method for computing the ground-state energy of molecules of interest</a:t>
            </a: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r>
              <a:rPr lang="en-US" sz="3999">
                <a:solidFill>
                  <a:srgbClr val="000000"/>
                </a:solidFill>
                <a:latin typeface="Trebuchet MS" panose="020B0603020202020204" pitchFamily="34" charset="0"/>
              </a:rPr>
              <a:t>The first demonstration of a GPT-generated quantum circuit in the literature</a:t>
            </a: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r>
              <a:rPr lang="en-US" sz="3999">
                <a:solidFill>
                  <a:srgbClr val="000000"/>
                </a:solidFill>
                <a:latin typeface="Trebuchet MS" panose="020B0603020202020204" pitchFamily="34" charset="0"/>
              </a:rPr>
              <a:t>A powerful example of leveraging AI to accelerate quantum computing</a:t>
            </a: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r>
              <a:rPr lang="en-US" sz="3999">
                <a:solidFill>
                  <a:srgbClr val="000000"/>
                </a:solidFill>
                <a:latin typeface="Trebuchet MS" panose="020B0603020202020204" pitchFamily="34" charset="0"/>
              </a:rPr>
              <a:t>Executed using CUDA-Q on A100 GPUs on Perlmutter</a:t>
            </a:r>
          </a:p>
          <a:p>
            <a:pPr defTabSz="457155"/>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r>
              <a:rPr lang="en-US" sz="3999">
                <a:solidFill>
                  <a:srgbClr val="000000"/>
                </a:solidFill>
                <a:latin typeface="Trebuchet MS" panose="020B0603020202020204" pitchFamily="34" charset="0"/>
              </a:rPr>
              <a:t>Opens the door to a wide variety of novel Generative Quantum Algorithms (GQAs) for drug discovery, materials science, and environmental challenges</a:t>
            </a: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a:p>
            <a:pPr marL="571443" indent="-571443" defTabSz="457155">
              <a:buFont typeface="Arial" panose="020B0604020202020204" pitchFamily="34" charset="0"/>
              <a:buChar char="•"/>
            </a:pPr>
            <a:endParaRPr lang="en-US" sz="3999">
              <a:solidFill>
                <a:srgbClr val="000000"/>
              </a:solidFill>
              <a:latin typeface="Trebuchet MS" panose="020B0603020202020204" pitchFamily="34" charset="0"/>
            </a:endParaRPr>
          </a:p>
        </p:txBody>
      </p:sp>
      <p:pic>
        <p:nvPicPr>
          <p:cNvPr id="8" name="Picture 2" descr="Download University of Toronto (UToronto, U of T) Logo in SVG Vector or PNG  File Format - Logo.wine">
            <a:extLst>
              <a:ext uri="{FF2B5EF4-FFF2-40B4-BE49-F238E27FC236}">
                <a16:creationId xmlns:a16="http://schemas.microsoft.com/office/drawing/2014/main" id="{8EC108C2-C086-E1D3-AC38-9D25DC185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14787849"/>
            <a:ext cx="7965300" cy="53005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6C2621-E9CE-8A99-BE83-35755BAF138E}"/>
              </a:ext>
            </a:extLst>
          </p:cNvPr>
          <p:cNvSpPr txBox="1"/>
          <p:nvPr/>
        </p:nvSpPr>
        <p:spPr>
          <a:xfrm>
            <a:off x="12233249" y="17173185"/>
            <a:ext cx="184731" cy="1938992"/>
          </a:xfrm>
          <a:prstGeom prst="rect">
            <a:avLst/>
          </a:prstGeom>
          <a:noFill/>
        </p:spPr>
        <p:txBody>
          <a:bodyPr wrap="none" rtlCol="0">
            <a:spAutoFit/>
          </a:bodyPr>
          <a:lstStyle/>
          <a:p>
            <a:pPr algn="ctr"/>
            <a:endParaRPr lang="en-US" sz="12000" err="1">
              <a:solidFill>
                <a:schemeClr val="bg1"/>
              </a:solidFill>
              <a:latin typeface="Trebuchet MS" panose="020B0603020202020204" pitchFamily="34" charset="0"/>
            </a:endParaRPr>
          </a:p>
        </p:txBody>
      </p:sp>
      <p:pic>
        <p:nvPicPr>
          <p:cNvPr id="1028" name="Picture 4" descr="St. Jude Children's Research Hospital">
            <a:extLst>
              <a:ext uri="{FF2B5EF4-FFF2-40B4-BE49-F238E27FC236}">
                <a16:creationId xmlns:a16="http://schemas.microsoft.com/office/drawing/2014/main" id="{4DCDE624-AED8-35CE-553B-A89D59568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5382" y="15982857"/>
            <a:ext cx="9568005" cy="38272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C69097-DCA7-20BF-45A4-96D88A63A388}"/>
              </a:ext>
            </a:extLst>
          </p:cNvPr>
          <p:cNvPicPr>
            <a:picLocks noChangeAspect="1"/>
          </p:cNvPicPr>
          <p:nvPr/>
        </p:nvPicPr>
        <p:blipFill rotWithShape="1">
          <a:blip r:embed="rId5"/>
          <a:srcRect l="40455" t="15339"/>
          <a:stretch/>
        </p:blipFill>
        <p:spPr>
          <a:xfrm rot="5400000">
            <a:off x="23172829" y="-75082"/>
            <a:ext cx="7804354" cy="15745209"/>
          </a:xfrm>
          <a:prstGeom prst="rect">
            <a:avLst/>
          </a:prstGeom>
        </p:spPr>
      </p:pic>
      <p:sp>
        <p:nvSpPr>
          <p:cNvPr id="15" name="TextBox 14">
            <a:extLst>
              <a:ext uri="{FF2B5EF4-FFF2-40B4-BE49-F238E27FC236}">
                <a16:creationId xmlns:a16="http://schemas.microsoft.com/office/drawing/2014/main" id="{3CBFF97C-357E-EF5C-7301-66A5489147F2}"/>
              </a:ext>
            </a:extLst>
          </p:cNvPr>
          <p:cNvSpPr txBox="1"/>
          <p:nvPr/>
        </p:nvSpPr>
        <p:spPr>
          <a:xfrm>
            <a:off x="23607486" y="19442062"/>
            <a:ext cx="8046305" cy="646331"/>
          </a:xfrm>
          <a:prstGeom prst="rect">
            <a:avLst/>
          </a:prstGeom>
          <a:noFill/>
        </p:spPr>
        <p:txBody>
          <a:bodyPr wrap="none" rtlCol="0">
            <a:spAutoFit/>
          </a:bodyPr>
          <a:lstStyle/>
          <a:p>
            <a:pPr algn="ctr"/>
            <a:r>
              <a:rPr lang="en-US" sz="3600" dirty="0">
                <a:solidFill>
                  <a:schemeClr val="bg1"/>
                </a:solidFill>
                <a:latin typeface="Trebuchet MS" panose="020B0603020202020204" pitchFamily="34" charset="0"/>
              </a:rPr>
              <a:t>https://</a:t>
            </a:r>
            <a:r>
              <a:rPr lang="en-US" sz="3600" dirty="0" err="1">
                <a:solidFill>
                  <a:schemeClr val="bg1"/>
                </a:solidFill>
                <a:latin typeface="Trebuchet MS" panose="020B0603020202020204" pitchFamily="34" charset="0"/>
              </a:rPr>
              <a:t>arxiv.org</a:t>
            </a:r>
            <a:r>
              <a:rPr lang="en-US" sz="3600" dirty="0">
                <a:solidFill>
                  <a:schemeClr val="bg1"/>
                </a:solidFill>
                <a:latin typeface="Trebuchet MS" panose="020B0603020202020204" pitchFamily="34" charset="0"/>
              </a:rPr>
              <a:t>/pdf/2401.09253.pdf</a:t>
            </a:r>
          </a:p>
        </p:txBody>
      </p:sp>
      <p:pic>
        <p:nvPicPr>
          <p:cNvPr id="5" name="Picture 4" descr="A graph of a graph of a bond&#10;&#10;Description automatically generated with medium confidence">
            <a:extLst>
              <a:ext uri="{FF2B5EF4-FFF2-40B4-BE49-F238E27FC236}">
                <a16:creationId xmlns:a16="http://schemas.microsoft.com/office/drawing/2014/main" id="{F388809E-7C05-9716-33A5-825EF39FA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0658" y="11120156"/>
            <a:ext cx="10962132" cy="7761189"/>
          </a:xfrm>
          <a:prstGeom prst="rect">
            <a:avLst/>
          </a:prstGeom>
        </p:spPr>
      </p:pic>
    </p:spTree>
    <p:extLst>
      <p:ext uri="{BB962C8B-B14F-4D97-AF65-F5344CB8AC3E}">
        <p14:creationId xmlns:p14="http://schemas.microsoft.com/office/powerpoint/2010/main" val="4019876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383989" y="4343400"/>
            <a:ext cx="21476011" cy="5943600"/>
          </a:xfrm>
        </p:spPr>
        <p:txBody>
          <a:bodyPr/>
          <a:lstStyle/>
          <a:p>
            <a:r>
              <a:rPr lang="en-US" dirty="0"/>
              <a:t>New Performance Updates</a:t>
            </a:r>
          </a:p>
          <a:p>
            <a:endParaRPr lang="en-US" dirty="0"/>
          </a:p>
          <a:p>
            <a:endParaRPr lang="en-US" dirty="0"/>
          </a:p>
        </p:txBody>
      </p:sp>
    </p:spTree>
    <p:extLst>
      <p:ext uri="{BB962C8B-B14F-4D97-AF65-F5344CB8AC3E}">
        <p14:creationId xmlns:p14="http://schemas.microsoft.com/office/powerpoint/2010/main" val="3036348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BA28-258B-F9AF-C4EC-0FC9E50E08AF}"/>
              </a:ext>
            </a:extLst>
          </p:cNvPr>
          <p:cNvSpPr>
            <a:spLocks noGrp="1"/>
          </p:cNvSpPr>
          <p:nvPr>
            <p:ph type="title"/>
          </p:nvPr>
        </p:nvSpPr>
        <p:spPr>
          <a:xfrm>
            <a:off x="2514600" y="0"/>
            <a:ext cx="31546800" cy="2514601"/>
          </a:xfrm>
        </p:spPr>
        <p:txBody>
          <a:bodyPr vert="horz" lIns="91440" tIns="45720" rIns="91440" bIns="45720" rtlCol="0" anchor="b">
            <a:normAutofit/>
          </a:bodyPr>
          <a:lstStyle/>
          <a:p>
            <a:r>
              <a:rPr lang="en-US" b="1" kern="1200" cap="none" baseline="0" dirty="0">
                <a:latin typeface="NVIDIA Sans" panose="020B0503020203020204" pitchFamily="34" charset="0"/>
                <a:ea typeface="+mj-ea"/>
                <a:cs typeface="NVIDIA Sans" panose="020B0503020203020204" pitchFamily="34" charset="0"/>
              </a:rPr>
              <a:t>CUDA-Q performance updates</a:t>
            </a:r>
          </a:p>
        </p:txBody>
      </p:sp>
      <p:sp>
        <p:nvSpPr>
          <p:cNvPr id="32" name="TextBox 31">
            <a:extLst>
              <a:ext uri="{FF2B5EF4-FFF2-40B4-BE49-F238E27FC236}">
                <a16:creationId xmlns:a16="http://schemas.microsoft.com/office/drawing/2014/main" id="{8951F3F0-FD7F-D77B-CA81-9C7FA5545ABA}"/>
              </a:ext>
            </a:extLst>
          </p:cNvPr>
          <p:cNvSpPr txBox="1"/>
          <p:nvPr/>
        </p:nvSpPr>
        <p:spPr>
          <a:xfrm>
            <a:off x="2514600" y="2487168"/>
            <a:ext cx="31546800" cy="1408176"/>
          </a:xfrm>
          <a:prstGeom prst="rect">
            <a:avLst/>
          </a:prstGeom>
        </p:spPr>
        <p:txBody>
          <a:bodyPr rtlCol="0">
            <a:normAutofit/>
          </a:bodyPr>
          <a:lstStyle/>
          <a:p>
            <a:pPr algn="ctr" defTabSz="2743200">
              <a:lnSpc>
                <a:spcPct val="90000"/>
              </a:lnSpc>
              <a:spcAft>
                <a:spcPts val="600"/>
              </a:spcAft>
            </a:pPr>
            <a:r>
              <a:rPr lang="en-US" sz="4800" kern="1200" dirty="0">
                <a:solidFill>
                  <a:schemeClr val="tx2"/>
                </a:solidFill>
                <a:latin typeface="NVIDIA Sans" panose="020B0503020203020204" pitchFamily="34" charset="0"/>
                <a:ea typeface="+mn-ea"/>
                <a:cs typeface="NVIDIA Sans" panose="020B0503020203020204" pitchFamily="34" charset="0"/>
              </a:rPr>
              <a:t>Improved Gate Fusion</a:t>
            </a: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p:txBody>
      </p:sp>
      <p:pic>
        <p:nvPicPr>
          <p:cNvPr id="4" name="Picture 3">
            <a:extLst>
              <a:ext uri="{FF2B5EF4-FFF2-40B4-BE49-F238E27FC236}">
                <a16:creationId xmlns:a16="http://schemas.microsoft.com/office/drawing/2014/main" id="{BA2911BC-9DF1-236A-A874-55FDDE16EA21}"/>
              </a:ext>
            </a:extLst>
          </p:cNvPr>
          <p:cNvPicPr>
            <a:picLocks noChangeAspect="1"/>
          </p:cNvPicPr>
          <p:nvPr/>
        </p:nvPicPr>
        <p:blipFill rotWithShape="1">
          <a:blip r:embed="rId3"/>
          <a:srcRect l="1848" r="3988" b="1"/>
          <a:stretch/>
        </p:blipFill>
        <p:spPr>
          <a:xfrm>
            <a:off x="2514600" y="4846320"/>
            <a:ext cx="31546800" cy="13651992"/>
          </a:xfrm>
          <a:prstGeom prst="rect">
            <a:avLst/>
          </a:prstGeom>
          <a:noFill/>
        </p:spPr>
      </p:pic>
      <p:sp>
        <p:nvSpPr>
          <p:cNvPr id="11" name="TextBox 10">
            <a:extLst>
              <a:ext uri="{FF2B5EF4-FFF2-40B4-BE49-F238E27FC236}">
                <a16:creationId xmlns:a16="http://schemas.microsoft.com/office/drawing/2014/main" id="{2EA8CA6B-7CBC-A119-1341-03D72F394B7C}"/>
              </a:ext>
            </a:extLst>
          </p:cNvPr>
          <p:cNvSpPr txBox="1"/>
          <p:nvPr/>
        </p:nvSpPr>
        <p:spPr>
          <a:xfrm>
            <a:off x="7173739" y="18175146"/>
            <a:ext cx="22228521" cy="646331"/>
          </a:xfrm>
          <a:prstGeom prst="rect">
            <a:avLst/>
          </a:prstGeom>
          <a:noFill/>
        </p:spPr>
        <p:txBody>
          <a:bodyPr wrap="none" rtlCol="0">
            <a:spAutoFit/>
          </a:bodyPr>
          <a:lstStyle/>
          <a:p>
            <a:pPr algn="ctr"/>
            <a:r>
              <a:rPr lang="en-US" sz="3600" dirty="0">
                <a:solidFill>
                  <a:schemeClr val="bg1"/>
                </a:solidFill>
                <a:latin typeface="Trebuchet MS" panose="020B0603020202020204" pitchFamily="34" charset="0"/>
              </a:rPr>
              <a:t>https://</a:t>
            </a:r>
            <a:r>
              <a:rPr lang="en-US" sz="3600" dirty="0" err="1">
                <a:solidFill>
                  <a:schemeClr val="bg1"/>
                </a:solidFill>
                <a:latin typeface="Trebuchet MS" panose="020B0603020202020204" pitchFamily="34" charset="0"/>
              </a:rPr>
              <a:t>developer.nvidia.com</a:t>
            </a:r>
            <a:r>
              <a:rPr lang="en-US" sz="3600" dirty="0">
                <a:solidFill>
                  <a:schemeClr val="bg1"/>
                </a:solidFill>
                <a:latin typeface="Trebuchet MS" panose="020B0603020202020204" pitchFamily="34" charset="0"/>
              </a:rPr>
              <a:t>/blog/new-nvidia-cuda-q-features-boost-quantum-application-performance/</a:t>
            </a:r>
          </a:p>
        </p:txBody>
      </p:sp>
    </p:spTree>
    <p:extLst>
      <p:ext uri="{BB962C8B-B14F-4D97-AF65-F5344CB8AC3E}">
        <p14:creationId xmlns:p14="http://schemas.microsoft.com/office/powerpoint/2010/main" val="557328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BA28-258B-F9AF-C4EC-0FC9E50E08AF}"/>
              </a:ext>
            </a:extLst>
          </p:cNvPr>
          <p:cNvSpPr>
            <a:spLocks noGrp="1"/>
          </p:cNvSpPr>
          <p:nvPr>
            <p:ph type="title"/>
          </p:nvPr>
        </p:nvSpPr>
        <p:spPr>
          <a:xfrm>
            <a:off x="2514600" y="0"/>
            <a:ext cx="31546800" cy="2514601"/>
          </a:xfrm>
        </p:spPr>
        <p:txBody>
          <a:bodyPr vert="horz" lIns="91440" tIns="45720" rIns="91440" bIns="45720" rtlCol="0" anchor="b">
            <a:normAutofit/>
          </a:bodyPr>
          <a:lstStyle/>
          <a:p>
            <a:r>
              <a:rPr lang="en-US" b="1" kern="1200" cap="none" baseline="0" dirty="0">
                <a:latin typeface="NVIDIA Sans" panose="020B0503020203020204" pitchFamily="34" charset="0"/>
                <a:ea typeface="+mj-ea"/>
                <a:cs typeface="NVIDIA Sans" panose="020B0503020203020204" pitchFamily="34" charset="0"/>
              </a:rPr>
              <a:t>CUDA-Q performance updates</a:t>
            </a:r>
          </a:p>
        </p:txBody>
      </p:sp>
      <p:sp>
        <p:nvSpPr>
          <p:cNvPr id="32" name="TextBox 31">
            <a:extLst>
              <a:ext uri="{FF2B5EF4-FFF2-40B4-BE49-F238E27FC236}">
                <a16:creationId xmlns:a16="http://schemas.microsoft.com/office/drawing/2014/main" id="{8951F3F0-FD7F-D77B-CA81-9C7FA5545ABA}"/>
              </a:ext>
            </a:extLst>
          </p:cNvPr>
          <p:cNvSpPr txBox="1"/>
          <p:nvPr/>
        </p:nvSpPr>
        <p:spPr>
          <a:xfrm>
            <a:off x="2514600" y="2487168"/>
            <a:ext cx="31546800" cy="1408176"/>
          </a:xfrm>
          <a:prstGeom prst="rect">
            <a:avLst/>
          </a:prstGeom>
        </p:spPr>
        <p:txBody>
          <a:bodyPr rtlCol="0">
            <a:normAutofit/>
          </a:bodyPr>
          <a:lstStyle/>
          <a:p>
            <a:pPr algn="ctr" defTabSz="2743200">
              <a:lnSpc>
                <a:spcPct val="90000"/>
              </a:lnSpc>
              <a:spcAft>
                <a:spcPts val="600"/>
              </a:spcAft>
            </a:pPr>
            <a:r>
              <a:rPr lang="en-US" sz="4800" kern="1200" dirty="0">
                <a:solidFill>
                  <a:schemeClr val="tx2"/>
                </a:solidFill>
                <a:latin typeface="NVIDIA Sans" panose="020B0503020203020204" pitchFamily="34" charset="0"/>
                <a:ea typeface="+mn-ea"/>
                <a:cs typeface="NVIDIA Sans" panose="020B0503020203020204" pitchFamily="34" charset="0"/>
              </a:rPr>
              <a:t>Improved JIT compilation and runtime</a:t>
            </a: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a:p>
            <a:pPr algn="ctr" defTabSz="2743200">
              <a:lnSpc>
                <a:spcPct val="90000"/>
              </a:lnSpc>
              <a:spcAft>
                <a:spcPts val="600"/>
              </a:spcAft>
            </a:pPr>
            <a:endParaRPr lang="en-US" sz="4800" kern="1200" dirty="0">
              <a:solidFill>
                <a:schemeClr val="tx2"/>
              </a:solidFill>
              <a:latin typeface="NVIDIA Sans" panose="020B0503020203020204" pitchFamily="34" charset="0"/>
              <a:ea typeface="+mn-ea"/>
              <a:cs typeface="NVIDIA Sans" panose="020B0503020203020204" pitchFamily="34" charset="0"/>
            </a:endParaRPr>
          </a:p>
        </p:txBody>
      </p:sp>
      <p:pic>
        <p:nvPicPr>
          <p:cNvPr id="3" name="Picture 2">
            <a:extLst>
              <a:ext uri="{FF2B5EF4-FFF2-40B4-BE49-F238E27FC236}">
                <a16:creationId xmlns:a16="http://schemas.microsoft.com/office/drawing/2014/main" id="{6ECF39CA-014A-9505-CF8F-D9FD564396E5}"/>
              </a:ext>
            </a:extLst>
          </p:cNvPr>
          <p:cNvPicPr>
            <a:picLocks noChangeAspect="1"/>
          </p:cNvPicPr>
          <p:nvPr/>
        </p:nvPicPr>
        <p:blipFill>
          <a:blip r:embed="rId3"/>
          <a:stretch>
            <a:fillRect/>
          </a:stretch>
        </p:blipFill>
        <p:spPr>
          <a:xfrm>
            <a:off x="4567403" y="4846320"/>
            <a:ext cx="27441193" cy="13651992"/>
          </a:xfrm>
          <a:prstGeom prst="rect">
            <a:avLst/>
          </a:prstGeom>
          <a:noFill/>
        </p:spPr>
      </p:pic>
      <p:sp>
        <p:nvSpPr>
          <p:cNvPr id="8" name="TextBox 7">
            <a:extLst>
              <a:ext uri="{FF2B5EF4-FFF2-40B4-BE49-F238E27FC236}">
                <a16:creationId xmlns:a16="http://schemas.microsoft.com/office/drawing/2014/main" id="{A9AF2EF7-A279-DD92-F211-B12B56557FCF}"/>
              </a:ext>
            </a:extLst>
          </p:cNvPr>
          <p:cNvSpPr txBox="1"/>
          <p:nvPr/>
        </p:nvSpPr>
        <p:spPr>
          <a:xfrm>
            <a:off x="6400800" y="18498312"/>
            <a:ext cx="22864596"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https://</a:t>
            </a:r>
            <a:r>
              <a:rPr kumimoji="0" lang="en-US" sz="3600" b="0" i="0" u="none" strike="noStrike" kern="1200" cap="none" spc="0" normalizeH="0" baseline="0" noProof="0" dirty="0" err="1">
                <a:ln>
                  <a:noFill/>
                </a:ln>
                <a:solidFill>
                  <a:srgbClr val="000000"/>
                </a:solidFill>
                <a:effectLst/>
                <a:uLnTx/>
                <a:uFillTx/>
                <a:latin typeface="Trebuchet MS" panose="020B0603020202020204" pitchFamily="34" charset="0"/>
                <a:ea typeface="+mn-ea"/>
                <a:cs typeface="+mn-cs"/>
              </a:rPr>
              <a:t>developer.nvidia.com</a:t>
            </a:r>
            <a:r>
              <a:rPr kumimoji="0" lang="en-US" sz="36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/blog/new-nvidia-cuda-q-features-boost-quantum-application-performance/</a:t>
            </a:r>
          </a:p>
        </p:txBody>
      </p:sp>
    </p:spTree>
    <p:extLst>
      <p:ext uri="{BB962C8B-B14F-4D97-AF65-F5344CB8AC3E}">
        <p14:creationId xmlns:p14="http://schemas.microsoft.com/office/powerpoint/2010/main" val="3702621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Simulator</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Connecting to a simulator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256790" y="4434840"/>
            <a:ext cx="31546800" cy="13651992"/>
          </a:xfrm>
        </p:spPr>
        <p:txBody>
          <a:bodyPr/>
          <a:lstStyle/>
          <a:p>
            <a:r>
              <a:rPr lang="en-US"/>
              <a:t>Simulator backend-specific state data representation (</a:t>
            </a:r>
            <a:r>
              <a:rPr lang="en-US" err="1">
                <a:latin typeface="Roboto Mono" panose="00000009000000000000" pitchFamily="49" charset="0"/>
                <a:ea typeface="Roboto Mono" panose="00000009000000000000" pitchFamily="49" charset="0"/>
              </a:rPr>
              <a:t>cudaq</a:t>
            </a:r>
            <a:r>
              <a:rPr lang="en-US">
                <a:latin typeface="Roboto Mono" panose="00000009000000000000" pitchFamily="49" charset="0"/>
                <a:ea typeface="Roboto Mono" panose="00000009000000000000" pitchFamily="49" charset="0"/>
              </a:rPr>
              <a:t>::</a:t>
            </a:r>
            <a:r>
              <a:rPr lang="en-US" err="1">
                <a:latin typeface="Roboto Mono" panose="00000009000000000000" pitchFamily="49" charset="0"/>
                <a:ea typeface="Roboto Mono" panose="00000009000000000000" pitchFamily="49" charset="0"/>
              </a:rPr>
              <a:t>SimulationState</a:t>
            </a:r>
            <a:r>
              <a:rPr lang="en-US"/>
              <a:t>)</a:t>
            </a:r>
          </a:p>
          <a:p>
            <a:pPr marL="914400" lvl="1" indent="0">
              <a:buNone/>
            </a:pPr>
            <a:endParaRPr lang="en-US"/>
          </a:p>
          <a:p>
            <a:pPr marL="914400" lvl="1" indent="0">
              <a:buNone/>
            </a:pPr>
            <a:r>
              <a:rPr lang="en-US"/>
              <a:t>Abstract away state data and resources (e.g., simple arrays in GPU or host memory, distributed memory blobs, tensors’ data along with the tensor network description, etc.)</a:t>
            </a:r>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r>
              <a:rPr lang="en-US" err="1">
                <a:latin typeface="Roboto Mono" panose="00000009000000000000" pitchFamily="49" charset="0"/>
                <a:ea typeface="Roboto Mono" panose="00000009000000000000" pitchFamily="49" charset="0"/>
              </a:rPr>
              <a:t>cudaq</a:t>
            </a:r>
            <a:r>
              <a:rPr lang="en-US">
                <a:latin typeface="Roboto Mono" panose="00000009000000000000" pitchFamily="49" charset="0"/>
                <a:ea typeface="Roboto Mono" panose="00000009000000000000" pitchFamily="49" charset="0"/>
              </a:rPr>
              <a:t>::state </a:t>
            </a:r>
            <a:r>
              <a:rPr lang="en-US"/>
              <a:t>= user-facing class with simplified life-cycle management (RAII)</a:t>
            </a:r>
            <a:endParaRPr lang="en-US" b="0" i="0">
              <a:solidFill>
                <a:srgbClr val="000000"/>
              </a:solidFill>
              <a:effectLst/>
              <a:latin typeface="DejaVuSans"/>
            </a:endParaRPr>
          </a:p>
          <a:p>
            <a:endParaRPr lang="en-US" sz="3200">
              <a:latin typeface="Roboto Mono" panose="00000009000000000000" pitchFamily="49" charset="0"/>
              <a:ea typeface="Roboto Mono" panose="00000009000000000000" pitchFamily="49" charset="0"/>
              <a:cs typeface="+mn-cs"/>
            </a:endParaRPr>
          </a:p>
          <a:p>
            <a:pPr marL="914400" lvl="1" indent="0">
              <a:buNone/>
            </a:pPr>
            <a:endParaRPr lang="en-US"/>
          </a:p>
          <a:p>
            <a:pPr marL="914400" lvl="1" indent="0">
              <a:buNone/>
            </a:pPr>
            <a:r>
              <a:rPr lang="en-US"/>
              <a:t>  </a:t>
            </a:r>
          </a:p>
        </p:txBody>
      </p:sp>
      <p:grpSp>
        <p:nvGrpSpPr>
          <p:cNvPr id="25" name="Group 24">
            <a:extLst>
              <a:ext uri="{FF2B5EF4-FFF2-40B4-BE49-F238E27FC236}">
                <a16:creationId xmlns:a16="http://schemas.microsoft.com/office/drawing/2014/main" id="{2FC8CDBA-0E07-BD54-036C-8D6057DE0BE0}"/>
              </a:ext>
            </a:extLst>
          </p:cNvPr>
          <p:cNvGrpSpPr/>
          <p:nvPr/>
        </p:nvGrpSpPr>
        <p:grpSpPr>
          <a:xfrm>
            <a:off x="3426656" y="7745539"/>
            <a:ext cx="29722687" cy="10341293"/>
            <a:chOff x="3302175" y="5815583"/>
            <a:chExt cx="29722687" cy="10341293"/>
          </a:xfrm>
        </p:grpSpPr>
        <p:sp>
          <p:nvSpPr>
            <p:cNvPr id="3" name="TextBox 2">
              <a:extLst>
                <a:ext uri="{FF2B5EF4-FFF2-40B4-BE49-F238E27FC236}">
                  <a16:creationId xmlns:a16="http://schemas.microsoft.com/office/drawing/2014/main" id="{C6F9EDE9-ECE3-BB61-EB56-C831E9F862C1}"/>
                </a:ext>
              </a:extLst>
            </p:cNvPr>
            <p:cNvSpPr txBox="1"/>
            <p:nvPr/>
          </p:nvSpPr>
          <p:spPr>
            <a:xfrm rot="16200000">
              <a:off x="-1360640" y="10478398"/>
              <a:ext cx="10341293" cy="1015663"/>
            </a:xfrm>
            <a:prstGeom prst="rect">
              <a:avLst/>
            </a:prstGeom>
            <a:solidFill>
              <a:srgbClr val="00B050"/>
            </a:solidFill>
          </p:spPr>
          <p:txBody>
            <a:bodyPr wrap="none" rtlCol="0">
              <a:spAutoFit/>
            </a:bodyPr>
            <a:lstStyle/>
            <a:p>
              <a:pPr algn="ctr"/>
              <a:r>
                <a:rPr lang="en-US" sz="60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cudaq</a:t>
              </a:r>
              <a:r>
                <a:rPr lang="en-US" sz="6000">
                  <a:solidFill>
                    <a:schemeClr val="bg1"/>
                  </a:solidFill>
                  <a:latin typeface="Roboto Mono" panose="00000009000000000000" pitchFamily="49" charset="0"/>
                  <a:ea typeface="Roboto Mono" panose="00000009000000000000" pitchFamily="49" charset="0"/>
                  <a:cs typeface="NVIDIA Sans" panose="020B0503020203020204" pitchFamily="34" charset="0"/>
                </a:rPr>
                <a:t>::</a:t>
              </a:r>
              <a:r>
                <a:rPr lang="en-US" sz="60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SimulationState</a:t>
              </a:r>
              <a:endParaRPr lang="en-US" sz="60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cxnSp>
          <p:nvCxnSpPr>
            <p:cNvPr id="6" name="Straight Arrow Connector 5">
              <a:extLst>
                <a:ext uri="{FF2B5EF4-FFF2-40B4-BE49-F238E27FC236}">
                  <a16:creationId xmlns:a16="http://schemas.microsoft.com/office/drawing/2014/main" id="{AC761902-5D93-9BD8-70AA-CAF02CE33D28}"/>
                </a:ext>
              </a:extLst>
            </p:cNvPr>
            <p:cNvCxnSpPr/>
            <p:nvPr/>
          </p:nvCxnSpPr>
          <p:spPr>
            <a:xfrm>
              <a:off x="4317838" y="6705600"/>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647877-9053-DF46-72BD-84F057E891F8}"/>
                </a:ext>
              </a:extLst>
            </p:cNvPr>
            <p:cNvCxnSpPr/>
            <p:nvPr/>
          </p:nvCxnSpPr>
          <p:spPr>
            <a:xfrm>
              <a:off x="4317838" y="8767465"/>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EA4D4E-52B1-435C-E1BE-1556E6CE856E}"/>
                </a:ext>
              </a:extLst>
            </p:cNvPr>
            <p:cNvCxnSpPr/>
            <p:nvPr/>
          </p:nvCxnSpPr>
          <p:spPr>
            <a:xfrm>
              <a:off x="4317838" y="10735270"/>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037CAD-DD2E-6901-2CFF-575CB6B6D078}"/>
                </a:ext>
              </a:extLst>
            </p:cNvPr>
            <p:cNvCxnSpPr/>
            <p:nvPr/>
          </p:nvCxnSpPr>
          <p:spPr>
            <a:xfrm>
              <a:off x="4317838" y="12907077"/>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479269-F968-A9C4-2FEE-C90AF353BB90}"/>
                </a:ext>
              </a:extLst>
            </p:cNvPr>
            <p:cNvCxnSpPr/>
            <p:nvPr/>
          </p:nvCxnSpPr>
          <p:spPr>
            <a:xfrm>
              <a:off x="4317838" y="15011507"/>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233E6C-3538-0B5E-918F-C8B0D4152817}"/>
                </a:ext>
              </a:extLst>
            </p:cNvPr>
            <p:cNvSpPr txBox="1"/>
            <p:nvPr/>
          </p:nvSpPr>
          <p:spPr>
            <a:xfrm>
              <a:off x="6667500" y="6243935"/>
              <a:ext cx="8648700" cy="923330"/>
            </a:xfrm>
            <a:prstGeom prst="rect">
              <a:avLst/>
            </a:prstGeom>
            <a:noFill/>
          </p:spPr>
          <p:txBody>
            <a:bodyPr wrap="square" rtlCol="0">
              <a:spAutoFit/>
            </a:bodyPr>
            <a:lstStyle/>
            <a:p>
              <a:r>
                <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rPr>
                <a:t> </a:t>
              </a:r>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getAmplitude</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4" name="TextBox 13">
              <a:extLst>
                <a:ext uri="{FF2B5EF4-FFF2-40B4-BE49-F238E27FC236}">
                  <a16:creationId xmlns:a16="http://schemas.microsoft.com/office/drawing/2014/main" id="{7CEF4C19-C2DF-7C52-4045-2CD4B4006C87}"/>
                </a:ext>
              </a:extLst>
            </p:cNvPr>
            <p:cNvSpPr txBox="1"/>
            <p:nvPr/>
          </p:nvSpPr>
          <p:spPr>
            <a:xfrm>
              <a:off x="6667500" y="8348365"/>
              <a:ext cx="8648700" cy="923330"/>
            </a:xfrm>
            <a:prstGeom prst="rect">
              <a:avLst/>
            </a:prstGeom>
            <a:noFill/>
          </p:spPr>
          <p:txBody>
            <a:bodyPr wrap="square" rtlCol="0">
              <a:spAutoFit/>
            </a:bodyPr>
            <a:lstStyle/>
            <a:p>
              <a:r>
                <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rPr>
                <a:t> overlap</a:t>
              </a:r>
            </a:p>
          </p:txBody>
        </p:sp>
        <p:sp>
          <p:nvSpPr>
            <p:cNvPr id="15" name="TextBox 14">
              <a:extLst>
                <a:ext uri="{FF2B5EF4-FFF2-40B4-BE49-F238E27FC236}">
                  <a16:creationId xmlns:a16="http://schemas.microsoft.com/office/drawing/2014/main" id="{FF92C5C7-4A90-8C65-B163-CC2D6C13FC0F}"/>
                </a:ext>
              </a:extLst>
            </p:cNvPr>
            <p:cNvSpPr txBox="1"/>
            <p:nvPr/>
          </p:nvSpPr>
          <p:spPr>
            <a:xfrm>
              <a:off x="7110095" y="10250143"/>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toHost</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6" name="TextBox 15">
              <a:extLst>
                <a:ext uri="{FF2B5EF4-FFF2-40B4-BE49-F238E27FC236}">
                  <a16:creationId xmlns:a16="http://schemas.microsoft.com/office/drawing/2014/main" id="{82A7E4E3-6C01-464B-24BA-685884942E96}"/>
                </a:ext>
              </a:extLst>
            </p:cNvPr>
            <p:cNvSpPr txBox="1"/>
            <p:nvPr/>
          </p:nvSpPr>
          <p:spPr>
            <a:xfrm>
              <a:off x="7083742" y="12445412"/>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createFromData</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7" name="TextBox 16">
              <a:extLst>
                <a:ext uri="{FF2B5EF4-FFF2-40B4-BE49-F238E27FC236}">
                  <a16:creationId xmlns:a16="http://schemas.microsoft.com/office/drawing/2014/main" id="{FD2998BE-EAA2-5474-5770-278760314B6D}"/>
                </a:ext>
              </a:extLst>
            </p:cNvPr>
            <p:cNvSpPr txBox="1"/>
            <p:nvPr/>
          </p:nvSpPr>
          <p:spPr>
            <a:xfrm>
              <a:off x="7083742" y="14549842"/>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destroyState</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9" name="Right Brace 18">
              <a:extLst>
                <a:ext uri="{FF2B5EF4-FFF2-40B4-BE49-F238E27FC236}">
                  <a16:creationId xmlns:a16="http://schemas.microsoft.com/office/drawing/2014/main" id="{C3654001-1409-68CE-687A-471F995B7551}"/>
                </a:ext>
              </a:extLst>
            </p:cNvPr>
            <p:cNvSpPr/>
            <p:nvPr/>
          </p:nvSpPr>
          <p:spPr>
            <a:xfrm>
              <a:off x="14063600" y="6243935"/>
              <a:ext cx="1015664" cy="302776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2D595A0-E556-0E20-49C7-F64595E61652}"/>
                </a:ext>
              </a:extLst>
            </p:cNvPr>
            <p:cNvSpPr txBox="1"/>
            <p:nvPr/>
          </p:nvSpPr>
          <p:spPr>
            <a:xfrm>
              <a:off x="16108462" y="6916457"/>
              <a:ext cx="16916400"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Facilitate simulator-specific data accessor and overlap calculation, e.g., direct GPU memory access, multi-node multi-GPU data access (via MPI), tensor-based amplitude/overlap contraction, etc.</a:t>
              </a:r>
            </a:p>
          </p:txBody>
        </p:sp>
        <p:sp>
          <p:nvSpPr>
            <p:cNvPr id="21" name="Right Brace 20">
              <a:extLst>
                <a:ext uri="{FF2B5EF4-FFF2-40B4-BE49-F238E27FC236}">
                  <a16:creationId xmlns:a16="http://schemas.microsoft.com/office/drawing/2014/main" id="{B9C9E18D-109B-0EA2-EC6F-593CAD4183CD}"/>
                </a:ext>
              </a:extLst>
            </p:cNvPr>
            <p:cNvSpPr/>
            <p:nvPr/>
          </p:nvSpPr>
          <p:spPr>
            <a:xfrm>
              <a:off x="14063600" y="10340982"/>
              <a:ext cx="1015664" cy="302776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F311791-3B9D-61C2-7907-7754A07CDDE3}"/>
                </a:ext>
              </a:extLst>
            </p:cNvPr>
            <p:cNvSpPr txBox="1"/>
            <p:nvPr/>
          </p:nvSpPr>
          <p:spPr>
            <a:xfrm>
              <a:off x="15983227" y="10664528"/>
              <a:ext cx="16916400"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Data import and export.</a:t>
              </a:r>
            </a:p>
            <a:p>
              <a:r>
                <a:rPr lang="en-US" sz="4000">
                  <a:solidFill>
                    <a:schemeClr val="bg1"/>
                  </a:solidFill>
                  <a:latin typeface="NVIDIA Sans" panose="020B0503020203020204" pitchFamily="34" charset="0"/>
                  <a:cs typeface="NVIDIA Sans" panose="020B0503020203020204" pitchFamily="34" charset="0"/>
                </a:rPr>
                <a:t>- Flat state vector export if required.</a:t>
              </a:r>
            </a:p>
            <a:p>
              <a:r>
                <a:rPr lang="en-US" sz="4000">
                  <a:solidFill>
                    <a:schemeClr val="bg1"/>
                  </a:solidFill>
                  <a:latin typeface="NVIDIA Sans" panose="020B0503020203020204" pitchFamily="34" charset="0"/>
                  <a:cs typeface="NVIDIA Sans" panose="020B0503020203020204" pitchFamily="34" charset="0"/>
                </a:rPr>
                <a:t>- Import from a flat state vector in host memory. </a:t>
              </a:r>
            </a:p>
          </p:txBody>
        </p:sp>
        <p:sp>
          <p:nvSpPr>
            <p:cNvPr id="23" name="Right Brace 22">
              <a:extLst>
                <a:ext uri="{FF2B5EF4-FFF2-40B4-BE49-F238E27FC236}">
                  <a16:creationId xmlns:a16="http://schemas.microsoft.com/office/drawing/2014/main" id="{ACDABDDE-ACD7-896E-1FD1-3E356C4E7BA0}"/>
                </a:ext>
              </a:extLst>
            </p:cNvPr>
            <p:cNvSpPr/>
            <p:nvPr/>
          </p:nvSpPr>
          <p:spPr>
            <a:xfrm>
              <a:off x="14063600" y="13775101"/>
              <a:ext cx="1015664" cy="151388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A1C47FFA-3B8B-AD7F-8AC4-CE7E2D1774F6}"/>
                </a:ext>
              </a:extLst>
            </p:cNvPr>
            <p:cNvSpPr txBox="1"/>
            <p:nvPr/>
          </p:nvSpPr>
          <p:spPr>
            <a:xfrm>
              <a:off x="15983227" y="14042011"/>
              <a:ext cx="16916400" cy="707886"/>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Release managed resources, e.g., GPU memory</a:t>
              </a:r>
            </a:p>
          </p:txBody>
        </p:sp>
      </p:grpSp>
    </p:spTree>
    <p:extLst>
      <p:ext uri="{BB962C8B-B14F-4D97-AF65-F5344CB8AC3E}">
        <p14:creationId xmlns:p14="http://schemas.microsoft.com/office/powerpoint/2010/main" val="3500114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in Python</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lIns="91440" tIns="45720" rIns="91440" bIns="45720" anchor="t"/>
          <a:lstStyle/>
          <a:p>
            <a:r>
              <a:rPr lang="en-US">
                <a:latin typeface="NVIDIA Sans"/>
              </a:rPr>
              <a:t>Python syntax and API</a:t>
            </a:r>
            <a:endParaRPr lang="en-US"/>
          </a:p>
        </p:txBody>
      </p:sp>
      <p:sp>
        <p:nvSpPr>
          <p:cNvPr id="8" name="Subtitle 9">
            <a:extLst>
              <a:ext uri="{FF2B5EF4-FFF2-40B4-BE49-F238E27FC236}">
                <a16:creationId xmlns:a16="http://schemas.microsoft.com/office/drawing/2014/main" id="{B3A2DF50-553E-BA99-ABFF-CCFDD716268E}"/>
              </a:ext>
            </a:extLst>
          </p:cNvPr>
          <p:cNvSpPr txBox="1">
            <a:spLocks/>
          </p:cNvSpPr>
          <p:nvPr/>
        </p:nvSpPr>
        <p:spPr>
          <a:xfrm>
            <a:off x="2233168" y="4494214"/>
            <a:ext cx="16357600" cy="13539153"/>
          </a:xfrm>
          <a:prstGeom prst="rect">
            <a:avLst/>
          </a:prstGeom>
        </p:spPr>
        <p:txBody>
          <a:bodyPr lIns="91440" tIns="45720" rIns="91440" bIns="45720" anchor="t"/>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a:buFont typeface="Calibri" panose="020B0503020203020204" pitchFamily="34" charset="0"/>
              <a:buChar char="-"/>
            </a:pPr>
            <a:r>
              <a:rPr lang="en-US">
                <a:latin typeface="NVIDIA Sans"/>
                <a:cs typeface="NVIDIA Sans"/>
              </a:rPr>
              <a:t>Syntax change connects qubits and state vectors explicitly</a:t>
            </a:r>
            <a:endParaRPr lang="en-US"/>
          </a:p>
          <a:p>
            <a:pPr lvl="1"/>
            <a:r>
              <a:rPr lang="en-US">
                <a:latin typeface="NVIDIA Sans"/>
                <a:cs typeface="NVIDIA Sans"/>
              </a:rPr>
              <a:t>state expressed as various aggregates of data</a:t>
            </a:r>
          </a:p>
          <a:p>
            <a:pPr lvl="2"/>
            <a:r>
              <a:rPr lang="en-US">
                <a:latin typeface="NVIDIA Sans"/>
                <a:cs typeface="NVIDIA Sans"/>
              </a:rPr>
              <a:t>vector of float, numpy.float32, numpy.float64</a:t>
            </a:r>
            <a:endParaRPr lang="en-US"/>
          </a:p>
          <a:p>
            <a:pPr lvl="2"/>
            <a:r>
              <a:rPr lang="en-US">
                <a:latin typeface="NVIDIA Sans"/>
                <a:cs typeface="NVIDIA Sans"/>
              </a:rPr>
              <a:t>vector of complex, numpy.complex64, numpy.complex128</a:t>
            </a:r>
            <a:endParaRPr lang="en-US"/>
          </a:p>
          <a:p>
            <a:pPr lvl="2"/>
            <a:r>
              <a:rPr lang="en-US" err="1">
                <a:solidFill>
                  <a:srgbClr val="000000"/>
                </a:solidFill>
                <a:latin typeface="NVIDIA Sans"/>
                <a:cs typeface="NVIDIA Sans"/>
              </a:rPr>
              <a:t>numpy</a:t>
            </a:r>
            <a:r>
              <a:rPr lang="en-US">
                <a:solidFill>
                  <a:srgbClr val="000000"/>
                </a:solidFill>
                <a:latin typeface="NVIDIA Sans"/>
                <a:cs typeface="NVIDIA Sans"/>
              </a:rPr>
              <a:t> array with float or complex </a:t>
            </a:r>
            <a:r>
              <a:rPr lang="en-US" err="1">
                <a:solidFill>
                  <a:srgbClr val="000000"/>
                </a:solidFill>
                <a:latin typeface="NVIDIA Sans"/>
                <a:cs typeface="NVIDIA Sans"/>
              </a:rPr>
              <a:t>dtypes</a:t>
            </a:r>
            <a:endParaRPr lang="en-US">
              <a:solidFill>
                <a:srgbClr val="000000"/>
              </a:solidFill>
              <a:latin typeface="NVIDIA Sans"/>
              <a:cs typeface="NVIDIA Sans"/>
            </a:endParaRPr>
          </a:p>
          <a:p>
            <a:pPr lvl="2"/>
            <a:r>
              <a:rPr lang="en-US" err="1">
                <a:solidFill>
                  <a:schemeClr val="tx2"/>
                </a:solidFill>
                <a:latin typeface="NVIDIA Sans"/>
                <a:cs typeface="NVIDIA Sans"/>
              </a:rPr>
              <a:t>cudaq</a:t>
            </a:r>
            <a:r>
              <a:rPr lang="en-US">
                <a:solidFill>
                  <a:schemeClr val="tx2"/>
                </a:solidFill>
                <a:latin typeface="NVIDIA Sans"/>
                <a:cs typeface="NVIDIA Sans"/>
              </a:rPr>
              <a:t>::state </a:t>
            </a:r>
            <a:r>
              <a:rPr lang="en-US">
                <a:solidFill>
                  <a:srgbClr val="000000"/>
                </a:solidFill>
                <a:latin typeface="NVIDIA Sans"/>
                <a:cs typeface="NVIDIA Sans"/>
              </a:rPr>
              <a:t>(next)</a:t>
            </a:r>
            <a:endParaRPr lang="en-US">
              <a:solidFill>
                <a:schemeClr val="tx2"/>
              </a:solidFill>
            </a:endParaRPr>
          </a:p>
          <a:p>
            <a:pPr marL="1828800" lvl="2" indent="0">
              <a:buNone/>
            </a:pPr>
            <a:endParaRPr lang="en-US">
              <a:latin typeface="NVIDIA Sans"/>
              <a:cs typeface="NVIDIA Sans"/>
            </a:endParaRPr>
          </a:p>
          <a:p>
            <a:pPr>
              <a:buFont typeface="Calibri" panose="020B0503020203020204" pitchFamily="34" charset="0"/>
              <a:buChar char="-"/>
            </a:pPr>
            <a:r>
              <a:rPr lang="en-US">
                <a:latin typeface="NVIDIA Sans"/>
                <a:cs typeface="NVIDIA Sans"/>
              </a:rPr>
              <a:t>Design: kernels are converted to MLIR and JIT-ed</a:t>
            </a:r>
          </a:p>
          <a:p>
            <a:pPr lvl="1"/>
            <a:r>
              <a:rPr lang="en-US">
                <a:solidFill>
                  <a:schemeClr val="tx2"/>
                </a:solidFill>
                <a:latin typeface="NVIDIA Sans"/>
                <a:cs typeface="NVIDIA Sans"/>
              </a:rPr>
              <a:t>log(</a:t>
            </a:r>
            <a:r>
              <a:rPr lang="en-US" err="1">
                <a:solidFill>
                  <a:schemeClr val="tx2"/>
                </a:solidFill>
                <a:latin typeface="NVIDIA Sans"/>
                <a:cs typeface="NVIDIA Sans"/>
              </a:rPr>
              <a:t>len</a:t>
            </a:r>
            <a:r>
              <a:rPr lang="en-US">
                <a:solidFill>
                  <a:schemeClr val="tx2"/>
                </a:solidFill>
                <a:latin typeface="NVIDIA Sans"/>
                <a:cs typeface="NVIDIA Sans"/>
              </a:rPr>
              <a:t>(state))</a:t>
            </a:r>
            <a:r>
              <a:rPr lang="en-US">
                <a:solidFill>
                  <a:srgbClr val="000000"/>
                </a:solidFill>
                <a:latin typeface="NVIDIA Sans"/>
                <a:cs typeface="NVIDIA Sans"/>
              </a:rPr>
              <a:t> qubits are created and initialized with the state</a:t>
            </a:r>
          </a:p>
          <a:p>
            <a:pPr lvl="1"/>
            <a:r>
              <a:rPr lang="en-US">
                <a:solidFill>
                  <a:srgbClr val="000000"/>
                </a:solidFill>
                <a:latin typeface="NVIDIA Sans"/>
                <a:cs typeface="NVIDIA Sans"/>
              </a:rPr>
              <a:t>Code works for any simulation precision</a:t>
            </a:r>
            <a:endParaRPr lang="en-US">
              <a:solidFill>
                <a:srgbClr val="FFFFFF"/>
              </a:solidFill>
              <a:latin typeface="NVIDIA Sans"/>
              <a:cs typeface="NVIDIA Sans"/>
            </a:endParaRPr>
          </a:p>
          <a:p>
            <a:pPr lvl="1"/>
            <a:r>
              <a:rPr lang="en-US">
                <a:solidFill>
                  <a:srgbClr val="000000"/>
                </a:solidFill>
                <a:latin typeface="NVIDIA Sans"/>
                <a:cs typeface="NVIDIA Sans"/>
              </a:rPr>
              <a:t>Initializer data type might not match the simulation precision</a:t>
            </a:r>
          </a:p>
          <a:p>
            <a:pPr lvl="2"/>
            <a:r>
              <a:rPr lang="en-US">
                <a:latin typeface="NVIDIA Sans"/>
                <a:cs typeface="NVIDIA Sans"/>
              </a:rPr>
              <a:t>Automatically convert to the correct precision</a:t>
            </a:r>
            <a:endParaRPr lang="en-US" sz="3200"/>
          </a:p>
          <a:p>
            <a:pPr lvl="2"/>
            <a:r>
              <a:rPr lang="en-US">
                <a:solidFill>
                  <a:srgbClr val="000000"/>
                </a:solidFill>
                <a:latin typeface="NVIDIA Sans"/>
                <a:cs typeface="NVIDIA Sans"/>
              </a:rPr>
              <a:t>Issue a performance warning if copy of a vector is created</a:t>
            </a:r>
          </a:p>
          <a:p>
            <a:pPr lvl="2"/>
            <a:endParaRPr lang="en-US">
              <a:solidFill>
                <a:srgbClr val="FFFFFF"/>
              </a:solidFill>
              <a:latin typeface="NVIDIA Sans"/>
              <a:cs typeface="NVIDIA Sans"/>
            </a:endParaRPr>
          </a:p>
          <a:p>
            <a:pPr>
              <a:buFont typeface="Calibri" panose="020B0503020203020204" pitchFamily="34" charset="0"/>
              <a:buChar char="-"/>
            </a:pPr>
            <a:r>
              <a:rPr lang="en-US">
                <a:latin typeface="NVIDIA Sans"/>
                <a:cs typeface="NVIDIA Sans"/>
              </a:rPr>
              <a:t>User code may be portable, simulator precision-agnostic</a:t>
            </a:r>
          </a:p>
          <a:p>
            <a:pPr lvl="1"/>
            <a:r>
              <a:rPr lang="en-US" err="1">
                <a:solidFill>
                  <a:schemeClr val="tx2"/>
                </a:solidFill>
                <a:latin typeface="NVIDIA Sans"/>
                <a:cs typeface="NVIDIA Sans"/>
              </a:rPr>
              <a:t>cudaq</a:t>
            </a:r>
            <a:r>
              <a:rPr lang="en-US">
                <a:solidFill>
                  <a:schemeClr val="tx2"/>
                </a:solidFill>
                <a:latin typeface="NVIDIA Sans"/>
                <a:cs typeface="NVIDIA Sans"/>
              </a:rPr>
              <a:t>::complex</a:t>
            </a:r>
            <a:r>
              <a:rPr lang="en-US">
                <a:latin typeface="NVIDIA Sans"/>
                <a:cs typeface="NVIDIA Sans"/>
              </a:rPr>
              <a:t>, </a:t>
            </a:r>
            <a:r>
              <a:rPr lang="en-US" err="1">
                <a:solidFill>
                  <a:schemeClr val="tx2"/>
                </a:solidFill>
                <a:latin typeface="NVIDIA Sans"/>
                <a:cs typeface="NVIDIA Sans"/>
              </a:rPr>
              <a:t>cudaq</a:t>
            </a:r>
            <a:r>
              <a:rPr lang="en-US">
                <a:solidFill>
                  <a:schemeClr val="tx2"/>
                </a:solidFill>
                <a:latin typeface="NVIDIA Sans"/>
                <a:cs typeface="NVIDIA Sans"/>
              </a:rPr>
              <a:t>::real </a:t>
            </a:r>
            <a:r>
              <a:rPr lang="en-US">
                <a:latin typeface="NVIDIA Sans"/>
                <a:cs typeface="NVIDIA Sans"/>
              </a:rPr>
              <a:t>types</a:t>
            </a:r>
            <a:endParaRPr lang="en-US"/>
          </a:p>
          <a:p>
            <a:pPr lvl="1"/>
            <a:r>
              <a:rPr lang="en-US" err="1">
                <a:solidFill>
                  <a:schemeClr val="tx2"/>
                </a:solidFill>
                <a:latin typeface="NVIDIA Sans"/>
                <a:cs typeface="NVIDIA Sans"/>
              </a:rPr>
              <a:t>cudaq</a:t>
            </a:r>
            <a:r>
              <a:rPr lang="en-US">
                <a:solidFill>
                  <a:schemeClr val="tx2"/>
                </a:solidFill>
                <a:latin typeface="NVIDIA Sans"/>
                <a:cs typeface="NVIDIA Sans"/>
              </a:rPr>
              <a:t>::amplitudes</a:t>
            </a:r>
            <a:r>
              <a:rPr lang="en-US">
                <a:latin typeface="NVIDIA Sans"/>
                <a:cs typeface="NVIDIA Sans"/>
              </a:rPr>
              <a:t> helper method that creates an array</a:t>
            </a:r>
            <a:endParaRPr lang="en-US"/>
          </a:p>
        </p:txBody>
      </p:sp>
      <p:pic>
        <p:nvPicPr>
          <p:cNvPr id="13" name="Content Placeholder 12" descr="A screenshot of a computer code&#10;&#10;Description automatically generated">
            <a:extLst>
              <a:ext uri="{FF2B5EF4-FFF2-40B4-BE49-F238E27FC236}">
                <a16:creationId xmlns:a16="http://schemas.microsoft.com/office/drawing/2014/main" id="{6D1B5C99-D932-BCAA-7405-28CB8927DA4E}"/>
              </a:ext>
            </a:extLst>
          </p:cNvPr>
          <p:cNvPicPr>
            <a:picLocks noGrp="1" noChangeAspect="1"/>
          </p:cNvPicPr>
          <p:nvPr>
            <p:ph idx="1"/>
          </p:nvPr>
        </p:nvPicPr>
        <p:blipFill>
          <a:blip r:embed="rId3"/>
          <a:stretch>
            <a:fillRect/>
          </a:stretch>
        </p:blipFill>
        <p:spPr>
          <a:xfrm>
            <a:off x="19240500" y="3931666"/>
            <a:ext cx="14909800" cy="14693900"/>
          </a:xfrm>
        </p:spPr>
      </p:pic>
    </p:spTree>
    <p:extLst>
      <p:ext uri="{BB962C8B-B14F-4D97-AF65-F5344CB8AC3E}">
        <p14:creationId xmlns:p14="http://schemas.microsoft.com/office/powerpoint/2010/main" val="3229627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Simulator</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Connecting to a simulator</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256790" y="4434840"/>
            <a:ext cx="31546800" cy="13651992"/>
          </a:xfrm>
        </p:spPr>
        <p:txBody>
          <a:bodyPr/>
          <a:lstStyle/>
          <a:p>
            <a:r>
              <a:rPr lang="en-US"/>
              <a:t>Simulator backend-specific state data representation (</a:t>
            </a:r>
            <a:r>
              <a:rPr lang="en-US" err="1">
                <a:latin typeface="Roboto Mono" panose="00000009000000000000" pitchFamily="49" charset="0"/>
                <a:ea typeface="Roboto Mono" panose="00000009000000000000" pitchFamily="49" charset="0"/>
              </a:rPr>
              <a:t>cudaq</a:t>
            </a:r>
            <a:r>
              <a:rPr lang="en-US">
                <a:latin typeface="Roboto Mono" panose="00000009000000000000" pitchFamily="49" charset="0"/>
                <a:ea typeface="Roboto Mono" panose="00000009000000000000" pitchFamily="49" charset="0"/>
              </a:rPr>
              <a:t>::</a:t>
            </a:r>
            <a:r>
              <a:rPr lang="en-US" err="1">
                <a:latin typeface="Roboto Mono" panose="00000009000000000000" pitchFamily="49" charset="0"/>
                <a:ea typeface="Roboto Mono" panose="00000009000000000000" pitchFamily="49" charset="0"/>
              </a:rPr>
              <a:t>SimulationState</a:t>
            </a:r>
            <a:r>
              <a:rPr lang="en-US"/>
              <a:t>)</a:t>
            </a:r>
          </a:p>
          <a:p>
            <a:pPr marL="914400" lvl="1" indent="0">
              <a:buNone/>
            </a:pPr>
            <a:endParaRPr lang="en-US"/>
          </a:p>
          <a:p>
            <a:pPr marL="914400" lvl="1" indent="0">
              <a:buNone/>
            </a:pPr>
            <a:r>
              <a:rPr lang="en-US"/>
              <a:t>Abstract away state data and resources (e.g., simple arrays in GPU or host memory, distributed memory blobs, tensors’ data along with the tensor network description, etc.)</a:t>
            </a:r>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pPr marL="914400" lvl="1" indent="0">
              <a:buNone/>
            </a:pPr>
            <a:endParaRPr lang="en-US"/>
          </a:p>
          <a:p>
            <a:r>
              <a:rPr lang="en-US" err="1">
                <a:latin typeface="Roboto Mono" panose="00000009000000000000" pitchFamily="49" charset="0"/>
                <a:ea typeface="Roboto Mono" panose="00000009000000000000" pitchFamily="49" charset="0"/>
              </a:rPr>
              <a:t>cudaq</a:t>
            </a:r>
            <a:r>
              <a:rPr lang="en-US">
                <a:latin typeface="Roboto Mono" panose="00000009000000000000" pitchFamily="49" charset="0"/>
                <a:ea typeface="Roboto Mono" panose="00000009000000000000" pitchFamily="49" charset="0"/>
              </a:rPr>
              <a:t>::state </a:t>
            </a:r>
            <a:r>
              <a:rPr lang="en-US"/>
              <a:t>= user-facing class with simplified life-cycle management (RAII)</a:t>
            </a:r>
            <a:endParaRPr lang="en-US" b="0" i="0">
              <a:solidFill>
                <a:srgbClr val="000000"/>
              </a:solidFill>
              <a:effectLst/>
              <a:latin typeface="DejaVuSans"/>
            </a:endParaRPr>
          </a:p>
          <a:p>
            <a:endParaRPr lang="en-US" sz="3200">
              <a:latin typeface="Roboto Mono" panose="00000009000000000000" pitchFamily="49" charset="0"/>
              <a:ea typeface="Roboto Mono" panose="00000009000000000000" pitchFamily="49" charset="0"/>
              <a:cs typeface="+mn-cs"/>
            </a:endParaRPr>
          </a:p>
          <a:p>
            <a:pPr marL="914400" lvl="1" indent="0">
              <a:buNone/>
            </a:pPr>
            <a:endParaRPr lang="en-US"/>
          </a:p>
          <a:p>
            <a:pPr marL="914400" lvl="1" indent="0">
              <a:buNone/>
            </a:pPr>
            <a:r>
              <a:rPr lang="en-US"/>
              <a:t>  </a:t>
            </a:r>
          </a:p>
        </p:txBody>
      </p:sp>
      <p:grpSp>
        <p:nvGrpSpPr>
          <p:cNvPr id="25" name="Group 24">
            <a:extLst>
              <a:ext uri="{FF2B5EF4-FFF2-40B4-BE49-F238E27FC236}">
                <a16:creationId xmlns:a16="http://schemas.microsoft.com/office/drawing/2014/main" id="{2FC8CDBA-0E07-BD54-036C-8D6057DE0BE0}"/>
              </a:ext>
            </a:extLst>
          </p:cNvPr>
          <p:cNvGrpSpPr/>
          <p:nvPr/>
        </p:nvGrpSpPr>
        <p:grpSpPr>
          <a:xfrm>
            <a:off x="3426656" y="7745539"/>
            <a:ext cx="29722687" cy="10341293"/>
            <a:chOff x="3302175" y="5815583"/>
            <a:chExt cx="29722687" cy="10341293"/>
          </a:xfrm>
        </p:grpSpPr>
        <p:sp>
          <p:nvSpPr>
            <p:cNvPr id="3" name="TextBox 2">
              <a:extLst>
                <a:ext uri="{FF2B5EF4-FFF2-40B4-BE49-F238E27FC236}">
                  <a16:creationId xmlns:a16="http://schemas.microsoft.com/office/drawing/2014/main" id="{C6F9EDE9-ECE3-BB61-EB56-C831E9F862C1}"/>
                </a:ext>
              </a:extLst>
            </p:cNvPr>
            <p:cNvSpPr txBox="1"/>
            <p:nvPr/>
          </p:nvSpPr>
          <p:spPr>
            <a:xfrm rot="16200000">
              <a:off x="-1360640" y="10478398"/>
              <a:ext cx="10341293" cy="1015663"/>
            </a:xfrm>
            <a:prstGeom prst="rect">
              <a:avLst/>
            </a:prstGeom>
            <a:solidFill>
              <a:srgbClr val="00B050"/>
            </a:solidFill>
          </p:spPr>
          <p:txBody>
            <a:bodyPr wrap="none" rtlCol="0">
              <a:spAutoFit/>
            </a:bodyPr>
            <a:lstStyle/>
            <a:p>
              <a:pPr algn="ctr"/>
              <a:r>
                <a:rPr lang="en-US" sz="60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cudaq</a:t>
              </a:r>
              <a:r>
                <a:rPr lang="en-US" sz="6000">
                  <a:solidFill>
                    <a:schemeClr val="bg1"/>
                  </a:solidFill>
                  <a:latin typeface="Roboto Mono" panose="00000009000000000000" pitchFamily="49" charset="0"/>
                  <a:ea typeface="Roboto Mono" panose="00000009000000000000" pitchFamily="49" charset="0"/>
                  <a:cs typeface="NVIDIA Sans" panose="020B0503020203020204" pitchFamily="34" charset="0"/>
                </a:rPr>
                <a:t>::</a:t>
              </a:r>
              <a:r>
                <a:rPr lang="en-US" sz="60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SimulationState</a:t>
              </a:r>
              <a:endParaRPr lang="en-US" sz="60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cxnSp>
          <p:nvCxnSpPr>
            <p:cNvPr id="6" name="Straight Arrow Connector 5">
              <a:extLst>
                <a:ext uri="{FF2B5EF4-FFF2-40B4-BE49-F238E27FC236}">
                  <a16:creationId xmlns:a16="http://schemas.microsoft.com/office/drawing/2014/main" id="{AC761902-5D93-9BD8-70AA-CAF02CE33D28}"/>
                </a:ext>
              </a:extLst>
            </p:cNvPr>
            <p:cNvCxnSpPr/>
            <p:nvPr/>
          </p:nvCxnSpPr>
          <p:spPr>
            <a:xfrm>
              <a:off x="4317838" y="6705600"/>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647877-9053-DF46-72BD-84F057E891F8}"/>
                </a:ext>
              </a:extLst>
            </p:cNvPr>
            <p:cNvCxnSpPr/>
            <p:nvPr/>
          </p:nvCxnSpPr>
          <p:spPr>
            <a:xfrm>
              <a:off x="4317838" y="8767465"/>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EA4D4E-52B1-435C-E1BE-1556E6CE856E}"/>
                </a:ext>
              </a:extLst>
            </p:cNvPr>
            <p:cNvCxnSpPr/>
            <p:nvPr/>
          </p:nvCxnSpPr>
          <p:spPr>
            <a:xfrm>
              <a:off x="4317838" y="10735270"/>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037CAD-DD2E-6901-2CFF-575CB6B6D078}"/>
                </a:ext>
              </a:extLst>
            </p:cNvPr>
            <p:cNvCxnSpPr/>
            <p:nvPr/>
          </p:nvCxnSpPr>
          <p:spPr>
            <a:xfrm>
              <a:off x="4317838" y="12907077"/>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479269-F968-A9C4-2FEE-C90AF353BB90}"/>
                </a:ext>
              </a:extLst>
            </p:cNvPr>
            <p:cNvCxnSpPr/>
            <p:nvPr/>
          </p:nvCxnSpPr>
          <p:spPr>
            <a:xfrm>
              <a:off x="4317838" y="15011507"/>
              <a:ext cx="2044862" cy="0"/>
            </a:xfrm>
            <a:prstGeom prst="straightConnector1">
              <a:avLst/>
            </a:prstGeom>
            <a:ln w="603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233E6C-3538-0B5E-918F-C8B0D4152817}"/>
                </a:ext>
              </a:extLst>
            </p:cNvPr>
            <p:cNvSpPr txBox="1"/>
            <p:nvPr/>
          </p:nvSpPr>
          <p:spPr>
            <a:xfrm>
              <a:off x="6667500" y="6243935"/>
              <a:ext cx="8648700" cy="923330"/>
            </a:xfrm>
            <a:prstGeom prst="rect">
              <a:avLst/>
            </a:prstGeom>
            <a:noFill/>
          </p:spPr>
          <p:txBody>
            <a:bodyPr wrap="square" rtlCol="0">
              <a:spAutoFit/>
            </a:bodyPr>
            <a:lstStyle/>
            <a:p>
              <a:r>
                <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rPr>
                <a:t> </a:t>
              </a:r>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getAmplitude</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4" name="TextBox 13">
              <a:extLst>
                <a:ext uri="{FF2B5EF4-FFF2-40B4-BE49-F238E27FC236}">
                  <a16:creationId xmlns:a16="http://schemas.microsoft.com/office/drawing/2014/main" id="{7CEF4C19-C2DF-7C52-4045-2CD4B4006C87}"/>
                </a:ext>
              </a:extLst>
            </p:cNvPr>
            <p:cNvSpPr txBox="1"/>
            <p:nvPr/>
          </p:nvSpPr>
          <p:spPr>
            <a:xfrm>
              <a:off x="6667500" y="8348365"/>
              <a:ext cx="8648700" cy="923330"/>
            </a:xfrm>
            <a:prstGeom prst="rect">
              <a:avLst/>
            </a:prstGeom>
            <a:noFill/>
          </p:spPr>
          <p:txBody>
            <a:bodyPr wrap="square" rtlCol="0">
              <a:spAutoFit/>
            </a:bodyPr>
            <a:lstStyle/>
            <a:p>
              <a:r>
                <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rPr>
                <a:t> overlap</a:t>
              </a:r>
            </a:p>
          </p:txBody>
        </p:sp>
        <p:sp>
          <p:nvSpPr>
            <p:cNvPr id="15" name="TextBox 14">
              <a:extLst>
                <a:ext uri="{FF2B5EF4-FFF2-40B4-BE49-F238E27FC236}">
                  <a16:creationId xmlns:a16="http://schemas.microsoft.com/office/drawing/2014/main" id="{FF92C5C7-4A90-8C65-B163-CC2D6C13FC0F}"/>
                </a:ext>
              </a:extLst>
            </p:cNvPr>
            <p:cNvSpPr txBox="1"/>
            <p:nvPr/>
          </p:nvSpPr>
          <p:spPr>
            <a:xfrm>
              <a:off x="7110095" y="10250143"/>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toHost</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6" name="TextBox 15">
              <a:extLst>
                <a:ext uri="{FF2B5EF4-FFF2-40B4-BE49-F238E27FC236}">
                  <a16:creationId xmlns:a16="http://schemas.microsoft.com/office/drawing/2014/main" id="{82A7E4E3-6C01-464B-24BA-685884942E96}"/>
                </a:ext>
              </a:extLst>
            </p:cNvPr>
            <p:cNvSpPr txBox="1"/>
            <p:nvPr/>
          </p:nvSpPr>
          <p:spPr>
            <a:xfrm>
              <a:off x="7083742" y="12445412"/>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createFromData</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7" name="TextBox 16">
              <a:extLst>
                <a:ext uri="{FF2B5EF4-FFF2-40B4-BE49-F238E27FC236}">
                  <a16:creationId xmlns:a16="http://schemas.microsoft.com/office/drawing/2014/main" id="{FD2998BE-EAA2-5474-5770-278760314B6D}"/>
                </a:ext>
              </a:extLst>
            </p:cNvPr>
            <p:cNvSpPr txBox="1"/>
            <p:nvPr/>
          </p:nvSpPr>
          <p:spPr>
            <a:xfrm>
              <a:off x="7083742" y="14549842"/>
              <a:ext cx="8648700" cy="923330"/>
            </a:xfrm>
            <a:prstGeom prst="rect">
              <a:avLst/>
            </a:prstGeom>
            <a:noFill/>
          </p:spPr>
          <p:txBody>
            <a:bodyPr wrap="square" rtlCol="0">
              <a:spAutoFit/>
            </a:bodyPr>
            <a:lstStyle/>
            <a:p>
              <a:r>
                <a:rPr lang="en-US" sz="5400" err="1">
                  <a:solidFill>
                    <a:schemeClr val="bg1"/>
                  </a:solidFill>
                  <a:latin typeface="Roboto Mono" panose="00000009000000000000" pitchFamily="49" charset="0"/>
                  <a:ea typeface="Roboto Mono" panose="00000009000000000000" pitchFamily="49" charset="0"/>
                  <a:cs typeface="NVIDIA Sans" panose="020B0503020203020204" pitchFamily="34" charset="0"/>
                </a:rPr>
                <a:t>destroyState</a:t>
              </a:r>
              <a:endParaRPr lang="en-US" sz="5400">
                <a:solidFill>
                  <a:schemeClr val="bg1"/>
                </a:solidFill>
                <a:latin typeface="Roboto Mono" panose="00000009000000000000" pitchFamily="49" charset="0"/>
                <a:ea typeface="Roboto Mono" panose="00000009000000000000" pitchFamily="49" charset="0"/>
                <a:cs typeface="NVIDIA Sans" panose="020B0503020203020204" pitchFamily="34" charset="0"/>
              </a:endParaRPr>
            </a:p>
          </p:txBody>
        </p:sp>
        <p:sp>
          <p:nvSpPr>
            <p:cNvPr id="19" name="Right Brace 18">
              <a:extLst>
                <a:ext uri="{FF2B5EF4-FFF2-40B4-BE49-F238E27FC236}">
                  <a16:creationId xmlns:a16="http://schemas.microsoft.com/office/drawing/2014/main" id="{C3654001-1409-68CE-687A-471F995B7551}"/>
                </a:ext>
              </a:extLst>
            </p:cNvPr>
            <p:cNvSpPr/>
            <p:nvPr/>
          </p:nvSpPr>
          <p:spPr>
            <a:xfrm>
              <a:off x="14063600" y="6243935"/>
              <a:ext cx="1015664" cy="302776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2D595A0-E556-0E20-49C7-F64595E61652}"/>
                </a:ext>
              </a:extLst>
            </p:cNvPr>
            <p:cNvSpPr txBox="1"/>
            <p:nvPr/>
          </p:nvSpPr>
          <p:spPr>
            <a:xfrm>
              <a:off x="16108462" y="6916457"/>
              <a:ext cx="16916400"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Facilitate simulator-specific data accessor and overlap calculation, e.g., direct GPU memory access, multi-node multi-GPU data access (via MPI), tensor-based amplitude/overlap contraction, etc.</a:t>
              </a:r>
            </a:p>
          </p:txBody>
        </p:sp>
        <p:sp>
          <p:nvSpPr>
            <p:cNvPr id="21" name="Right Brace 20">
              <a:extLst>
                <a:ext uri="{FF2B5EF4-FFF2-40B4-BE49-F238E27FC236}">
                  <a16:creationId xmlns:a16="http://schemas.microsoft.com/office/drawing/2014/main" id="{B9C9E18D-109B-0EA2-EC6F-593CAD4183CD}"/>
                </a:ext>
              </a:extLst>
            </p:cNvPr>
            <p:cNvSpPr/>
            <p:nvPr/>
          </p:nvSpPr>
          <p:spPr>
            <a:xfrm>
              <a:off x="14063600" y="10340982"/>
              <a:ext cx="1015664" cy="302776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F311791-3B9D-61C2-7907-7754A07CDDE3}"/>
                </a:ext>
              </a:extLst>
            </p:cNvPr>
            <p:cNvSpPr txBox="1"/>
            <p:nvPr/>
          </p:nvSpPr>
          <p:spPr>
            <a:xfrm>
              <a:off x="15983227" y="10664528"/>
              <a:ext cx="16916400"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Data import and export.</a:t>
              </a:r>
            </a:p>
            <a:p>
              <a:r>
                <a:rPr lang="en-US" sz="4000">
                  <a:solidFill>
                    <a:schemeClr val="bg1"/>
                  </a:solidFill>
                  <a:latin typeface="NVIDIA Sans" panose="020B0503020203020204" pitchFamily="34" charset="0"/>
                  <a:cs typeface="NVIDIA Sans" panose="020B0503020203020204" pitchFamily="34" charset="0"/>
                </a:rPr>
                <a:t>- Flat state vector export if required.</a:t>
              </a:r>
            </a:p>
            <a:p>
              <a:r>
                <a:rPr lang="en-US" sz="4000">
                  <a:solidFill>
                    <a:schemeClr val="bg1"/>
                  </a:solidFill>
                  <a:latin typeface="NVIDIA Sans" panose="020B0503020203020204" pitchFamily="34" charset="0"/>
                  <a:cs typeface="NVIDIA Sans" panose="020B0503020203020204" pitchFamily="34" charset="0"/>
                </a:rPr>
                <a:t>- Import from a flat state vector in host memory. </a:t>
              </a:r>
            </a:p>
          </p:txBody>
        </p:sp>
        <p:sp>
          <p:nvSpPr>
            <p:cNvPr id="23" name="Right Brace 22">
              <a:extLst>
                <a:ext uri="{FF2B5EF4-FFF2-40B4-BE49-F238E27FC236}">
                  <a16:creationId xmlns:a16="http://schemas.microsoft.com/office/drawing/2014/main" id="{ACDABDDE-ACD7-896E-1FD1-3E356C4E7BA0}"/>
                </a:ext>
              </a:extLst>
            </p:cNvPr>
            <p:cNvSpPr/>
            <p:nvPr/>
          </p:nvSpPr>
          <p:spPr>
            <a:xfrm>
              <a:off x="14063600" y="13775101"/>
              <a:ext cx="1015664" cy="1513880"/>
            </a:xfrm>
            <a:prstGeom prst="righ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A1C47FFA-3B8B-AD7F-8AC4-CE7E2D1774F6}"/>
                </a:ext>
              </a:extLst>
            </p:cNvPr>
            <p:cNvSpPr txBox="1"/>
            <p:nvPr/>
          </p:nvSpPr>
          <p:spPr>
            <a:xfrm>
              <a:off x="15983227" y="14042011"/>
              <a:ext cx="16916400" cy="707886"/>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Release managed resources, e.g., GPU memory</a:t>
              </a:r>
            </a:p>
          </p:txBody>
        </p:sp>
      </p:grpSp>
    </p:spTree>
    <p:extLst>
      <p:ext uri="{BB962C8B-B14F-4D97-AF65-F5344CB8AC3E}">
        <p14:creationId xmlns:p14="http://schemas.microsoft.com/office/powerpoint/2010/main" val="1047262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Simulator</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Connecting to a simulator</a:t>
            </a:r>
          </a:p>
        </p:txBody>
      </p:sp>
      <p:grpSp>
        <p:nvGrpSpPr>
          <p:cNvPr id="42" name="Group 41">
            <a:extLst>
              <a:ext uri="{FF2B5EF4-FFF2-40B4-BE49-F238E27FC236}">
                <a16:creationId xmlns:a16="http://schemas.microsoft.com/office/drawing/2014/main" id="{FAE45F04-D29E-7CE1-22FE-2B662B444CDB}"/>
              </a:ext>
            </a:extLst>
          </p:cNvPr>
          <p:cNvGrpSpPr/>
          <p:nvPr/>
        </p:nvGrpSpPr>
        <p:grpSpPr>
          <a:xfrm>
            <a:off x="1333500" y="4533900"/>
            <a:ext cx="14897100" cy="12649200"/>
            <a:chOff x="1333500" y="4533900"/>
            <a:chExt cx="14897100" cy="12649200"/>
          </a:xfrm>
        </p:grpSpPr>
        <p:sp>
          <p:nvSpPr>
            <p:cNvPr id="18" name="TextBox 17">
              <a:extLst>
                <a:ext uri="{FF2B5EF4-FFF2-40B4-BE49-F238E27FC236}">
                  <a16:creationId xmlns:a16="http://schemas.microsoft.com/office/drawing/2014/main" id="{D07B9D6D-C4A8-E6A7-A1AA-311ABA1C25AC}"/>
                </a:ext>
              </a:extLst>
            </p:cNvPr>
            <p:cNvSpPr txBox="1"/>
            <p:nvPr/>
          </p:nvSpPr>
          <p:spPr>
            <a:xfrm>
              <a:off x="1333500" y="4533900"/>
              <a:ext cx="14897100" cy="1015663"/>
            </a:xfrm>
            <a:prstGeom prst="rect">
              <a:avLst/>
            </a:prstGeom>
            <a:noFill/>
          </p:spPr>
          <p:txBody>
            <a:bodyPr wrap="square" rtlCol="0">
              <a:spAutoFit/>
            </a:bodyPr>
            <a:lstStyle/>
            <a:p>
              <a:r>
                <a:rPr lang="en-US" sz="6000" b="1" err="1">
                  <a:solidFill>
                    <a:schemeClr val="bg1"/>
                  </a:solidFill>
                  <a:latin typeface="Roboto Mono" panose="00000009000000000000" pitchFamily="49" charset="0"/>
                  <a:ea typeface="Roboto Mono" panose="00000009000000000000" pitchFamily="49" charset="0"/>
                  <a:cs typeface="NVIDIA Sans" panose="020B0503020203020204" pitchFamily="34" charset="0"/>
                </a:rPr>
                <a:t>cudaq</a:t>
              </a:r>
              <a:r>
                <a:rPr lang="en-US" sz="6000" b="1">
                  <a:solidFill>
                    <a:schemeClr val="bg1"/>
                  </a:solidFill>
                  <a:latin typeface="Roboto Mono" panose="00000009000000000000" pitchFamily="49" charset="0"/>
                  <a:ea typeface="Roboto Mono" panose="00000009000000000000" pitchFamily="49" charset="0"/>
                  <a:cs typeface="NVIDIA Sans" panose="020B0503020203020204" pitchFamily="34" charset="0"/>
                </a:rPr>
                <a:t>::</a:t>
              </a:r>
              <a:r>
                <a:rPr lang="en-US" sz="6000" b="1" err="1">
                  <a:solidFill>
                    <a:schemeClr val="bg1"/>
                  </a:solidFill>
                  <a:latin typeface="Roboto Mono" panose="00000009000000000000" pitchFamily="49" charset="0"/>
                  <a:ea typeface="Roboto Mono" panose="00000009000000000000" pitchFamily="49" charset="0"/>
                  <a:cs typeface="NVIDIA Sans" panose="020B0503020203020204" pitchFamily="34" charset="0"/>
                </a:rPr>
                <a:t>get_state</a:t>
              </a:r>
              <a:r>
                <a:rPr lang="en-US" sz="6000" b="1">
                  <a:solidFill>
                    <a:schemeClr val="bg1"/>
                  </a:solidFill>
                  <a:latin typeface="Roboto Mono" panose="00000009000000000000" pitchFamily="49" charset="0"/>
                  <a:ea typeface="Roboto Mono" panose="00000009000000000000" pitchFamily="49" charset="0"/>
                  <a:cs typeface="NVIDIA Sans" panose="020B0503020203020204" pitchFamily="34" charset="0"/>
                </a:rPr>
                <a:t>(Kernel, </a:t>
              </a:r>
              <a:r>
                <a:rPr lang="en-US" sz="6000" b="1" err="1">
                  <a:solidFill>
                    <a:schemeClr val="bg1"/>
                  </a:solidFill>
                  <a:latin typeface="Roboto Mono" panose="00000009000000000000" pitchFamily="49" charset="0"/>
                  <a:ea typeface="Roboto Mono" panose="00000009000000000000" pitchFamily="49" charset="0"/>
                  <a:cs typeface="NVIDIA Sans" panose="020B0503020203020204" pitchFamily="34" charset="0"/>
                </a:rPr>
                <a:t>Args</a:t>
              </a:r>
              <a:r>
                <a:rPr lang="en-US" sz="6000" b="1">
                  <a:solidFill>
                    <a:schemeClr val="bg1"/>
                  </a:solidFill>
                  <a:latin typeface="Roboto Mono" panose="00000009000000000000" pitchFamily="49" charset="0"/>
                  <a:ea typeface="Roboto Mono" panose="00000009000000000000" pitchFamily="49" charset="0"/>
                  <a:cs typeface="NVIDIA Sans" panose="020B0503020203020204" pitchFamily="34" charset="0"/>
                </a:rPr>
                <a:t>…)</a:t>
              </a:r>
            </a:p>
          </p:txBody>
        </p:sp>
        <p:sp>
          <p:nvSpPr>
            <p:cNvPr id="26" name="Rectangle 25">
              <a:extLst>
                <a:ext uri="{FF2B5EF4-FFF2-40B4-BE49-F238E27FC236}">
                  <a16:creationId xmlns:a16="http://schemas.microsoft.com/office/drawing/2014/main" id="{B1B62B25-9B9A-8BA9-A749-6CDEA9A79CDB}"/>
                </a:ext>
              </a:extLst>
            </p:cNvPr>
            <p:cNvSpPr/>
            <p:nvPr/>
          </p:nvSpPr>
          <p:spPr>
            <a:xfrm>
              <a:off x="5295900" y="674370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Simulator</a:t>
              </a:r>
            </a:p>
          </p:txBody>
        </p:sp>
        <p:sp>
          <p:nvSpPr>
            <p:cNvPr id="27" name="Rectangle 26">
              <a:extLst>
                <a:ext uri="{FF2B5EF4-FFF2-40B4-BE49-F238E27FC236}">
                  <a16:creationId xmlns:a16="http://schemas.microsoft.com/office/drawing/2014/main" id="{254F4045-8255-98C5-DAB2-9112AFF7AAC8}"/>
                </a:ext>
              </a:extLst>
            </p:cNvPr>
            <p:cNvSpPr/>
            <p:nvPr/>
          </p:nvSpPr>
          <p:spPr>
            <a:xfrm>
              <a:off x="5295900" y="921183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Execute Kernel</a:t>
              </a:r>
            </a:p>
          </p:txBody>
        </p:sp>
        <p:sp>
          <p:nvSpPr>
            <p:cNvPr id="28" name="Rectangle 27">
              <a:extLst>
                <a:ext uri="{FF2B5EF4-FFF2-40B4-BE49-F238E27FC236}">
                  <a16:creationId xmlns:a16="http://schemas.microsoft.com/office/drawing/2014/main" id="{5D90C6DB-5519-EC59-2C9E-FCCCADEDA3B5}"/>
                </a:ext>
              </a:extLst>
            </p:cNvPr>
            <p:cNvSpPr/>
            <p:nvPr/>
          </p:nvSpPr>
          <p:spPr>
            <a:xfrm>
              <a:off x="5295900" y="1167996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Release internal state data</a:t>
              </a:r>
            </a:p>
          </p:txBody>
        </p:sp>
        <p:sp>
          <p:nvSpPr>
            <p:cNvPr id="29" name="Rectangle 28">
              <a:extLst>
                <a:ext uri="{FF2B5EF4-FFF2-40B4-BE49-F238E27FC236}">
                  <a16:creationId xmlns:a16="http://schemas.microsoft.com/office/drawing/2014/main" id="{64D90A35-2FAB-199D-70F8-AF495DD41535}"/>
                </a:ext>
              </a:extLst>
            </p:cNvPr>
            <p:cNvSpPr/>
            <p:nvPr/>
          </p:nvSpPr>
          <p:spPr>
            <a:xfrm>
              <a:off x="5295900" y="1423728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err="1">
                  <a:solidFill>
                    <a:schemeClr val="tx1"/>
                  </a:solidFill>
                  <a:latin typeface="Trebuchet MS" panose="020B0603020202020204" pitchFamily="34" charset="0"/>
                </a:rPr>
                <a:t>cudaq</a:t>
              </a:r>
              <a:r>
                <a:rPr lang="en-US" sz="4000">
                  <a:solidFill>
                    <a:schemeClr val="tx1"/>
                  </a:solidFill>
                  <a:latin typeface="Trebuchet MS" panose="020B0603020202020204" pitchFamily="34" charset="0"/>
                </a:rPr>
                <a:t>::state wrapped instance</a:t>
              </a:r>
            </a:p>
          </p:txBody>
        </p:sp>
        <p:cxnSp>
          <p:nvCxnSpPr>
            <p:cNvPr id="31" name="Straight Arrow Connector 30">
              <a:extLst>
                <a:ext uri="{FF2B5EF4-FFF2-40B4-BE49-F238E27FC236}">
                  <a16:creationId xmlns:a16="http://schemas.microsoft.com/office/drawing/2014/main" id="{E4DE6DCA-9D5C-3273-44B3-FA2CB59BF615}"/>
                </a:ext>
              </a:extLst>
            </p:cNvPr>
            <p:cNvCxnSpPr>
              <a:stCxn id="26" idx="2"/>
              <a:endCxn id="27" idx="0"/>
            </p:cNvCxnSpPr>
            <p:nvPr/>
          </p:nvCxnSpPr>
          <p:spPr>
            <a:xfrm>
              <a:off x="7924800" y="815187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17F0BBD9-5F28-51C3-8185-A7C8025916F1}"/>
                </a:ext>
              </a:extLst>
            </p:cNvPr>
            <p:cNvCxnSpPr/>
            <p:nvPr/>
          </p:nvCxnSpPr>
          <p:spPr>
            <a:xfrm>
              <a:off x="7924800" y="1062000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7C1D6BB7-F116-DDBC-CFEC-995D73883651}"/>
                </a:ext>
              </a:extLst>
            </p:cNvPr>
            <p:cNvCxnSpPr/>
            <p:nvPr/>
          </p:nvCxnSpPr>
          <p:spPr>
            <a:xfrm>
              <a:off x="7924800" y="1308813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F1DBC4A6-6CF6-9D72-8667-5CDA1B622883}"/>
                </a:ext>
              </a:extLst>
            </p:cNvPr>
            <p:cNvCxnSpPr>
              <a:stCxn id="29" idx="2"/>
            </p:cNvCxnSpPr>
            <p:nvPr/>
          </p:nvCxnSpPr>
          <p:spPr>
            <a:xfrm>
              <a:off x="7924800" y="15645456"/>
              <a:ext cx="0" cy="1537644"/>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054353-8714-95A8-ECFF-34C46F2CB710}"/>
                </a:ext>
              </a:extLst>
            </p:cNvPr>
            <p:cNvCxnSpPr>
              <a:cxnSpLocks/>
            </p:cNvCxnSpPr>
            <p:nvPr/>
          </p:nvCxnSpPr>
          <p:spPr>
            <a:xfrm>
              <a:off x="2514600" y="17183100"/>
              <a:ext cx="541020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4954F74-8E83-247F-76BD-24ABF5F19AF6}"/>
                </a:ext>
              </a:extLst>
            </p:cNvPr>
            <p:cNvCxnSpPr>
              <a:cxnSpLocks/>
            </p:cNvCxnSpPr>
            <p:nvPr/>
          </p:nvCxnSpPr>
          <p:spPr>
            <a:xfrm flipV="1">
              <a:off x="2514600" y="5867400"/>
              <a:ext cx="0" cy="11315700"/>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3" name="Group 42">
            <a:extLst>
              <a:ext uri="{FF2B5EF4-FFF2-40B4-BE49-F238E27FC236}">
                <a16:creationId xmlns:a16="http://schemas.microsoft.com/office/drawing/2014/main" id="{9917F192-4616-0B38-A70D-3BD77D8B06D2}"/>
              </a:ext>
            </a:extLst>
          </p:cNvPr>
          <p:cNvGrpSpPr/>
          <p:nvPr/>
        </p:nvGrpSpPr>
        <p:grpSpPr>
          <a:xfrm>
            <a:off x="19850100" y="4645634"/>
            <a:ext cx="10401300" cy="10999822"/>
            <a:chOff x="3505200" y="4645634"/>
            <a:chExt cx="10401300" cy="10999822"/>
          </a:xfrm>
        </p:grpSpPr>
        <p:sp>
          <p:nvSpPr>
            <p:cNvPr id="44" name="TextBox 43">
              <a:extLst>
                <a:ext uri="{FF2B5EF4-FFF2-40B4-BE49-F238E27FC236}">
                  <a16:creationId xmlns:a16="http://schemas.microsoft.com/office/drawing/2014/main" id="{C65B3EB7-2C0C-7041-52F9-842ED9C1D768}"/>
                </a:ext>
              </a:extLst>
            </p:cNvPr>
            <p:cNvSpPr txBox="1"/>
            <p:nvPr/>
          </p:nvSpPr>
          <p:spPr>
            <a:xfrm>
              <a:off x="3505200" y="4645634"/>
              <a:ext cx="10401300" cy="1015663"/>
            </a:xfrm>
            <a:prstGeom prst="rect">
              <a:avLst/>
            </a:prstGeom>
            <a:noFill/>
          </p:spPr>
          <p:txBody>
            <a:bodyPr wrap="square" rtlCol="0">
              <a:spAutoFit/>
            </a:bodyPr>
            <a:lstStyle/>
            <a:p>
              <a:r>
                <a:rPr lang="en-US" sz="6000" b="1" err="1">
                  <a:solidFill>
                    <a:schemeClr val="bg1"/>
                  </a:solidFill>
                  <a:latin typeface="Roboto Mono" panose="00000009000000000000" pitchFamily="49" charset="0"/>
                  <a:ea typeface="Roboto Mono" panose="00000009000000000000" pitchFamily="49" charset="0"/>
                  <a:cs typeface="NVIDIA Sans" panose="020B0503020203020204" pitchFamily="34" charset="0"/>
                </a:rPr>
                <a:t>qvector</a:t>
              </a:r>
              <a:r>
                <a:rPr lang="en-US" sz="6000" b="1">
                  <a:solidFill>
                    <a:schemeClr val="bg1"/>
                  </a:solidFill>
                  <a:latin typeface="Roboto Mono" panose="00000009000000000000" pitchFamily="49" charset="0"/>
                  <a:ea typeface="Roboto Mono" panose="00000009000000000000" pitchFamily="49" charset="0"/>
                  <a:cs typeface="NVIDIA Sans" panose="020B0503020203020204" pitchFamily="34" charset="0"/>
                </a:rPr>
                <a:t>(</a:t>
              </a:r>
              <a:r>
                <a:rPr lang="en-US" sz="6000" b="1" err="1">
                  <a:solidFill>
                    <a:schemeClr val="bg1"/>
                  </a:solidFill>
                  <a:latin typeface="Roboto Mono" panose="00000009000000000000" pitchFamily="49" charset="0"/>
                  <a:ea typeface="Roboto Mono" panose="00000009000000000000" pitchFamily="49" charset="0"/>
                  <a:cs typeface="NVIDIA Sans" panose="020B0503020203020204" pitchFamily="34" charset="0"/>
                </a:rPr>
                <a:t>cudaq</a:t>
              </a:r>
              <a:r>
                <a:rPr lang="en-US" sz="6000" b="1">
                  <a:solidFill>
                    <a:schemeClr val="bg1"/>
                  </a:solidFill>
                  <a:latin typeface="Roboto Mono" panose="00000009000000000000" pitchFamily="49" charset="0"/>
                  <a:ea typeface="Roboto Mono" panose="00000009000000000000" pitchFamily="49" charset="0"/>
                  <a:cs typeface="NVIDIA Sans" panose="020B0503020203020204" pitchFamily="34" charset="0"/>
                </a:rPr>
                <a:t>::state) </a:t>
              </a:r>
            </a:p>
          </p:txBody>
        </p:sp>
        <p:sp>
          <p:nvSpPr>
            <p:cNvPr id="45" name="Rectangle 44">
              <a:extLst>
                <a:ext uri="{FF2B5EF4-FFF2-40B4-BE49-F238E27FC236}">
                  <a16:creationId xmlns:a16="http://schemas.microsoft.com/office/drawing/2014/main" id="{945107DE-43CB-9219-A741-72395C0D7F2C}"/>
                </a:ext>
              </a:extLst>
            </p:cNvPr>
            <p:cNvSpPr/>
            <p:nvPr/>
          </p:nvSpPr>
          <p:spPr>
            <a:xfrm>
              <a:off x="5295900" y="674370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Simulator</a:t>
              </a:r>
            </a:p>
          </p:txBody>
        </p:sp>
        <p:sp>
          <p:nvSpPr>
            <p:cNvPr id="46" name="Rectangle 45">
              <a:extLst>
                <a:ext uri="{FF2B5EF4-FFF2-40B4-BE49-F238E27FC236}">
                  <a16:creationId xmlns:a16="http://schemas.microsoft.com/office/drawing/2014/main" id="{687C77DA-5913-0391-278E-78A6104B651F}"/>
                </a:ext>
              </a:extLst>
            </p:cNvPr>
            <p:cNvSpPr/>
            <p:nvPr/>
          </p:nvSpPr>
          <p:spPr>
            <a:xfrm>
              <a:off x="5295900" y="921183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Retrieve internal </a:t>
              </a:r>
              <a:r>
                <a:rPr lang="en-US" sz="4000" err="1">
                  <a:solidFill>
                    <a:schemeClr val="tx1"/>
                  </a:solidFill>
                  <a:latin typeface="Trebuchet MS" panose="020B0603020202020204" pitchFamily="34" charset="0"/>
                </a:rPr>
                <a:t>SimulationState</a:t>
              </a:r>
              <a:r>
                <a:rPr lang="en-US" sz="4000">
                  <a:solidFill>
                    <a:schemeClr val="tx1"/>
                  </a:solidFill>
                  <a:latin typeface="Trebuchet MS" panose="020B0603020202020204" pitchFamily="34" charset="0"/>
                </a:rPr>
                <a:t> data</a:t>
              </a:r>
            </a:p>
          </p:txBody>
        </p:sp>
        <p:sp>
          <p:nvSpPr>
            <p:cNvPr id="47" name="Rectangle 46">
              <a:extLst>
                <a:ext uri="{FF2B5EF4-FFF2-40B4-BE49-F238E27FC236}">
                  <a16:creationId xmlns:a16="http://schemas.microsoft.com/office/drawing/2014/main" id="{702D1C42-B1B2-8C9F-0CA0-5FE7886947DB}"/>
                </a:ext>
              </a:extLst>
            </p:cNvPr>
            <p:cNvSpPr/>
            <p:nvPr/>
          </p:nvSpPr>
          <p:spPr>
            <a:xfrm>
              <a:off x="5295900" y="1167996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Initialize qubits’ state</a:t>
              </a:r>
            </a:p>
          </p:txBody>
        </p:sp>
        <p:sp>
          <p:nvSpPr>
            <p:cNvPr id="48" name="Rectangle 47">
              <a:extLst>
                <a:ext uri="{FF2B5EF4-FFF2-40B4-BE49-F238E27FC236}">
                  <a16:creationId xmlns:a16="http://schemas.microsoft.com/office/drawing/2014/main" id="{6E94CF13-92F7-6F5A-F4DB-15E682396F8C}"/>
                </a:ext>
              </a:extLst>
            </p:cNvPr>
            <p:cNvSpPr/>
            <p:nvPr/>
          </p:nvSpPr>
          <p:spPr>
            <a:xfrm>
              <a:off x="5295900" y="14237280"/>
              <a:ext cx="5257800" cy="1408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Continue simulation</a:t>
              </a:r>
            </a:p>
          </p:txBody>
        </p:sp>
        <p:cxnSp>
          <p:nvCxnSpPr>
            <p:cNvPr id="49" name="Straight Arrow Connector 48">
              <a:extLst>
                <a:ext uri="{FF2B5EF4-FFF2-40B4-BE49-F238E27FC236}">
                  <a16:creationId xmlns:a16="http://schemas.microsoft.com/office/drawing/2014/main" id="{E021DC43-4625-7741-D5A6-FB42E49572F0}"/>
                </a:ext>
              </a:extLst>
            </p:cNvPr>
            <p:cNvCxnSpPr>
              <a:stCxn id="45" idx="2"/>
              <a:endCxn id="46" idx="0"/>
            </p:cNvCxnSpPr>
            <p:nvPr/>
          </p:nvCxnSpPr>
          <p:spPr>
            <a:xfrm>
              <a:off x="7924800" y="815187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2CAF51D-8D78-0AF1-E4A7-7C92B0D6A90A}"/>
                </a:ext>
              </a:extLst>
            </p:cNvPr>
            <p:cNvCxnSpPr/>
            <p:nvPr/>
          </p:nvCxnSpPr>
          <p:spPr>
            <a:xfrm>
              <a:off x="7924800" y="1062000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D1EFD4CE-A62A-3033-2FA8-0212A653527B}"/>
                </a:ext>
              </a:extLst>
            </p:cNvPr>
            <p:cNvCxnSpPr/>
            <p:nvPr/>
          </p:nvCxnSpPr>
          <p:spPr>
            <a:xfrm>
              <a:off x="7924800" y="13088136"/>
              <a:ext cx="0" cy="1059954"/>
            </a:xfrm>
            <a:prstGeom prst="straightConnector1">
              <a:avLst/>
            </a:prstGeom>
            <a:ln w="317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57" name="TextBox 56">
            <a:extLst>
              <a:ext uri="{FF2B5EF4-FFF2-40B4-BE49-F238E27FC236}">
                <a16:creationId xmlns:a16="http://schemas.microsoft.com/office/drawing/2014/main" id="{C9235443-7A1F-9E4C-F6C2-9052E619D663}"/>
              </a:ext>
            </a:extLst>
          </p:cNvPr>
          <p:cNvSpPr txBox="1"/>
          <p:nvPr/>
        </p:nvSpPr>
        <p:spPr>
          <a:xfrm>
            <a:off x="27851100" y="8864360"/>
            <a:ext cx="8572500" cy="2554545"/>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Native state data to the backend, already in GPU memory, or properly MPI-distributed; tensors in GPU memory, etc.</a:t>
            </a:r>
          </a:p>
        </p:txBody>
      </p:sp>
      <p:sp>
        <p:nvSpPr>
          <p:cNvPr id="58" name="TextBox 57">
            <a:extLst>
              <a:ext uri="{FF2B5EF4-FFF2-40B4-BE49-F238E27FC236}">
                <a16:creationId xmlns:a16="http://schemas.microsoft.com/office/drawing/2014/main" id="{7B79C442-3195-801B-254D-31FEA7A55589}"/>
              </a:ext>
            </a:extLst>
          </p:cNvPr>
          <p:cNvSpPr txBox="1"/>
          <p:nvPr/>
        </p:nvSpPr>
        <p:spPr>
          <a:xfrm>
            <a:off x="27851100" y="12115800"/>
            <a:ext cx="7353300" cy="707886"/>
          </a:xfrm>
          <a:prstGeom prst="rect">
            <a:avLst/>
          </a:prstGeom>
          <a:noFill/>
        </p:spPr>
        <p:txBody>
          <a:bodyPr wrap="square" rtlCol="0">
            <a:spAutoFit/>
          </a:bodyPr>
          <a:lstStyle/>
          <a:p>
            <a:r>
              <a:rPr lang="en-US" sz="4000" b="1">
                <a:solidFill>
                  <a:srgbClr val="00B050"/>
                </a:solidFill>
                <a:latin typeface="NVIDIA Sans" panose="020B0503020203020204" pitchFamily="34" charset="0"/>
                <a:cs typeface="NVIDIA Sans" panose="020B0503020203020204" pitchFamily="34" charset="0"/>
              </a:rPr>
              <a:t>FAST!</a:t>
            </a:r>
          </a:p>
        </p:txBody>
      </p:sp>
      <p:sp>
        <p:nvSpPr>
          <p:cNvPr id="59" name="TextBox 58">
            <a:extLst>
              <a:ext uri="{FF2B5EF4-FFF2-40B4-BE49-F238E27FC236}">
                <a16:creationId xmlns:a16="http://schemas.microsoft.com/office/drawing/2014/main" id="{B881BA08-1B54-4BC5-5140-7877CD94EA8B}"/>
              </a:ext>
            </a:extLst>
          </p:cNvPr>
          <p:cNvSpPr txBox="1"/>
          <p:nvPr/>
        </p:nvSpPr>
        <p:spPr>
          <a:xfrm>
            <a:off x="3048000" y="18400775"/>
            <a:ext cx="9258300" cy="923330"/>
          </a:xfrm>
          <a:prstGeom prst="rect">
            <a:avLst/>
          </a:prstGeom>
          <a:noFill/>
        </p:spPr>
        <p:txBody>
          <a:bodyPr wrap="square" rtlCol="0">
            <a:spAutoFit/>
          </a:bodyPr>
          <a:lstStyle/>
          <a:p>
            <a:pPr algn="ctr"/>
            <a:r>
              <a:rPr lang="en-US" sz="5400" b="1">
                <a:solidFill>
                  <a:schemeClr val="bg1"/>
                </a:solidFill>
                <a:latin typeface="NVIDIA Sans" panose="020B0503020203020204" pitchFamily="34" charset="0"/>
                <a:cs typeface="NVIDIA Sans" panose="020B0503020203020204" pitchFamily="34" charset="0"/>
              </a:rPr>
              <a:t>State Retrieval</a:t>
            </a:r>
          </a:p>
        </p:txBody>
      </p:sp>
      <p:sp>
        <p:nvSpPr>
          <p:cNvPr id="60" name="TextBox 59">
            <a:extLst>
              <a:ext uri="{FF2B5EF4-FFF2-40B4-BE49-F238E27FC236}">
                <a16:creationId xmlns:a16="http://schemas.microsoft.com/office/drawing/2014/main" id="{D81E48FF-0E8E-A2CF-C48F-5A99A54851FD}"/>
              </a:ext>
            </a:extLst>
          </p:cNvPr>
          <p:cNvSpPr txBox="1"/>
          <p:nvPr/>
        </p:nvSpPr>
        <p:spPr>
          <a:xfrm>
            <a:off x="19640550" y="18400775"/>
            <a:ext cx="9258300" cy="923330"/>
          </a:xfrm>
          <a:prstGeom prst="rect">
            <a:avLst/>
          </a:prstGeom>
          <a:noFill/>
        </p:spPr>
        <p:txBody>
          <a:bodyPr wrap="square" rtlCol="0">
            <a:spAutoFit/>
          </a:bodyPr>
          <a:lstStyle/>
          <a:p>
            <a:pPr algn="ctr"/>
            <a:r>
              <a:rPr lang="en-US" sz="5400" b="1">
                <a:solidFill>
                  <a:schemeClr val="bg1"/>
                </a:solidFill>
                <a:latin typeface="NVIDIA Sans" panose="020B0503020203020204" pitchFamily="34" charset="0"/>
                <a:cs typeface="NVIDIA Sans" panose="020B0503020203020204" pitchFamily="34" charset="0"/>
              </a:rPr>
              <a:t>State Initialization</a:t>
            </a:r>
          </a:p>
        </p:txBody>
      </p:sp>
    </p:spTree>
    <p:extLst>
      <p:ext uri="{BB962C8B-B14F-4D97-AF65-F5344CB8AC3E}">
        <p14:creationId xmlns:p14="http://schemas.microsoft.com/office/powerpoint/2010/main" val="4010435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Example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Use Cases</a:t>
            </a:r>
          </a:p>
        </p:txBody>
      </p:sp>
      <mc:AlternateContent xmlns:mc="http://schemas.openxmlformats.org/markup-compatibility/2006" xmlns:a14="http://schemas.microsoft.com/office/drawing/2010/main">
        <mc:Choice Requires="a14">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1777609" y="3438144"/>
                <a:ext cx="33919160" cy="15727680"/>
              </a:xfrm>
            </p:spPr>
            <p:txBody>
              <a:bodyPr/>
              <a:lstStyle/>
              <a:p>
                <a:pPr marL="0" indent="0">
                  <a:buNone/>
                </a:pPr>
                <a:r>
                  <a:rPr lang="en-US"/>
                  <a:t>Efficient state vector handling (retrieval and initialization) in simulation is an important requirement for various applications/algorithms</a:t>
                </a:r>
              </a:p>
              <a:p>
                <a:pPr lvl="1"/>
                <a:r>
                  <a:rPr lang="en-US"/>
                  <a:t>Quantum state overlap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Ψ</m:t>
                            </m:r>
                          </m:e>
                          <m:sub>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Ψ</m:t>
                            </m:r>
                          </m:e>
                          <m:sub>
                            <m:r>
                              <a:rPr lang="en-US" b="0" i="1" smtClean="0">
                                <a:latin typeface="Cambria Math" panose="02040503050406030204" pitchFamily="18" charset="0"/>
                                <a:ea typeface="Cambria Math" panose="02040503050406030204" pitchFamily="18" charset="0"/>
                              </a:rPr>
                              <m:t>2</m:t>
                            </m:r>
                          </m:sub>
                        </m:sSub>
                      </m:e>
                    </m:d>
                  </m:oMath>
                </a14:m>
                <a:r>
                  <a:rPr lang="en-US"/>
                  <a:t>) calculation (difficult to perform on quantum hardware)  </a:t>
                </a:r>
              </a:p>
              <a:p>
                <a:pPr lvl="1"/>
                <a:r>
                  <a:rPr lang="en-US"/>
                  <a:t>Dynamical quantum simulation</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marL="914400" lvl="1" indent="0">
                  <a:buNone/>
                </a:pPr>
                <a:endParaRPr lang="en-US"/>
              </a:p>
              <a:p>
                <a:pPr marL="914400" lvl="1" indent="0">
                  <a:buNone/>
                </a:pPr>
                <a:r>
                  <a:rPr lang="en-US"/>
                  <a:t>e.g., determining phase transition point via state vector inspection or expectation calculation at each time step.</a:t>
                </a:r>
                <a:br>
                  <a:rPr lang="en-US"/>
                </a:br>
                <a:endParaRPr lang="en-US"/>
              </a:p>
              <a:p>
                <a:pPr lvl="1"/>
                <a:endParaRPr lang="en-US"/>
              </a:p>
              <a:p>
                <a:pPr lvl="1"/>
                <a:endParaRPr lang="en-US"/>
              </a:p>
              <a:p>
                <a:pPr lvl="1"/>
                <a:r>
                  <a:rPr lang="en-US"/>
                  <a:t>Quantum Imaginary Time Evolution (QITE)</a:t>
                </a:r>
              </a:p>
              <a:p>
                <a:pPr marL="914400" lvl="1" indent="0">
                  <a:buNone/>
                </a:pPr>
                <a:r>
                  <a:rPr lang="en-US"/>
                  <a:t>(repeating loop of applying a unitary, state tomography, </a:t>
                </a:r>
              </a:p>
              <a:p>
                <a:pPr marL="914400" lvl="1" indent="0">
                  <a:buNone/>
                </a:pPr>
                <a:r>
                  <a:rPr lang="en-US"/>
                  <a:t>solving linear equations to determine the next unitary block </a:t>
                </a:r>
              </a:p>
              <a:p>
                <a:pPr marL="914400" lvl="1" indent="0">
                  <a:buNone/>
                </a:pPr>
                <a:r>
                  <a:rPr lang="en-US"/>
                  <a:t>to apply)  </a:t>
                </a:r>
              </a:p>
              <a:p>
                <a:pPr lvl="1"/>
                <a:endParaRPr lang="en-US"/>
              </a:p>
              <a:p>
                <a:pPr lvl="1"/>
                <a:endParaRPr lang="en-US"/>
              </a:p>
              <a:p>
                <a:pPr marL="914400" lvl="1" indent="0">
                  <a:buNone/>
                </a:pPr>
                <a:endParaRPr lang="en-US"/>
              </a:p>
              <a:p>
                <a:pPr marL="914400" lvl="1" indent="0">
                  <a:buNone/>
                </a:pPr>
                <a:endParaRPr lang="en-US"/>
              </a:p>
            </p:txBody>
          </p:sp>
        </mc:Choice>
        <mc:Fallback xmlns="">
          <p:sp>
            <p:nvSpPr>
              <p:cNvPr id="10" name="Subtitle 9">
                <a:extLst>
                  <a:ext uri="{FF2B5EF4-FFF2-40B4-BE49-F238E27FC236}">
                    <a16:creationId xmlns:a16="http://schemas.microsoft.com/office/drawing/2014/main" id="{4C4E44C6-E88C-4CDE-9E6A-035AA5A6FA95}"/>
                  </a:ext>
                </a:extLst>
              </p:cNvPr>
              <p:cNvSpPr>
                <a:spLocks noGrp="1" noRot="1" noChangeAspect="1" noMove="1" noResize="1" noEditPoints="1" noAdjustHandles="1" noChangeArrowheads="1" noChangeShapeType="1" noTextEdit="1"/>
              </p:cNvSpPr>
              <p:nvPr>
                <p:ph idx="1"/>
              </p:nvPr>
            </p:nvSpPr>
            <p:spPr>
              <a:xfrm>
                <a:off x="1777609" y="3438144"/>
                <a:ext cx="33919160" cy="15727680"/>
              </a:xfrm>
              <a:blipFill>
                <a:blip r:embed="rId3"/>
                <a:stretch>
                  <a:fillRect l="-737" t="-120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3EEB98C-4967-E8BC-AE25-434521B9A0ED}"/>
              </a:ext>
            </a:extLst>
          </p:cNvPr>
          <p:cNvGrpSpPr/>
          <p:nvPr/>
        </p:nvGrpSpPr>
        <p:grpSpPr>
          <a:xfrm>
            <a:off x="5902035" y="5576231"/>
            <a:ext cx="28159365" cy="7836550"/>
            <a:chOff x="5902035" y="6586547"/>
            <a:chExt cx="28159365" cy="7836550"/>
          </a:xfrm>
        </p:grpSpPr>
        <p:grpSp>
          <p:nvGrpSpPr>
            <p:cNvPr id="13" name="Group 12">
              <a:extLst>
                <a:ext uri="{FF2B5EF4-FFF2-40B4-BE49-F238E27FC236}">
                  <a16:creationId xmlns:a16="http://schemas.microsoft.com/office/drawing/2014/main" id="{1ED219E8-541D-3340-10E7-CD9699BD69D3}"/>
                </a:ext>
              </a:extLst>
            </p:cNvPr>
            <p:cNvGrpSpPr/>
            <p:nvPr/>
          </p:nvGrpSpPr>
          <p:grpSpPr>
            <a:xfrm>
              <a:off x="5902035" y="8076147"/>
              <a:ext cx="26445513" cy="6346950"/>
              <a:chOff x="4239490" y="7577383"/>
              <a:chExt cx="26445513" cy="6346950"/>
            </a:xfrm>
          </p:grpSpPr>
          <p:pic>
            <p:nvPicPr>
              <p:cNvPr id="1026" name="Picture 2" descr="Assessment of various Hamiltonian partitionings for the electronic  structure problem on a quantum computer using the Trotter approximation –  Quantum">
                <a:extLst>
                  <a:ext uri="{FF2B5EF4-FFF2-40B4-BE49-F238E27FC236}">
                    <a16:creationId xmlns:a16="http://schemas.microsoft.com/office/drawing/2014/main" id="{539B1051-F87C-B932-9FC0-FBB8CBB972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29" r="31498" b="6332"/>
              <a:stretch/>
            </p:blipFill>
            <p:spPr bwMode="auto">
              <a:xfrm>
                <a:off x="4239490" y="7577383"/>
                <a:ext cx="6373091" cy="62217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CD21E6-B4B1-3C8A-1EAF-63B2CD4FF03A}"/>
                  </a:ext>
                </a:extLst>
              </p:cNvPr>
              <p:cNvPicPr>
                <a:picLocks noChangeAspect="1"/>
              </p:cNvPicPr>
              <p:nvPr/>
            </p:nvPicPr>
            <p:blipFill>
              <a:blip r:embed="rId5"/>
              <a:stretch>
                <a:fillRect/>
              </a:stretch>
            </p:blipFill>
            <p:spPr>
              <a:xfrm>
                <a:off x="12524509" y="7577383"/>
                <a:ext cx="5763491" cy="1609485"/>
              </a:xfrm>
              <a:prstGeom prst="rect">
                <a:avLst/>
              </a:prstGeom>
            </p:spPr>
          </p:pic>
          <p:pic>
            <p:nvPicPr>
              <p:cNvPr id="1028" name="Picture 4" descr="Schematic of the implementation of Trotterized evolution. a The procedure of adding more Trotter steps to reach longer times. b, c are the basic and symmetric Trotter decomposition, respectively, for the Hamiltonian Eq. (3). In b the operators are ^ A j ¼ e Àihj ^">
                <a:extLst>
                  <a:ext uri="{FF2B5EF4-FFF2-40B4-BE49-F238E27FC236}">
                    <a16:creationId xmlns:a16="http://schemas.microsoft.com/office/drawing/2014/main" id="{8A17DCDC-06BA-5295-9B8C-C41EA3B371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13" t="3064" b="59229"/>
              <a:stretch/>
            </p:blipFill>
            <p:spPr bwMode="auto">
              <a:xfrm>
                <a:off x="12247626" y="9570322"/>
                <a:ext cx="18146432" cy="4354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1A58ED73-9694-24B0-9A36-938940591DF5}"/>
                  </a:ext>
                </a:extLst>
              </p:cNvPr>
              <p:cNvSpPr/>
              <p:nvPr/>
            </p:nvSpPr>
            <p:spPr>
              <a:xfrm>
                <a:off x="20231076" y="10287000"/>
                <a:ext cx="290945" cy="3124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Rectangle: Rounded Corners 7">
                <a:extLst>
                  <a:ext uri="{FF2B5EF4-FFF2-40B4-BE49-F238E27FC236}">
                    <a16:creationId xmlns:a16="http://schemas.microsoft.com/office/drawing/2014/main" id="{6C648D9E-A723-6273-F805-EC3287444B08}"/>
                  </a:ext>
                </a:extLst>
              </p:cNvPr>
              <p:cNvSpPr/>
              <p:nvPr/>
            </p:nvSpPr>
            <p:spPr>
              <a:xfrm>
                <a:off x="17723403" y="10287000"/>
                <a:ext cx="290945" cy="3124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 name="Rectangle: Rounded Corners 8">
                <a:extLst>
                  <a:ext uri="{FF2B5EF4-FFF2-40B4-BE49-F238E27FC236}">
                    <a16:creationId xmlns:a16="http://schemas.microsoft.com/office/drawing/2014/main" id="{B2753D2C-CF11-8528-FA83-CBE133479DE3}"/>
                  </a:ext>
                </a:extLst>
              </p:cNvPr>
              <p:cNvSpPr/>
              <p:nvPr/>
            </p:nvSpPr>
            <p:spPr>
              <a:xfrm>
                <a:off x="23957949" y="10287000"/>
                <a:ext cx="290945" cy="3124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Rectangle: Rounded Corners 10">
                <a:extLst>
                  <a:ext uri="{FF2B5EF4-FFF2-40B4-BE49-F238E27FC236}">
                    <a16:creationId xmlns:a16="http://schemas.microsoft.com/office/drawing/2014/main" id="{E8AC598C-AF2B-4571-0636-E2F8F28E519F}"/>
                  </a:ext>
                </a:extLst>
              </p:cNvPr>
              <p:cNvSpPr/>
              <p:nvPr/>
            </p:nvSpPr>
            <p:spPr>
              <a:xfrm>
                <a:off x="28322131" y="10287000"/>
                <a:ext cx="290945" cy="3124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Rounded Corners 11">
                <a:extLst>
                  <a:ext uri="{FF2B5EF4-FFF2-40B4-BE49-F238E27FC236}">
                    <a16:creationId xmlns:a16="http://schemas.microsoft.com/office/drawing/2014/main" id="{089D9437-995A-68B1-0E35-17FC3EC4FDC0}"/>
                  </a:ext>
                </a:extLst>
              </p:cNvPr>
              <p:cNvSpPr/>
              <p:nvPr/>
            </p:nvSpPr>
            <p:spPr>
              <a:xfrm>
                <a:off x="30394058" y="10287000"/>
                <a:ext cx="290945" cy="3124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pic>
          <p:nvPicPr>
            <p:cNvPr id="1032" name="Picture 8">
              <a:extLst>
                <a:ext uri="{FF2B5EF4-FFF2-40B4-BE49-F238E27FC236}">
                  <a16:creationId xmlns:a16="http://schemas.microsoft.com/office/drawing/2014/main" id="{C274906B-772A-8EF1-4917-CC95820198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8" t="37490" b="35547"/>
            <a:stretch/>
          </p:blipFill>
          <p:spPr bwMode="auto">
            <a:xfrm>
              <a:off x="20927292" y="6586547"/>
              <a:ext cx="13134108" cy="312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299F7CF3-E880-D281-FBE8-466ADD0044CF}"/>
                </a:ext>
              </a:extLst>
            </p:cNvPr>
            <p:cNvSpPr/>
            <p:nvPr/>
          </p:nvSpPr>
          <p:spPr>
            <a:xfrm>
              <a:off x="22436083" y="7564185"/>
              <a:ext cx="342925" cy="34636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5" name="Rectangle: Rounded Corners 14">
              <a:extLst>
                <a:ext uri="{FF2B5EF4-FFF2-40B4-BE49-F238E27FC236}">
                  <a16:creationId xmlns:a16="http://schemas.microsoft.com/office/drawing/2014/main" id="{FF98AEBB-F053-C49C-852D-0640298EAD19}"/>
                </a:ext>
              </a:extLst>
            </p:cNvPr>
            <p:cNvSpPr/>
            <p:nvPr/>
          </p:nvSpPr>
          <p:spPr>
            <a:xfrm>
              <a:off x="22581971" y="8812913"/>
              <a:ext cx="342925" cy="3463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6" name="Rectangle: Rounded Corners 15">
              <a:extLst>
                <a:ext uri="{FF2B5EF4-FFF2-40B4-BE49-F238E27FC236}">
                  <a16:creationId xmlns:a16="http://schemas.microsoft.com/office/drawing/2014/main" id="{87427460-82B7-8121-B313-C7E516E467A9}"/>
                </a:ext>
              </a:extLst>
            </p:cNvPr>
            <p:cNvSpPr/>
            <p:nvPr/>
          </p:nvSpPr>
          <p:spPr>
            <a:xfrm>
              <a:off x="22845207" y="9048440"/>
              <a:ext cx="342925" cy="3463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pic>
        <p:nvPicPr>
          <p:cNvPr id="1034" name="Picture 10" descr="Quantum Imaginary Time Evolution (QITE) Algorithm – AQT">
            <a:extLst>
              <a:ext uri="{FF2B5EF4-FFF2-40B4-BE49-F238E27FC236}">
                <a16:creationId xmlns:a16="http://schemas.microsoft.com/office/drawing/2014/main" id="{FA978759-5813-22F7-0EAA-0A4897196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786" b="6474"/>
          <a:stretch/>
        </p:blipFill>
        <p:spPr bwMode="auto">
          <a:xfrm>
            <a:off x="17649577" y="14729642"/>
            <a:ext cx="11682639" cy="534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08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335586"/>
            <a:ext cx="31546800" cy="2514601"/>
          </a:xfrm>
        </p:spPr>
        <p:txBody>
          <a:bodyPr/>
          <a:lstStyle/>
          <a:p>
            <a:r>
              <a:rPr lang="en-US" dirty="0">
                <a:latin typeface="NVIDIA Sans"/>
                <a:cs typeface="NVIDIA Sans"/>
              </a:rPr>
              <a:t>Ascent Crash Course</a:t>
            </a:r>
            <a:endParaRPr lang="en-US" dirty="0"/>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lIns="91440" tIns="45720" rIns="91440" bIns="45720" anchor="t"/>
          <a:lstStyle/>
          <a:p>
            <a:endParaRPr lang="en-US" dirty="0">
              <a:latin typeface="NVIDIA Sans"/>
            </a:endParaRPr>
          </a:p>
        </p:txBody>
      </p:sp>
      <p:sp>
        <p:nvSpPr>
          <p:cNvPr id="9" name="Subtitle 9">
            <a:extLst>
              <a:ext uri="{FF2B5EF4-FFF2-40B4-BE49-F238E27FC236}">
                <a16:creationId xmlns:a16="http://schemas.microsoft.com/office/drawing/2014/main" id="{7F8D2C55-B2B3-B0D5-48A4-0DCFEC16F209}"/>
              </a:ext>
            </a:extLst>
          </p:cNvPr>
          <p:cNvSpPr>
            <a:spLocks noGrp="1"/>
          </p:cNvSpPr>
          <p:nvPr>
            <p:ph idx="1"/>
          </p:nvPr>
        </p:nvSpPr>
        <p:spPr>
          <a:xfrm>
            <a:off x="1528683" y="4155757"/>
            <a:ext cx="17064117" cy="15402222"/>
          </a:xfrm>
        </p:spPr>
        <p:txBody>
          <a:bodyPr lIns="91440" tIns="45720" rIns="91440" bIns="45720" anchor="t"/>
          <a:lstStyle/>
          <a:p>
            <a:r>
              <a:rPr lang="en-US" sz="4800" dirty="0">
                <a:latin typeface="+mn-lt"/>
                <a:ea typeface="Roboto Mono"/>
              </a:rPr>
              <a:t>Ascent user guide: </a:t>
            </a:r>
            <a:r>
              <a:rPr lang="en-US" sz="4800" dirty="0">
                <a:latin typeface="+mn-lt"/>
                <a:ea typeface="Roboto Mono"/>
                <a:hlinkClick r:id="rId3"/>
              </a:rPr>
              <a:t>https://docs.olcf.ornl.gov/systems/ascent_user_guide.html</a:t>
            </a:r>
            <a:endParaRPr lang="en-US" sz="4800" dirty="0">
              <a:latin typeface="+mn-lt"/>
              <a:ea typeface="Roboto Mono"/>
            </a:endParaRPr>
          </a:p>
          <a:p>
            <a:r>
              <a:rPr lang="en-US" sz="4800" dirty="0">
                <a:latin typeface="+mn-lt"/>
                <a:ea typeface="Roboto Mono"/>
              </a:rPr>
              <a:t>Workshop materials: </a:t>
            </a:r>
            <a:r>
              <a:rPr lang="en-US" sz="4800" dirty="0">
                <a:latin typeface="+mn-lt"/>
                <a:ea typeface="Roboto Mono"/>
                <a:hlinkClick r:id="rId4"/>
              </a:rPr>
              <a:t>https://github.com/justinlietz/ornl-cudaq-workshop</a:t>
            </a:r>
            <a:endParaRPr lang="en-US" sz="4800" dirty="0">
              <a:latin typeface="+mn-lt"/>
              <a:ea typeface="Roboto Mono"/>
            </a:endParaRPr>
          </a:p>
          <a:p>
            <a:r>
              <a:rPr lang="en-US" sz="4800" dirty="0">
                <a:latin typeface="+mn-lt"/>
                <a:ea typeface="Roboto Mono"/>
              </a:rPr>
              <a:t>18 Summit nodes, each with 6 v100 GPUs.</a:t>
            </a:r>
          </a:p>
          <a:p>
            <a:pPr lvl="1"/>
            <a:r>
              <a:rPr lang="en-US" sz="4400" dirty="0">
                <a:latin typeface="+mn-lt"/>
                <a:ea typeface="Roboto Mono"/>
              </a:rPr>
              <a:t>Please limit time on interactive nodes so there’s enough to share</a:t>
            </a:r>
          </a:p>
          <a:p>
            <a:r>
              <a:rPr lang="en-US" sz="4800" dirty="0">
                <a:latin typeface="+mn-lt"/>
                <a:ea typeface="Roboto Mono"/>
              </a:rPr>
              <a:t>Job scripts and environment script is in the `</a:t>
            </a:r>
            <a:r>
              <a:rPr lang="en-US" sz="4800" dirty="0" err="1">
                <a:latin typeface="+mn-lt"/>
                <a:ea typeface="Roboto Mono"/>
              </a:rPr>
              <a:t>batch_scripts</a:t>
            </a:r>
            <a:r>
              <a:rPr lang="en-US" sz="4800" dirty="0">
                <a:latin typeface="+mn-lt"/>
                <a:ea typeface="Roboto Mono"/>
              </a:rPr>
              <a:t>` </a:t>
            </a:r>
            <a:r>
              <a:rPr lang="en-US" sz="4800" dirty="0" err="1">
                <a:latin typeface="+mn-lt"/>
                <a:ea typeface="Roboto Mono"/>
              </a:rPr>
              <a:t>dir</a:t>
            </a:r>
            <a:endParaRPr lang="en-US" sz="4800" dirty="0">
              <a:latin typeface="+mn-lt"/>
              <a:ea typeface="Roboto Mono"/>
            </a:endParaRPr>
          </a:p>
          <a:p>
            <a:pPr lvl="1"/>
            <a:r>
              <a:rPr lang="en-US" sz="4400" dirty="0">
                <a:latin typeface="+mn-lt"/>
                <a:ea typeface="Roboto Mono"/>
              </a:rPr>
              <a:t>Launch environment with `source </a:t>
            </a:r>
            <a:r>
              <a:rPr lang="en-US" sz="4400" dirty="0" err="1">
                <a:latin typeface="+mn-lt"/>
                <a:ea typeface="Roboto Mono"/>
              </a:rPr>
              <a:t>load_env.sh</a:t>
            </a:r>
            <a:r>
              <a:rPr lang="en-US" sz="4400" dirty="0">
                <a:latin typeface="+mn-lt"/>
                <a:ea typeface="Roboto Mono"/>
              </a:rPr>
              <a:t>`</a:t>
            </a:r>
          </a:p>
          <a:p>
            <a:pPr lvl="1"/>
            <a:r>
              <a:rPr lang="en-US" sz="4400" dirty="0">
                <a:latin typeface="+mn-lt"/>
                <a:ea typeface="Roboto Mono"/>
              </a:rPr>
              <a:t>Submit job with `</a:t>
            </a:r>
            <a:r>
              <a:rPr lang="en-US" sz="4400" dirty="0" err="1">
                <a:latin typeface="+mn-lt"/>
                <a:ea typeface="Roboto Mono"/>
              </a:rPr>
              <a:t>bsub</a:t>
            </a:r>
            <a:r>
              <a:rPr lang="en-US" sz="4400" dirty="0">
                <a:latin typeface="+mn-lt"/>
                <a:ea typeface="Roboto Mono"/>
              </a:rPr>
              <a:t> –L$SHELL &lt;</a:t>
            </a:r>
            <a:r>
              <a:rPr lang="en-US" sz="4400" dirty="0" err="1">
                <a:latin typeface="+mn-lt"/>
                <a:ea typeface="Roboto Mono"/>
              </a:rPr>
              <a:t>scriptname.sh</a:t>
            </a:r>
            <a:r>
              <a:rPr lang="en-US" sz="4400" dirty="0">
                <a:latin typeface="+mn-lt"/>
                <a:ea typeface="Roboto Mono"/>
              </a:rPr>
              <a:t>&gt;</a:t>
            </a:r>
          </a:p>
          <a:p>
            <a:pPr lvl="1"/>
            <a:r>
              <a:rPr lang="en-US" sz="4400" dirty="0">
                <a:latin typeface="+mn-lt"/>
                <a:ea typeface="Roboto Mono"/>
              </a:rPr>
              <a:t>A good test code is `</a:t>
            </a:r>
            <a:r>
              <a:rPr lang="en-US" sz="4400" dirty="0" err="1">
                <a:latin typeface="+mn-lt"/>
                <a:ea typeface="Roboto Mono"/>
              </a:rPr>
              <a:t>targets.py</a:t>
            </a:r>
            <a:r>
              <a:rPr lang="en-US" sz="4400" dirty="0">
                <a:latin typeface="+mn-lt"/>
                <a:ea typeface="Roboto Mono"/>
              </a:rPr>
              <a:t>` in the scripts folder</a:t>
            </a:r>
          </a:p>
          <a:p>
            <a:r>
              <a:rPr lang="en-US" sz="4800" dirty="0">
                <a:latin typeface="+mn-lt"/>
                <a:ea typeface="Roboto Mono"/>
              </a:rPr>
              <a:t>Everyone will be on the same login node, so only run small tests</a:t>
            </a:r>
          </a:p>
          <a:p>
            <a:r>
              <a:rPr lang="en-US" sz="4800" dirty="0">
                <a:latin typeface="+mn-lt"/>
                <a:ea typeface="Roboto Mono"/>
              </a:rPr>
              <a:t>The environment script uses a </a:t>
            </a:r>
            <a:r>
              <a:rPr lang="en-US" sz="4800" dirty="0" err="1">
                <a:latin typeface="+mn-lt"/>
                <a:ea typeface="Roboto Mono"/>
              </a:rPr>
              <a:t>conda</a:t>
            </a:r>
            <a:r>
              <a:rPr lang="en-US" sz="4800" dirty="0">
                <a:latin typeface="+mn-lt"/>
                <a:ea typeface="Roboto Mono"/>
              </a:rPr>
              <a:t> env, so try not to run it twice. If you do, just log out and back in again.</a:t>
            </a:r>
          </a:p>
          <a:p>
            <a:pPr marL="0" indent="0">
              <a:buNone/>
            </a:pPr>
            <a:endParaRPr lang="en-US" sz="4800" dirty="0">
              <a:latin typeface="+mn-lt"/>
              <a:ea typeface="Roboto Mono"/>
            </a:endParaRPr>
          </a:p>
          <a:p>
            <a:pPr lvl="1"/>
            <a:endParaRPr lang="en-US" sz="4800" dirty="0">
              <a:latin typeface="+mn-lt"/>
              <a:ea typeface="Roboto Mono"/>
            </a:endParaRPr>
          </a:p>
          <a:p>
            <a:endParaRPr lang="en-US" sz="4800" dirty="0">
              <a:latin typeface="+mn-lt"/>
              <a:ea typeface="Roboto Mono"/>
            </a:endParaRPr>
          </a:p>
          <a:p>
            <a:pPr marL="0" indent="0">
              <a:buNone/>
            </a:pPr>
            <a:endParaRPr lang="en-US" sz="4800" dirty="0">
              <a:latin typeface="+mn-lt"/>
              <a:ea typeface="Roboto Mono"/>
            </a:endParaRPr>
          </a:p>
        </p:txBody>
      </p:sp>
      <p:pic>
        <p:nvPicPr>
          <p:cNvPr id="5" name="Picture 4" descr="A diagram of a computer network&#10;&#10;Description automatically generated">
            <a:extLst>
              <a:ext uri="{FF2B5EF4-FFF2-40B4-BE49-F238E27FC236}">
                <a16:creationId xmlns:a16="http://schemas.microsoft.com/office/drawing/2014/main" id="{78615015-F02B-5F25-B643-1756ECCB6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76244" y="5001769"/>
            <a:ext cx="16071073" cy="11617643"/>
          </a:xfrm>
          <a:prstGeom prst="rect">
            <a:avLst/>
          </a:prstGeom>
        </p:spPr>
      </p:pic>
    </p:spTree>
    <p:extLst>
      <p:ext uri="{BB962C8B-B14F-4D97-AF65-F5344CB8AC3E}">
        <p14:creationId xmlns:p14="http://schemas.microsoft.com/office/powerpoint/2010/main" val="2429710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Example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Demo: Trotter Dynamical Simulation</a:t>
            </a:r>
          </a:p>
        </p:txBody>
      </p:sp>
      <p:sp>
        <p:nvSpPr>
          <p:cNvPr id="20" name="TextBox 19">
            <a:extLst>
              <a:ext uri="{FF2B5EF4-FFF2-40B4-BE49-F238E27FC236}">
                <a16:creationId xmlns:a16="http://schemas.microsoft.com/office/drawing/2014/main" id="{9937CF3A-E941-59EC-EAC6-BC04E8611168}"/>
              </a:ext>
            </a:extLst>
          </p:cNvPr>
          <p:cNvSpPr txBox="1"/>
          <p:nvPr/>
        </p:nvSpPr>
        <p:spPr>
          <a:xfrm>
            <a:off x="19230974" y="6382512"/>
            <a:ext cx="15573376" cy="7478970"/>
          </a:xfrm>
          <a:prstGeom prst="rect">
            <a:avLst/>
          </a:prstGeom>
          <a:solidFill>
            <a:srgbClr val="92D050"/>
          </a:solidFill>
        </p:spPr>
        <p:txBody>
          <a:bodyPr wrap="square">
            <a:spAutoFit/>
          </a:bodyPr>
          <a:lstStyle/>
          <a:p>
            <a:r>
              <a:rPr lang="en-US" sz="3200">
                <a:solidFill>
                  <a:schemeClr val="bg1"/>
                </a:solidFill>
                <a:latin typeface="Roboto Mono" panose="00000009000000000000" pitchFamily="49" charset="0"/>
                <a:ea typeface="Roboto Mono" panose="00000009000000000000" pitchFamily="49" charset="0"/>
              </a:rPr>
              <a:t>struct trotter {</a:t>
            </a:r>
          </a:p>
          <a:p>
            <a:r>
              <a:rPr lang="en-US" sz="3200">
                <a:solidFill>
                  <a:schemeClr val="bg1"/>
                </a:solidFill>
                <a:latin typeface="Roboto Mono" panose="00000009000000000000" pitchFamily="49" charset="0"/>
                <a:ea typeface="Roboto Mono" panose="00000009000000000000" pitchFamily="49" charset="0"/>
              </a:rPr>
              <a:t>  // Note: This performs a single-step Trotter on top of an</a:t>
            </a:r>
          </a:p>
          <a:p>
            <a:r>
              <a:rPr lang="en-US" sz="3200">
                <a:solidFill>
                  <a:schemeClr val="bg1"/>
                </a:solidFill>
                <a:latin typeface="Roboto Mono" panose="00000009000000000000" pitchFamily="49" charset="0"/>
                <a:ea typeface="Roboto Mono" panose="00000009000000000000" pitchFamily="49" charset="0"/>
              </a:rPr>
              <a:t>  // initial state, e.g., result state of the previous Trotter</a:t>
            </a:r>
          </a:p>
          <a:p>
            <a:r>
              <a:rPr lang="en-US" sz="3200">
                <a:solidFill>
                  <a:schemeClr val="bg1"/>
                </a:solidFill>
                <a:latin typeface="Roboto Mono" panose="00000009000000000000" pitchFamily="49" charset="0"/>
                <a:ea typeface="Roboto Mono" panose="00000009000000000000" pitchFamily="49" charset="0"/>
              </a:rPr>
              <a:t>  // step.</a:t>
            </a:r>
          </a:p>
          <a:p>
            <a:r>
              <a:rPr lang="en-US" sz="3200">
                <a:solidFill>
                  <a:schemeClr val="bg1"/>
                </a:solidFill>
                <a:latin typeface="Roboto Mono" panose="00000009000000000000" pitchFamily="49" charset="0"/>
                <a:ea typeface="Roboto Mono" panose="00000009000000000000" pitchFamily="49" charset="0"/>
              </a:rPr>
              <a:t>  void operator()(</a:t>
            </a:r>
            <a:r>
              <a:rPr lang="en-US" sz="3200" b="1" err="1">
                <a:solidFill>
                  <a:srgbClr val="FF0000"/>
                </a:solidFill>
                <a:latin typeface="Roboto Mono" panose="00000009000000000000" pitchFamily="49" charset="0"/>
                <a:ea typeface="Roboto Mono" panose="00000009000000000000" pitchFamily="49" charset="0"/>
              </a:rPr>
              <a:t>cudaq</a:t>
            </a:r>
            <a:r>
              <a:rPr lang="en-US" sz="3200" b="1">
                <a:solidFill>
                  <a:srgbClr val="FF0000"/>
                </a:solidFill>
                <a:latin typeface="Roboto Mono" panose="00000009000000000000" pitchFamily="49" charset="0"/>
                <a:ea typeface="Roboto Mono" panose="00000009000000000000" pitchFamily="49" charset="0"/>
              </a:rPr>
              <a:t>::state </a:t>
            </a:r>
            <a:r>
              <a:rPr lang="en-US" sz="3200" b="1" err="1">
                <a:solidFill>
                  <a:srgbClr val="FF0000"/>
                </a:solidFill>
                <a:latin typeface="Roboto Mono" panose="00000009000000000000" pitchFamily="49" charset="0"/>
                <a:ea typeface="Roboto Mono" panose="00000009000000000000" pitchFamily="49" charset="0"/>
              </a:rPr>
              <a:t>initial_state</a:t>
            </a:r>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ham, double dt) __</a:t>
            </a:r>
            <a:r>
              <a:rPr lang="en-US" sz="3200" err="1">
                <a:solidFill>
                  <a:schemeClr val="bg1"/>
                </a:solidFill>
                <a:latin typeface="Roboto Mono" panose="00000009000000000000" pitchFamily="49" charset="0"/>
                <a:ea typeface="Roboto Mono" panose="00000009000000000000" pitchFamily="49" charset="0"/>
              </a:rPr>
              <a:t>qpu</a:t>
            </a:r>
            <a:r>
              <a:rPr lang="en-US" sz="3200">
                <a:solidFill>
                  <a:schemeClr val="bg1"/>
                </a:solidFill>
                <a:latin typeface="Roboto Mono" panose="00000009000000000000" pitchFamily="49" charset="0"/>
                <a:ea typeface="Roboto Mono" panose="00000009000000000000" pitchFamily="49" charset="0"/>
              </a:rPr>
              <a:t>__ {</a:t>
            </a:r>
          </a:p>
          <a:p>
            <a:r>
              <a:rPr lang="en-US" sz="3200">
                <a:solidFill>
                  <a:schemeClr val="bg1"/>
                </a:solidFill>
                <a:latin typeface="Roboto Mono" panose="00000009000000000000" pitchFamily="49" charset="0"/>
                <a:ea typeface="Roboto Mono" panose="00000009000000000000" pitchFamily="49" charset="0"/>
              </a:rPr>
              <a:t>    </a:t>
            </a:r>
            <a:r>
              <a:rPr lang="en-US" sz="3200" b="1" err="1">
                <a:solidFill>
                  <a:srgbClr val="FF0000"/>
                </a:solidFill>
                <a:latin typeface="Roboto Mono" panose="00000009000000000000" pitchFamily="49" charset="0"/>
                <a:ea typeface="Roboto Mono" panose="00000009000000000000" pitchFamily="49" charset="0"/>
              </a:rPr>
              <a:t>cudaq</a:t>
            </a:r>
            <a:r>
              <a:rPr lang="en-US" sz="3200" b="1">
                <a:solidFill>
                  <a:srgbClr val="FF0000"/>
                </a:solidFill>
                <a:latin typeface="Roboto Mono" panose="00000009000000000000" pitchFamily="49" charset="0"/>
                <a:ea typeface="Roboto Mono" panose="00000009000000000000" pitchFamily="49" charset="0"/>
              </a:rPr>
              <a:t>::</a:t>
            </a:r>
            <a:r>
              <a:rPr lang="en-US" sz="3200" b="1" err="1">
                <a:solidFill>
                  <a:srgbClr val="FF0000"/>
                </a:solidFill>
                <a:latin typeface="Roboto Mono" panose="00000009000000000000" pitchFamily="49" charset="0"/>
                <a:ea typeface="Roboto Mono" panose="00000009000000000000" pitchFamily="49" charset="0"/>
              </a:rPr>
              <a:t>qvector</a:t>
            </a:r>
            <a:r>
              <a:rPr lang="en-US" sz="3200" b="1">
                <a:solidFill>
                  <a:srgbClr val="FF0000"/>
                </a:solidFill>
                <a:latin typeface="Roboto Mono" panose="00000009000000000000" pitchFamily="49" charset="0"/>
                <a:ea typeface="Roboto Mono" panose="00000009000000000000" pitchFamily="49" charset="0"/>
              </a:rPr>
              <a:t> q(</a:t>
            </a:r>
            <a:r>
              <a:rPr lang="en-US" sz="3200" b="1" err="1">
                <a:solidFill>
                  <a:srgbClr val="FF0000"/>
                </a:solidFill>
                <a:latin typeface="Roboto Mono" panose="00000009000000000000" pitchFamily="49" charset="0"/>
                <a:ea typeface="Roboto Mono" panose="00000009000000000000" pitchFamily="49" charset="0"/>
              </a:rPr>
              <a:t>initial_state</a:t>
            </a:r>
            <a:r>
              <a:rPr lang="en-US" sz="3200" b="1">
                <a:solidFill>
                  <a:srgbClr val="FF0000"/>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ham.for_each_term</a:t>
            </a:r>
            <a:r>
              <a:rPr lang="en-US" sz="3200">
                <a:solidFill>
                  <a:schemeClr val="bg1"/>
                </a:solidFill>
                <a:latin typeface="Roboto Mono" panose="00000009000000000000" pitchFamily="49" charset="0"/>
                <a:ea typeface="Roboto Mono" panose="00000009000000000000" pitchFamily="49" charset="0"/>
              </a:rPr>
              <a:t>([&amp;](</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&amp;term) {</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coeff</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term.get_coefficient</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pauliWord</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term.to_string</a:t>
            </a:r>
            <a:r>
              <a:rPr lang="en-US" sz="3200">
                <a:solidFill>
                  <a:schemeClr val="bg1"/>
                </a:solidFill>
                <a:latin typeface="Roboto Mono" panose="00000009000000000000" pitchFamily="49" charset="0"/>
                <a:ea typeface="Roboto Mono" panose="00000009000000000000" pitchFamily="49" charset="0"/>
              </a:rPr>
              <a:t>(false);</a:t>
            </a:r>
          </a:p>
          <a:p>
            <a:r>
              <a:rPr lang="en-US" sz="3200">
                <a:solidFill>
                  <a:schemeClr val="bg1"/>
                </a:solidFill>
                <a:latin typeface="Roboto Mono" panose="00000009000000000000" pitchFamily="49" charset="0"/>
                <a:ea typeface="Roboto Mono" panose="00000009000000000000" pitchFamily="49" charset="0"/>
              </a:rPr>
              <a:t>      const double theta = </a:t>
            </a:r>
            <a:r>
              <a:rPr lang="en-US" sz="3200" err="1">
                <a:solidFill>
                  <a:schemeClr val="bg1"/>
                </a:solidFill>
                <a:latin typeface="Roboto Mono" panose="00000009000000000000" pitchFamily="49" charset="0"/>
                <a:ea typeface="Roboto Mono" panose="00000009000000000000" pitchFamily="49" charset="0"/>
              </a:rPr>
              <a:t>coeff.real</a:t>
            </a:r>
            <a:r>
              <a:rPr lang="en-US" sz="3200">
                <a:solidFill>
                  <a:schemeClr val="bg1"/>
                </a:solidFill>
                <a:latin typeface="Roboto Mono" panose="00000009000000000000" pitchFamily="49" charset="0"/>
                <a:ea typeface="Roboto Mono" panose="00000009000000000000" pitchFamily="49" charset="0"/>
              </a:rPr>
              <a:t>() * dt;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exp_pauli</a:t>
            </a:r>
            <a:r>
              <a:rPr lang="en-US" sz="3200">
                <a:solidFill>
                  <a:schemeClr val="bg1"/>
                </a:solidFill>
                <a:latin typeface="Roboto Mono" panose="00000009000000000000" pitchFamily="49" charset="0"/>
                <a:ea typeface="Roboto Mono" panose="00000009000000000000" pitchFamily="49" charset="0"/>
              </a:rPr>
              <a:t>(dt, q, </a:t>
            </a:r>
            <a:r>
              <a:rPr lang="en-US" sz="3200" err="1">
                <a:solidFill>
                  <a:schemeClr val="bg1"/>
                </a:solidFill>
                <a:latin typeface="Roboto Mono" panose="00000009000000000000" pitchFamily="49" charset="0"/>
                <a:ea typeface="Roboto Mono" panose="00000009000000000000" pitchFamily="49" charset="0"/>
              </a:rPr>
              <a:t>pauliWord.c_str</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a:t>
            </a:r>
          </a:p>
        </p:txBody>
      </p:sp>
      <p:sp>
        <p:nvSpPr>
          <p:cNvPr id="22" name="TextBox 21">
            <a:extLst>
              <a:ext uri="{FF2B5EF4-FFF2-40B4-BE49-F238E27FC236}">
                <a16:creationId xmlns:a16="http://schemas.microsoft.com/office/drawing/2014/main" id="{82B61C53-B305-93DF-6002-91BB0DBE785E}"/>
              </a:ext>
            </a:extLst>
          </p:cNvPr>
          <p:cNvSpPr txBox="1"/>
          <p:nvPr/>
        </p:nvSpPr>
        <p:spPr>
          <a:xfrm>
            <a:off x="914400" y="6382512"/>
            <a:ext cx="16916400" cy="10433625"/>
          </a:xfrm>
          <a:prstGeom prst="rect">
            <a:avLst/>
          </a:prstGeom>
          <a:solidFill>
            <a:schemeClr val="accent6">
              <a:lumMod val="20000"/>
              <a:lumOff val="80000"/>
            </a:schemeClr>
          </a:solidFill>
        </p:spPr>
        <p:txBody>
          <a:bodyPr wrap="square">
            <a:spAutoFit/>
          </a:bodyPr>
          <a:lstStyle/>
          <a:p>
            <a:r>
              <a:rPr lang="en-US" sz="3200">
                <a:solidFill>
                  <a:schemeClr val="bg1"/>
                </a:solidFill>
                <a:latin typeface="Roboto Mono" panose="00000009000000000000" pitchFamily="49" charset="0"/>
                <a:ea typeface="Roboto Mono" panose="00000009000000000000" pitchFamily="49" charset="0"/>
              </a:rPr>
              <a:t>struct trotter {</a:t>
            </a:r>
          </a:p>
          <a:p>
            <a:r>
              <a:rPr lang="en-US" sz="3200">
                <a:solidFill>
                  <a:schemeClr val="bg1"/>
                </a:solidFill>
                <a:latin typeface="Roboto Mono" panose="00000009000000000000" pitchFamily="49" charset="0"/>
                <a:ea typeface="Roboto Mono" panose="00000009000000000000" pitchFamily="49" charset="0"/>
              </a:rPr>
              <a:t>  // Note: this runs Trotter simulation from the initial state</a:t>
            </a:r>
          </a:p>
          <a:p>
            <a:r>
              <a:rPr lang="en-US" sz="3200">
                <a:solidFill>
                  <a:schemeClr val="bg1"/>
                </a:solidFill>
                <a:latin typeface="Roboto Mono" panose="00000009000000000000" pitchFamily="49" charset="0"/>
                <a:ea typeface="Roboto Mono" panose="00000009000000000000" pitchFamily="49" charset="0"/>
              </a:rPr>
              <a:t>  // (|00..00&gt;) up to a certain time point (specified by </a:t>
            </a:r>
            <a:r>
              <a:rPr lang="en-US" sz="3200" err="1">
                <a:solidFill>
                  <a:schemeClr val="bg1"/>
                </a:solidFill>
                <a:latin typeface="Roboto Mono" panose="00000009000000000000" pitchFamily="49" charset="0"/>
                <a:ea typeface="Roboto Mono" panose="00000009000000000000" pitchFamily="49" charset="0"/>
              </a:rPr>
              <a:t>num_step</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void operator()(int </a:t>
            </a:r>
            <a:r>
              <a:rPr lang="en-US" sz="3200" err="1">
                <a:solidFill>
                  <a:schemeClr val="bg1"/>
                </a:solidFill>
                <a:latin typeface="Roboto Mono" panose="00000009000000000000" pitchFamily="49" charset="0"/>
                <a:ea typeface="Roboto Mono" panose="00000009000000000000" pitchFamily="49" charset="0"/>
              </a:rPr>
              <a:t>num_spins</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std::function&lt;</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(double)&gt; </a:t>
            </a:r>
            <a:r>
              <a:rPr lang="en-US" sz="3200" err="1">
                <a:solidFill>
                  <a:schemeClr val="bg1"/>
                </a:solidFill>
                <a:latin typeface="Roboto Mono" panose="00000009000000000000" pitchFamily="49" charset="0"/>
                <a:ea typeface="Roboto Mono" panose="00000009000000000000" pitchFamily="49" charset="0"/>
              </a:rPr>
              <a:t>td_ham</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double dt, int </a:t>
            </a:r>
            <a:r>
              <a:rPr lang="en-US" sz="3200" err="1">
                <a:solidFill>
                  <a:schemeClr val="bg1"/>
                </a:solidFill>
                <a:latin typeface="Roboto Mono" panose="00000009000000000000" pitchFamily="49" charset="0"/>
                <a:ea typeface="Roboto Mono" panose="00000009000000000000" pitchFamily="49" charset="0"/>
              </a:rPr>
              <a:t>num_step</a:t>
            </a:r>
            <a:r>
              <a:rPr lang="en-US" sz="3200">
                <a:solidFill>
                  <a:schemeClr val="bg1"/>
                </a:solidFill>
                <a:latin typeface="Roboto Mono" panose="00000009000000000000" pitchFamily="49" charset="0"/>
                <a:ea typeface="Roboto Mono" panose="00000009000000000000" pitchFamily="49" charset="0"/>
              </a:rPr>
              <a:t>) __</a:t>
            </a:r>
            <a:r>
              <a:rPr lang="en-US" sz="3200" err="1">
                <a:solidFill>
                  <a:schemeClr val="bg1"/>
                </a:solidFill>
                <a:latin typeface="Roboto Mono" panose="00000009000000000000" pitchFamily="49" charset="0"/>
                <a:ea typeface="Roboto Mono" panose="00000009000000000000" pitchFamily="49" charset="0"/>
              </a:rPr>
              <a:t>qpu</a:t>
            </a:r>
            <a:r>
              <a:rPr lang="en-US" sz="3200">
                <a:solidFill>
                  <a:schemeClr val="bg1"/>
                </a:solidFill>
                <a:latin typeface="Roboto Mono" panose="00000009000000000000" pitchFamily="49" charset="0"/>
                <a:ea typeface="Roboto Mono" panose="00000009000000000000" pitchFamily="49" charset="0"/>
              </a:rPr>
              <a:t>__ {</a:t>
            </a:r>
          </a:p>
          <a:p>
            <a:r>
              <a:rPr lang="en-US" sz="3200">
                <a:solidFill>
                  <a:schemeClr val="bg1"/>
                </a:solidFill>
                <a:latin typeface="Roboto Mono" panose="00000009000000000000" pitchFamily="49" charset="0"/>
                <a:ea typeface="Roboto Mono" panose="00000009000000000000" pitchFamily="49" charset="0"/>
              </a:rPr>
              <a:t>    </a:t>
            </a:r>
            <a:r>
              <a:rPr lang="en-US" sz="3200" b="1" err="1">
                <a:solidFill>
                  <a:srgbClr val="FF0000"/>
                </a:solidFill>
                <a:latin typeface="Roboto Mono" panose="00000009000000000000" pitchFamily="49" charset="0"/>
                <a:ea typeface="Roboto Mono" panose="00000009000000000000" pitchFamily="49" charset="0"/>
              </a:rPr>
              <a:t>cudaq</a:t>
            </a:r>
            <a:r>
              <a:rPr lang="en-US" sz="3200" b="1">
                <a:solidFill>
                  <a:srgbClr val="FF0000"/>
                </a:solidFill>
                <a:latin typeface="Roboto Mono" panose="00000009000000000000" pitchFamily="49" charset="0"/>
                <a:ea typeface="Roboto Mono" panose="00000009000000000000" pitchFamily="49" charset="0"/>
              </a:rPr>
              <a:t>::</a:t>
            </a:r>
            <a:r>
              <a:rPr lang="en-US" sz="3200" b="1" err="1">
                <a:solidFill>
                  <a:srgbClr val="FF0000"/>
                </a:solidFill>
                <a:latin typeface="Roboto Mono" panose="00000009000000000000" pitchFamily="49" charset="0"/>
                <a:ea typeface="Roboto Mono" panose="00000009000000000000" pitchFamily="49" charset="0"/>
              </a:rPr>
              <a:t>qvector</a:t>
            </a:r>
            <a:r>
              <a:rPr lang="en-US" sz="3200" b="1">
                <a:solidFill>
                  <a:srgbClr val="FF0000"/>
                </a:solidFill>
                <a:latin typeface="Roboto Mono" panose="00000009000000000000" pitchFamily="49" charset="0"/>
                <a:ea typeface="Roboto Mono" panose="00000009000000000000" pitchFamily="49" charset="0"/>
              </a:rPr>
              <a:t> q(</a:t>
            </a:r>
            <a:r>
              <a:rPr lang="en-US" sz="3200" b="1" err="1">
                <a:solidFill>
                  <a:srgbClr val="FF0000"/>
                </a:solidFill>
                <a:latin typeface="Roboto Mono" panose="00000009000000000000" pitchFamily="49" charset="0"/>
                <a:ea typeface="Roboto Mono" panose="00000009000000000000" pitchFamily="49" charset="0"/>
              </a:rPr>
              <a:t>num_spins</a:t>
            </a:r>
            <a:r>
              <a:rPr lang="en-US" sz="3200" b="1">
                <a:solidFill>
                  <a:srgbClr val="FF0000"/>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 Alternating up/down spins</a:t>
            </a:r>
          </a:p>
          <a:p>
            <a:r>
              <a:rPr lang="en-US" sz="3200">
                <a:solidFill>
                  <a:schemeClr val="bg1"/>
                </a:solidFill>
                <a:latin typeface="Roboto Mono" panose="00000009000000000000" pitchFamily="49" charset="0"/>
                <a:ea typeface="Roboto Mono" panose="00000009000000000000" pitchFamily="49" charset="0"/>
              </a:rPr>
              <a:t>    for (int </a:t>
            </a:r>
            <a:r>
              <a:rPr lang="en-US" sz="3200" err="1">
                <a:solidFill>
                  <a:schemeClr val="bg1"/>
                </a:solidFill>
                <a:latin typeface="Roboto Mono" panose="00000009000000000000" pitchFamily="49" charset="0"/>
                <a:ea typeface="Roboto Mono" panose="00000009000000000000" pitchFamily="49" charset="0"/>
              </a:rPr>
              <a:t>qId</a:t>
            </a:r>
            <a:r>
              <a:rPr lang="en-US" sz="3200">
                <a:solidFill>
                  <a:schemeClr val="bg1"/>
                </a:solidFill>
                <a:latin typeface="Roboto Mono" panose="00000009000000000000" pitchFamily="49" charset="0"/>
                <a:ea typeface="Roboto Mono" panose="00000009000000000000" pitchFamily="49" charset="0"/>
              </a:rPr>
              <a:t> = 0; </a:t>
            </a:r>
            <a:r>
              <a:rPr lang="en-US" sz="3200" err="1">
                <a:solidFill>
                  <a:schemeClr val="bg1"/>
                </a:solidFill>
                <a:latin typeface="Roboto Mono" panose="00000009000000000000" pitchFamily="49" charset="0"/>
                <a:ea typeface="Roboto Mono" panose="00000009000000000000" pitchFamily="49" charset="0"/>
              </a:rPr>
              <a:t>qId</a:t>
            </a:r>
            <a:r>
              <a:rPr lang="en-US" sz="3200">
                <a:solidFill>
                  <a:schemeClr val="bg1"/>
                </a:solidFill>
                <a:latin typeface="Roboto Mono" panose="00000009000000000000" pitchFamily="49" charset="0"/>
                <a:ea typeface="Roboto Mono" panose="00000009000000000000" pitchFamily="49" charset="0"/>
              </a:rPr>
              <a:t> &lt; </a:t>
            </a:r>
            <a:r>
              <a:rPr lang="en-US" sz="3200" err="1">
                <a:solidFill>
                  <a:schemeClr val="bg1"/>
                </a:solidFill>
                <a:latin typeface="Roboto Mono" panose="00000009000000000000" pitchFamily="49" charset="0"/>
                <a:ea typeface="Roboto Mono" panose="00000009000000000000" pitchFamily="49" charset="0"/>
              </a:rPr>
              <a:t>num_spins</a:t>
            </a:r>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qId</a:t>
            </a:r>
            <a:r>
              <a:rPr lang="en-US" sz="3200">
                <a:solidFill>
                  <a:schemeClr val="bg1"/>
                </a:solidFill>
                <a:latin typeface="Roboto Mono" panose="00000009000000000000" pitchFamily="49" charset="0"/>
                <a:ea typeface="Roboto Mono" panose="00000009000000000000" pitchFamily="49" charset="0"/>
              </a:rPr>
              <a:t> += 2)</a:t>
            </a:r>
          </a:p>
          <a:p>
            <a:r>
              <a:rPr lang="en-US" sz="3200">
                <a:solidFill>
                  <a:schemeClr val="bg1"/>
                </a:solidFill>
                <a:latin typeface="Roboto Mono" panose="00000009000000000000" pitchFamily="49" charset="0"/>
                <a:ea typeface="Roboto Mono" panose="00000009000000000000" pitchFamily="49" charset="0"/>
              </a:rPr>
              <a:t>      x(q[</a:t>
            </a:r>
            <a:r>
              <a:rPr lang="en-US" sz="3200" err="1">
                <a:solidFill>
                  <a:schemeClr val="bg1"/>
                </a:solidFill>
                <a:latin typeface="Roboto Mono" panose="00000009000000000000" pitchFamily="49" charset="0"/>
                <a:ea typeface="Roboto Mono" panose="00000009000000000000" pitchFamily="49" charset="0"/>
              </a:rPr>
              <a:t>qId</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r>
              <a:rPr lang="en-US" sz="3200">
                <a:solidFill>
                  <a:schemeClr val="bg1"/>
                </a:solidFill>
                <a:highlight>
                  <a:srgbClr val="FFFF00"/>
                </a:highlight>
                <a:latin typeface="Roboto Mono" panose="00000009000000000000" pitchFamily="49" charset="0"/>
                <a:ea typeface="Roboto Mono" panose="00000009000000000000" pitchFamily="49" charset="0"/>
              </a:rPr>
              <a:t>for (int j = 0; j &lt; </a:t>
            </a:r>
            <a:r>
              <a:rPr lang="en-US" sz="3200" err="1">
                <a:solidFill>
                  <a:schemeClr val="bg1"/>
                </a:solidFill>
                <a:highlight>
                  <a:srgbClr val="FFFF00"/>
                </a:highlight>
                <a:latin typeface="Roboto Mono" panose="00000009000000000000" pitchFamily="49" charset="0"/>
                <a:ea typeface="Roboto Mono" panose="00000009000000000000" pitchFamily="49" charset="0"/>
              </a:rPr>
              <a:t>num_step</a:t>
            </a:r>
            <a:r>
              <a:rPr lang="en-US" sz="3200">
                <a:solidFill>
                  <a:schemeClr val="bg1"/>
                </a:solidFill>
                <a:highlight>
                  <a:srgbClr val="FFFF00"/>
                </a:highlight>
                <a:latin typeface="Roboto Mono" panose="00000009000000000000" pitchFamily="49" charset="0"/>
                <a:ea typeface="Roboto Mono" panose="00000009000000000000" pitchFamily="49" charset="0"/>
              </a:rPr>
              <a:t>; ++j) {</a:t>
            </a:r>
          </a:p>
          <a:p>
            <a:r>
              <a:rPr lang="en-US" sz="3200">
                <a:solidFill>
                  <a:schemeClr val="bg1"/>
                </a:solidFill>
                <a:latin typeface="Roboto Mono" panose="00000009000000000000" pitchFamily="49" charset="0"/>
                <a:ea typeface="Roboto Mono" panose="00000009000000000000" pitchFamily="49" charset="0"/>
              </a:rPr>
              <a:t>      auto ham = </a:t>
            </a:r>
            <a:r>
              <a:rPr lang="en-US" sz="3200" err="1">
                <a:solidFill>
                  <a:schemeClr val="bg1"/>
                </a:solidFill>
                <a:latin typeface="Roboto Mono" panose="00000009000000000000" pitchFamily="49" charset="0"/>
                <a:ea typeface="Roboto Mono" panose="00000009000000000000" pitchFamily="49" charset="0"/>
              </a:rPr>
              <a:t>td_ham</a:t>
            </a:r>
            <a:r>
              <a:rPr lang="en-US" sz="3200">
                <a:solidFill>
                  <a:schemeClr val="bg1"/>
                </a:solidFill>
                <a:latin typeface="Roboto Mono" panose="00000009000000000000" pitchFamily="49" charset="0"/>
                <a:ea typeface="Roboto Mono" panose="00000009000000000000" pitchFamily="49" charset="0"/>
              </a:rPr>
              <a:t>(j * dt);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ham.for_each_term</a:t>
            </a:r>
            <a:r>
              <a:rPr lang="en-US" sz="3200">
                <a:solidFill>
                  <a:schemeClr val="bg1"/>
                </a:solidFill>
                <a:latin typeface="Roboto Mono" panose="00000009000000000000" pitchFamily="49" charset="0"/>
                <a:ea typeface="Roboto Mono" panose="00000009000000000000" pitchFamily="49" charset="0"/>
              </a:rPr>
              <a:t>([&amp;](</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&amp;term) {</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coeff</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term.get_coefficient</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pauliWord</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term.to_string</a:t>
            </a:r>
            <a:r>
              <a:rPr lang="en-US" sz="3200">
                <a:solidFill>
                  <a:schemeClr val="bg1"/>
                </a:solidFill>
                <a:latin typeface="Roboto Mono" panose="00000009000000000000" pitchFamily="49" charset="0"/>
                <a:ea typeface="Roboto Mono" panose="00000009000000000000" pitchFamily="49" charset="0"/>
              </a:rPr>
              <a:t>(false);</a:t>
            </a:r>
          </a:p>
          <a:p>
            <a:r>
              <a:rPr lang="en-US" sz="3200">
                <a:solidFill>
                  <a:schemeClr val="bg1"/>
                </a:solidFill>
                <a:latin typeface="Roboto Mono" panose="00000009000000000000" pitchFamily="49" charset="0"/>
                <a:ea typeface="Roboto Mono" panose="00000009000000000000" pitchFamily="49" charset="0"/>
              </a:rPr>
              <a:t>        const double theta = </a:t>
            </a:r>
            <a:r>
              <a:rPr lang="en-US" sz="3200" err="1">
                <a:solidFill>
                  <a:schemeClr val="bg1"/>
                </a:solidFill>
                <a:latin typeface="Roboto Mono" panose="00000009000000000000" pitchFamily="49" charset="0"/>
                <a:ea typeface="Roboto Mono" panose="00000009000000000000" pitchFamily="49" charset="0"/>
              </a:rPr>
              <a:t>coeff.real</a:t>
            </a:r>
            <a:r>
              <a:rPr lang="en-US" sz="3200">
                <a:solidFill>
                  <a:schemeClr val="bg1"/>
                </a:solidFill>
                <a:latin typeface="Roboto Mono" panose="00000009000000000000" pitchFamily="49" charset="0"/>
                <a:ea typeface="Roboto Mono" panose="00000009000000000000" pitchFamily="49" charset="0"/>
              </a:rPr>
              <a:t>() * dt;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exp_pauli</a:t>
            </a:r>
            <a:r>
              <a:rPr lang="en-US" sz="3200">
                <a:solidFill>
                  <a:schemeClr val="bg1"/>
                </a:solidFill>
                <a:latin typeface="Roboto Mono" panose="00000009000000000000" pitchFamily="49" charset="0"/>
                <a:ea typeface="Roboto Mono" panose="00000009000000000000" pitchFamily="49" charset="0"/>
              </a:rPr>
              <a:t>(dt, q, </a:t>
            </a:r>
            <a:r>
              <a:rPr lang="en-US" sz="3200" err="1">
                <a:solidFill>
                  <a:schemeClr val="bg1"/>
                </a:solidFill>
                <a:latin typeface="Roboto Mono" panose="00000009000000000000" pitchFamily="49" charset="0"/>
                <a:ea typeface="Roboto Mono" panose="00000009000000000000" pitchFamily="49" charset="0"/>
              </a:rPr>
              <a:t>pauliWord.c_str</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a:t>
            </a:r>
          </a:p>
        </p:txBody>
      </p:sp>
      <p:sp>
        <p:nvSpPr>
          <p:cNvPr id="23" name="TextBox 22">
            <a:extLst>
              <a:ext uri="{FF2B5EF4-FFF2-40B4-BE49-F238E27FC236}">
                <a16:creationId xmlns:a16="http://schemas.microsoft.com/office/drawing/2014/main" id="{426E05A4-FF9E-6D4E-B395-89D25FD6BD18}"/>
              </a:ext>
            </a:extLst>
          </p:cNvPr>
          <p:cNvSpPr txBox="1"/>
          <p:nvPr/>
        </p:nvSpPr>
        <p:spPr>
          <a:xfrm>
            <a:off x="4343400" y="4772025"/>
            <a:ext cx="685800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CUDA-Q v0.7</a:t>
            </a:r>
          </a:p>
        </p:txBody>
      </p:sp>
      <p:sp>
        <p:nvSpPr>
          <p:cNvPr id="24" name="TextBox 23">
            <a:extLst>
              <a:ext uri="{FF2B5EF4-FFF2-40B4-BE49-F238E27FC236}">
                <a16:creationId xmlns:a16="http://schemas.microsoft.com/office/drawing/2014/main" id="{2D2865D6-C49F-75D2-84DC-EBFD5B2FFE43}"/>
              </a:ext>
            </a:extLst>
          </p:cNvPr>
          <p:cNvSpPr txBox="1"/>
          <p:nvPr/>
        </p:nvSpPr>
        <p:spPr>
          <a:xfrm>
            <a:off x="23588662" y="5060063"/>
            <a:ext cx="685800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CUDA-Q v0.8</a:t>
            </a:r>
          </a:p>
        </p:txBody>
      </p:sp>
      <p:sp>
        <p:nvSpPr>
          <p:cNvPr id="25" name="TextBox 24">
            <a:extLst>
              <a:ext uri="{FF2B5EF4-FFF2-40B4-BE49-F238E27FC236}">
                <a16:creationId xmlns:a16="http://schemas.microsoft.com/office/drawing/2014/main" id="{911074FF-DB65-B712-50DF-3B52D0B9B531}"/>
              </a:ext>
            </a:extLst>
          </p:cNvPr>
          <p:cNvSpPr txBox="1"/>
          <p:nvPr/>
        </p:nvSpPr>
        <p:spPr>
          <a:xfrm>
            <a:off x="914400" y="18018312"/>
            <a:ext cx="15030450" cy="2554545"/>
          </a:xfrm>
          <a:prstGeom prst="rect">
            <a:avLst/>
          </a:prstGeom>
          <a:noFill/>
        </p:spPr>
        <p:txBody>
          <a:bodyPr wrap="square" rtlCol="0">
            <a:spAutoFit/>
          </a:bodyPr>
          <a:lstStyle/>
          <a:p>
            <a:pPr marL="571500" indent="-571500">
              <a:buClr>
                <a:srgbClr val="FF0000"/>
              </a:buClr>
              <a:buFont typeface="NVIDIA Sans" panose="020B0503020203020204" pitchFamily="34" charset="0"/>
              <a:buChar char="×"/>
            </a:pPr>
            <a:r>
              <a:rPr lang="en-US" sz="4000">
                <a:solidFill>
                  <a:schemeClr val="bg1"/>
                </a:solidFill>
                <a:latin typeface="NVIDIA Sans" panose="020B0503020203020204" pitchFamily="34" charset="0"/>
                <a:cs typeface="NVIDIA Sans" panose="020B0503020203020204" pitchFamily="34" charset="0"/>
              </a:rPr>
              <a:t>Qubit vector/register must be allocated in an uninitialized state.</a:t>
            </a:r>
          </a:p>
          <a:p>
            <a:pPr marL="571500" indent="-571500">
              <a:buClr>
                <a:srgbClr val="FF0000"/>
              </a:buClr>
              <a:buFont typeface="NVIDIA Sans" panose="020B0503020203020204" pitchFamily="34" charset="0"/>
              <a:buChar char="×"/>
            </a:pPr>
            <a:r>
              <a:rPr lang="en-US" sz="4000">
                <a:solidFill>
                  <a:schemeClr val="bg1"/>
                </a:solidFill>
                <a:latin typeface="NVIDIA Sans" panose="020B0503020203020204" pitchFamily="34" charset="0"/>
                <a:cs typeface="NVIDIA Sans" panose="020B0503020203020204" pitchFamily="34" charset="0"/>
              </a:rPr>
              <a:t>Starting the simulation from time 0 to time t at every step/data point.</a:t>
            </a:r>
          </a:p>
        </p:txBody>
      </p:sp>
      <p:sp>
        <p:nvSpPr>
          <p:cNvPr id="26" name="TextBox 25">
            <a:extLst>
              <a:ext uri="{FF2B5EF4-FFF2-40B4-BE49-F238E27FC236}">
                <a16:creationId xmlns:a16="http://schemas.microsoft.com/office/drawing/2014/main" id="{B67FBDB1-D117-1B13-0E36-71A3B6A10820}"/>
              </a:ext>
            </a:extLst>
          </p:cNvPr>
          <p:cNvSpPr txBox="1"/>
          <p:nvPr/>
        </p:nvSpPr>
        <p:spPr>
          <a:xfrm>
            <a:off x="19631024" y="15001121"/>
            <a:ext cx="14430376" cy="4614918"/>
          </a:xfrm>
          <a:prstGeom prst="rect">
            <a:avLst/>
          </a:prstGeom>
          <a:noFill/>
        </p:spPr>
        <p:txBody>
          <a:bodyPr wrap="square" rtlCol="0">
            <a:spAutoFit/>
          </a:bodyPr>
          <a:lstStyle/>
          <a:p>
            <a:pPr marL="571500" indent="-571500">
              <a:lnSpc>
                <a:spcPct val="150000"/>
              </a:lnSpc>
              <a:buClr>
                <a:srgbClr val="00B050"/>
              </a:buClr>
              <a:buFont typeface="Wingdings" panose="05000000000000000000" pitchFamily="2" charset="2"/>
              <a:buChar char="ü"/>
            </a:pPr>
            <a:r>
              <a:rPr lang="en-US" sz="4000">
                <a:solidFill>
                  <a:schemeClr val="bg1"/>
                </a:solidFill>
                <a:latin typeface="NVIDIA Sans" panose="020B0503020203020204" pitchFamily="34" charset="0"/>
                <a:cs typeface="NVIDIA Sans" panose="020B0503020203020204" pitchFamily="34" charset="0"/>
              </a:rPr>
              <a:t>Qubit vector/register can be initialized in a specific state.</a:t>
            </a:r>
          </a:p>
          <a:p>
            <a:pPr marL="571500" indent="-571500">
              <a:lnSpc>
                <a:spcPct val="150000"/>
              </a:lnSpc>
              <a:buClr>
                <a:srgbClr val="00B050"/>
              </a:buClr>
              <a:buFont typeface="Wingdings" panose="05000000000000000000" pitchFamily="2" charset="2"/>
              <a:buChar char="ü"/>
            </a:pPr>
            <a:r>
              <a:rPr lang="en-US" sz="4000">
                <a:solidFill>
                  <a:schemeClr val="bg1"/>
                </a:solidFill>
                <a:latin typeface="NVIDIA Sans" panose="020B0503020203020204" pitchFamily="34" charset="0"/>
                <a:cs typeface="NVIDIA Sans" panose="020B0503020203020204" pitchFamily="34" charset="0"/>
              </a:rPr>
              <a:t>State data can be fed from a prior Trotter step to the next one.</a:t>
            </a:r>
          </a:p>
          <a:p>
            <a:pPr marL="571500" indent="-571500">
              <a:lnSpc>
                <a:spcPct val="150000"/>
              </a:lnSpc>
              <a:buClr>
                <a:srgbClr val="00B050"/>
              </a:buClr>
              <a:buFont typeface="Wingdings" panose="05000000000000000000" pitchFamily="2" charset="2"/>
              <a:buChar char="ü"/>
            </a:pPr>
            <a:r>
              <a:rPr lang="en-US" sz="4000">
                <a:solidFill>
                  <a:schemeClr val="bg1"/>
                </a:solidFill>
                <a:latin typeface="NVIDIA Sans" panose="020B0503020203020204" pitchFamily="34" charset="0"/>
                <a:cs typeface="NVIDIA Sans" panose="020B0503020203020204" pitchFamily="34" charset="0"/>
              </a:rPr>
              <a:t>State data is ‘native’ to the current simulator backend, e.g., GPU memory, tensor network form, etc. </a:t>
            </a:r>
          </a:p>
        </p:txBody>
      </p:sp>
    </p:spTree>
    <p:extLst>
      <p:ext uri="{BB962C8B-B14F-4D97-AF65-F5344CB8AC3E}">
        <p14:creationId xmlns:p14="http://schemas.microsoft.com/office/powerpoint/2010/main" val="3485361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Example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Demo: Trotter Dynamical Simulation</a:t>
            </a:r>
          </a:p>
        </p:txBody>
      </p:sp>
      <p:graphicFrame>
        <p:nvGraphicFramePr>
          <p:cNvPr id="3" name="Chart 2">
            <a:extLst>
              <a:ext uri="{FF2B5EF4-FFF2-40B4-BE49-F238E27FC236}">
                <a16:creationId xmlns:a16="http://schemas.microsoft.com/office/drawing/2014/main" id="{E35EAF26-BE59-1421-F89D-815FDD436F0B}"/>
              </a:ext>
            </a:extLst>
          </p:cNvPr>
          <p:cNvGraphicFramePr>
            <a:graphicFrameLocks/>
          </p:cNvGraphicFramePr>
          <p:nvPr/>
        </p:nvGraphicFramePr>
        <p:xfrm>
          <a:off x="1724977" y="7373493"/>
          <a:ext cx="19791998" cy="1105738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A9A94A-2DCE-5052-15B9-CA692011F26B}"/>
              </a:ext>
            </a:extLst>
          </p:cNvPr>
          <p:cNvSpPr txBox="1"/>
          <p:nvPr/>
        </p:nvSpPr>
        <p:spPr>
          <a:xfrm>
            <a:off x="4114800" y="5331030"/>
            <a:ext cx="15859125" cy="1323439"/>
          </a:xfrm>
          <a:prstGeom prst="rect">
            <a:avLst/>
          </a:prstGeom>
          <a:noFill/>
        </p:spPr>
        <p:txBody>
          <a:bodyPr wrap="square" rtlCol="0">
            <a:spAutoFit/>
          </a:bodyPr>
          <a:lstStyle/>
          <a:p>
            <a:pPr algn="ctr"/>
            <a:r>
              <a:rPr lang="en-US" sz="4000">
                <a:solidFill>
                  <a:schemeClr val="bg1"/>
                </a:solidFill>
                <a:latin typeface="NVIDIA Sans" panose="020B0503020203020204" pitchFamily="34" charset="0"/>
                <a:cs typeface="NVIDIA Sans" panose="020B0503020203020204" pitchFamily="34" charset="0"/>
              </a:rPr>
              <a:t>25-qubit Heisenberg Hamiltonian Simulation (100 Trotter steps)</a:t>
            </a:r>
          </a:p>
          <a:p>
            <a:pPr algn="ctr"/>
            <a:r>
              <a:rPr lang="en-US" sz="4000" err="1">
                <a:solidFill>
                  <a:schemeClr val="bg1"/>
                </a:solidFill>
                <a:latin typeface="NVIDIA Sans" panose="020B0503020203020204" pitchFamily="34" charset="0"/>
                <a:cs typeface="NVIDIA Sans" panose="020B0503020203020204" pitchFamily="34" charset="0"/>
              </a:rPr>
              <a:t>custatevec</a:t>
            </a:r>
            <a:r>
              <a:rPr lang="en-US" sz="4000">
                <a:solidFill>
                  <a:schemeClr val="bg1"/>
                </a:solidFill>
                <a:latin typeface="NVIDIA Sans" panose="020B0503020203020204" pitchFamily="34" charset="0"/>
                <a:cs typeface="NVIDIA Sans" panose="020B0503020203020204" pitchFamily="34" charset="0"/>
              </a:rPr>
              <a:t> (fp32) on A100 </a:t>
            </a:r>
          </a:p>
        </p:txBody>
      </p:sp>
      <p:graphicFrame>
        <p:nvGraphicFramePr>
          <p:cNvPr id="6" name="Chart 5">
            <a:extLst>
              <a:ext uri="{FF2B5EF4-FFF2-40B4-BE49-F238E27FC236}">
                <a16:creationId xmlns:a16="http://schemas.microsoft.com/office/drawing/2014/main" id="{433CD89E-5614-581B-F9E7-07855B0D6A62}"/>
              </a:ext>
            </a:extLst>
          </p:cNvPr>
          <p:cNvGraphicFramePr>
            <a:graphicFrameLocks/>
          </p:cNvGraphicFramePr>
          <p:nvPr/>
        </p:nvGraphicFramePr>
        <p:xfrm>
          <a:off x="22746651" y="7000875"/>
          <a:ext cx="13829349" cy="888682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7297E08-B1F2-53A0-1A80-21C3E5DE60E0}"/>
              </a:ext>
            </a:extLst>
          </p:cNvPr>
          <p:cNvSpPr txBox="1"/>
          <p:nvPr/>
        </p:nvSpPr>
        <p:spPr>
          <a:xfrm>
            <a:off x="32404050" y="10936455"/>
            <a:ext cx="2771775" cy="1015663"/>
          </a:xfrm>
          <a:prstGeom prst="rect">
            <a:avLst/>
          </a:prstGeom>
          <a:noFill/>
        </p:spPr>
        <p:txBody>
          <a:bodyPr wrap="square" rtlCol="0">
            <a:spAutoFit/>
          </a:bodyPr>
          <a:lstStyle/>
          <a:p>
            <a:pPr algn="ctr"/>
            <a:r>
              <a:rPr lang="en-US" sz="6000" b="1">
                <a:solidFill>
                  <a:srgbClr val="00B050"/>
                </a:solidFill>
                <a:latin typeface="NVIDIA Sans" panose="020B0503020203020204" pitchFamily="34" charset="0"/>
                <a:cs typeface="NVIDIA Sans" panose="020B0503020203020204" pitchFamily="34" charset="0"/>
              </a:rPr>
              <a:t>24X</a:t>
            </a:r>
          </a:p>
        </p:txBody>
      </p:sp>
      <p:sp>
        <p:nvSpPr>
          <p:cNvPr id="7" name="Rectangle: Rounded Corners 6">
            <a:hlinkClick r:id="rId5" action="ppaction://hlinksldjump"/>
            <a:extLst>
              <a:ext uri="{FF2B5EF4-FFF2-40B4-BE49-F238E27FC236}">
                <a16:creationId xmlns:a16="http://schemas.microsoft.com/office/drawing/2014/main" id="{559EBEFA-3B1C-B7F6-395B-890C8BEC51E4}"/>
              </a:ext>
            </a:extLst>
          </p:cNvPr>
          <p:cNvSpPr/>
          <p:nvPr/>
        </p:nvSpPr>
        <p:spPr>
          <a:xfrm>
            <a:off x="27321164" y="18010909"/>
            <a:ext cx="8201891" cy="141316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tx1"/>
                </a:solidFill>
                <a:latin typeface="Trebuchet MS" panose="020B0603020202020204" pitchFamily="34" charset="0"/>
              </a:rPr>
              <a:t>Host vs. Device Memory State</a:t>
            </a:r>
          </a:p>
        </p:txBody>
      </p:sp>
    </p:spTree>
    <p:extLst>
      <p:ext uri="{BB962C8B-B14F-4D97-AF65-F5344CB8AC3E}">
        <p14:creationId xmlns:p14="http://schemas.microsoft.com/office/powerpoint/2010/main" val="1066569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Example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Host vs. GPU State</a:t>
            </a:r>
          </a:p>
        </p:txBody>
      </p:sp>
      <p:sp>
        <p:nvSpPr>
          <p:cNvPr id="8" name="TextBox 7">
            <a:extLst>
              <a:ext uri="{FF2B5EF4-FFF2-40B4-BE49-F238E27FC236}">
                <a16:creationId xmlns:a16="http://schemas.microsoft.com/office/drawing/2014/main" id="{57A1B813-789D-EB9D-CB9F-EBCF364BE11E}"/>
              </a:ext>
            </a:extLst>
          </p:cNvPr>
          <p:cNvSpPr txBox="1"/>
          <p:nvPr/>
        </p:nvSpPr>
        <p:spPr>
          <a:xfrm>
            <a:off x="665883" y="5217793"/>
            <a:ext cx="15573376" cy="7478970"/>
          </a:xfrm>
          <a:prstGeom prst="rect">
            <a:avLst/>
          </a:prstGeom>
          <a:solidFill>
            <a:srgbClr val="92D050"/>
          </a:solidFill>
        </p:spPr>
        <p:txBody>
          <a:bodyPr wrap="square">
            <a:spAutoFit/>
          </a:bodyPr>
          <a:lstStyle/>
          <a:p>
            <a:r>
              <a:rPr lang="en-US" sz="3200">
                <a:solidFill>
                  <a:schemeClr val="bg1"/>
                </a:solidFill>
                <a:latin typeface="Roboto Mono" panose="00000009000000000000" pitchFamily="49" charset="0"/>
                <a:ea typeface="Roboto Mono" panose="00000009000000000000" pitchFamily="49" charset="0"/>
              </a:rPr>
              <a:t>struct trotter {</a:t>
            </a:r>
          </a:p>
          <a:p>
            <a:r>
              <a:rPr lang="en-US" sz="3200">
                <a:solidFill>
                  <a:schemeClr val="bg1"/>
                </a:solidFill>
                <a:latin typeface="Roboto Mono" panose="00000009000000000000" pitchFamily="49" charset="0"/>
                <a:ea typeface="Roboto Mono" panose="00000009000000000000" pitchFamily="49" charset="0"/>
              </a:rPr>
              <a:t>  // Note: This performs a single-step Trotter on top of an</a:t>
            </a:r>
          </a:p>
          <a:p>
            <a:r>
              <a:rPr lang="en-US" sz="3200">
                <a:solidFill>
                  <a:schemeClr val="bg1"/>
                </a:solidFill>
                <a:latin typeface="Roboto Mono" panose="00000009000000000000" pitchFamily="49" charset="0"/>
                <a:ea typeface="Roboto Mono" panose="00000009000000000000" pitchFamily="49" charset="0"/>
              </a:rPr>
              <a:t>  // initial state, e.g., result state of the previous Trotter</a:t>
            </a:r>
          </a:p>
          <a:p>
            <a:r>
              <a:rPr lang="en-US" sz="3200">
                <a:solidFill>
                  <a:schemeClr val="bg1"/>
                </a:solidFill>
                <a:latin typeface="Roboto Mono" panose="00000009000000000000" pitchFamily="49" charset="0"/>
                <a:ea typeface="Roboto Mono" panose="00000009000000000000" pitchFamily="49" charset="0"/>
              </a:rPr>
              <a:t>  // step.</a:t>
            </a:r>
          </a:p>
          <a:p>
            <a:r>
              <a:rPr lang="en-US" sz="3200">
                <a:solidFill>
                  <a:schemeClr val="bg1"/>
                </a:solidFill>
                <a:latin typeface="Roboto Mono" panose="00000009000000000000" pitchFamily="49" charset="0"/>
                <a:ea typeface="Roboto Mono" panose="00000009000000000000" pitchFamily="49" charset="0"/>
              </a:rPr>
              <a:t>  void operator()(</a:t>
            </a:r>
            <a:r>
              <a:rPr lang="en-US" sz="3200" b="1" err="1">
                <a:solidFill>
                  <a:schemeClr val="bg1"/>
                </a:solidFill>
                <a:latin typeface="Roboto Mono" panose="00000009000000000000" pitchFamily="49" charset="0"/>
                <a:ea typeface="Roboto Mono" panose="00000009000000000000" pitchFamily="49" charset="0"/>
              </a:rPr>
              <a:t>cudaq</a:t>
            </a:r>
            <a:r>
              <a:rPr lang="en-US" sz="3200" b="1">
                <a:solidFill>
                  <a:schemeClr val="bg1"/>
                </a:solidFill>
                <a:latin typeface="Roboto Mono" panose="00000009000000000000" pitchFamily="49" charset="0"/>
                <a:ea typeface="Roboto Mono" panose="00000009000000000000" pitchFamily="49" charset="0"/>
              </a:rPr>
              <a:t>::state </a:t>
            </a:r>
            <a:r>
              <a:rPr lang="en-US" sz="3200" b="1" err="1">
                <a:solidFill>
                  <a:schemeClr val="bg1"/>
                </a:solidFill>
                <a:latin typeface="Roboto Mono" panose="00000009000000000000" pitchFamily="49" charset="0"/>
                <a:ea typeface="Roboto Mono" panose="00000009000000000000" pitchFamily="49" charset="0"/>
              </a:rPr>
              <a:t>initial_state</a:t>
            </a:r>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ham, double dt) __</a:t>
            </a:r>
            <a:r>
              <a:rPr lang="en-US" sz="3200" err="1">
                <a:solidFill>
                  <a:schemeClr val="bg1"/>
                </a:solidFill>
                <a:latin typeface="Roboto Mono" panose="00000009000000000000" pitchFamily="49" charset="0"/>
                <a:ea typeface="Roboto Mono" panose="00000009000000000000" pitchFamily="49" charset="0"/>
              </a:rPr>
              <a:t>qpu</a:t>
            </a:r>
            <a:r>
              <a:rPr lang="en-US" sz="3200">
                <a:solidFill>
                  <a:schemeClr val="bg1"/>
                </a:solidFill>
                <a:latin typeface="Roboto Mono" panose="00000009000000000000" pitchFamily="49" charset="0"/>
                <a:ea typeface="Roboto Mono" panose="00000009000000000000" pitchFamily="49" charset="0"/>
              </a:rPr>
              <a:t>__ {</a:t>
            </a:r>
          </a:p>
          <a:p>
            <a:r>
              <a:rPr lang="en-US" sz="3200">
                <a:solidFill>
                  <a:schemeClr val="bg1"/>
                </a:solidFill>
                <a:latin typeface="Roboto Mono" panose="00000009000000000000" pitchFamily="49" charset="0"/>
                <a:ea typeface="Roboto Mono" panose="00000009000000000000" pitchFamily="49" charset="0"/>
              </a:rPr>
              <a:t>    </a:t>
            </a:r>
            <a:r>
              <a:rPr lang="en-US" sz="3200" b="1" err="1">
                <a:solidFill>
                  <a:schemeClr val="bg1"/>
                </a:solidFill>
                <a:latin typeface="Roboto Mono" panose="00000009000000000000" pitchFamily="49" charset="0"/>
                <a:ea typeface="Roboto Mono" panose="00000009000000000000" pitchFamily="49" charset="0"/>
              </a:rPr>
              <a:t>cudaq</a:t>
            </a:r>
            <a:r>
              <a:rPr lang="en-US" sz="3200" b="1">
                <a:solidFill>
                  <a:schemeClr val="bg1"/>
                </a:solidFill>
                <a:latin typeface="Roboto Mono" panose="00000009000000000000" pitchFamily="49" charset="0"/>
                <a:ea typeface="Roboto Mono" panose="00000009000000000000" pitchFamily="49" charset="0"/>
              </a:rPr>
              <a:t>::</a:t>
            </a:r>
            <a:r>
              <a:rPr lang="en-US" sz="3200" b="1" err="1">
                <a:solidFill>
                  <a:schemeClr val="bg1"/>
                </a:solidFill>
                <a:latin typeface="Roboto Mono" panose="00000009000000000000" pitchFamily="49" charset="0"/>
                <a:ea typeface="Roboto Mono" panose="00000009000000000000" pitchFamily="49" charset="0"/>
              </a:rPr>
              <a:t>qvector</a:t>
            </a:r>
            <a:r>
              <a:rPr lang="en-US" sz="3200" b="1">
                <a:solidFill>
                  <a:schemeClr val="bg1"/>
                </a:solidFill>
                <a:latin typeface="Roboto Mono" panose="00000009000000000000" pitchFamily="49" charset="0"/>
                <a:ea typeface="Roboto Mono" panose="00000009000000000000" pitchFamily="49" charset="0"/>
              </a:rPr>
              <a:t> q(</a:t>
            </a:r>
            <a:r>
              <a:rPr lang="en-US" sz="3200" b="1" err="1">
                <a:solidFill>
                  <a:schemeClr val="bg1"/>
                </a:solidFill>
                <a:latin typeface="Roboto Mono" panose="00000009000000000000" pitchFamily="49" charset="0"/>
                <a:ea typeface="Roboto Mono" panose="00000009000000000000" pitchFamily="49" charset="0"/>
              </a:rPr>
              <a:t>initial_state</a:t>
            </a:r>
            <a:r>
              <a:rPr lang="en-US" sz="3200" b="1">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ham.for_each_term</a:t>
            </a:r>
            <a:r>
              <a:rPr lang="en-US" sz="3200">
                <a:solidFill>
                  <a:schemeClr val="bg1"/>
                </a:solidFill>
                <a:latin typeface="Roboto Mono" panose="00000009000000000000" pitchFamily="49" charset="0"/>
                <a:ea typeface="Roboto Mono" panose="00000009000000000000" pitchFamily="49" charset="0"/>
              </a:rPr>
              <a:t>([&amp;](</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&amp;term) {</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coeff</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term.get_coefficient</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pauliWord</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term.to_string</a:t>
            </a:r>
            <a:r>
              <a:rPr lang="en-US" sz="3200">
                <a:solidFill>
                  <a:schemeClr val="bg1"/>
                </a:solidFill>
                <a:latin typeface="Roboto Mono" panose="00000009000000000000" pitchFamily="49" charset="0"/>
                <a:ea typeface="Roboto Mono" panose="00000009000000000000" pitchFamily="49" charset="0"/>
              </a:rPr>
              <a:t>(false);</a:t>
            </a:r>
          </a:p>
          <a:p>
            <a:r>
              <a:rPr lang="en-US" sz="3200">
                <a:solidFill>
                  <a:schemeClr val="bg1"/>
                </a:solidFill>
                <a:latin typeface="Roboto Mono" panose="00000009000000000000" pitchFamily="49" charset="0"/>
                <a:ea typeface="Roboto Mono" panose="00000009000000000000" pitchFamily="49" charset="0"/>
              </a:rPr>
              <a:t>      const double theta = </a:t>
            </a:r>
            <a:r>
              <a:rPr lang="en-US" sz="3200" err="1">
                <a:solidFill>
                  <a:schemeClr val="bg1"/>
                </a:solidFill>
                <a:latin typeface="Roboto Mono" panose="00000009000000000000" pitchFamily="49" charset="0"/>
                <a:ea typeface="Roboto Mono" panose="00000009000000000000" pitchFamily="49" charset="0"/>
              </a:rPr>
              <a:t>coeff.real</a:t>
            </a:r>
            <a:r>
              <a:rPr lang="en-US" sz="3200">
                <a:solidFill>
                  <a:schemeClr val="bg1"/>
                </a:solidFill>
                <a:latin typeface="Roboto Mono" panose="00000009000000000000" pitchFamily="49" charset="0"/>
                <a:ea typeface="Roboto Mono" panose="00000009000000000000" pitchFamily="49" charset="0"/>
              </a:rPr>
              <a:t>() * dt;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exp_pauli</a:t>
            </a:r>
            <a:r>
              <a:rPr lang="en-US" sz="3200">
                <a:solidFill>
                  <a:schemeClr val="bg1"/>
                </a:solidFill>
                <a:latin typeface="Roboto Mono" panose="00000009000000000000" pitchFamily="49" charset="0"/>
                <a:ea typeface="Roboto Mono" panose="00000009000000000000" pitchFamily="49" charset="0"/>
              </a:rPr>
              <a:t>(dt, q, </a:t>
            </a:r>
            <a:r>
              <a:rPr lang="en-US" sz="3200" err="1">
                <a:solidFill>
                  <a:schemeClr val="bg1"/>
                </a:solidFill>
                <a:latin typeface="Roboto Mono" panose="00000009000000000000" pitchFamily="49" charset="0"/>
                <a:ea typeface="Roboto Mono" panose="00000009000000000000" pitchFamily="49" charset="0"/>
              </a:rPr>
              <a:t>pauliWord.c_str</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a:t>
            </a:r>
          </a:p>
        </p:txBody>
      </p:sp>
      <p:sp>
        <p:nvSpPr>
          <p:cNvPr id="10" name="TextBox 9">
            <a:extLst>
              <a:ext uri="{FF2B5EF4-FFF2-40B4-BE49-F238E27FC236}">
                <a16:creationId xmlns:a16="http://schemas.microsoft.com/office/drawing/2014/main" id="{E91E85DC-C97F-C594-A6D6-A5F6814FC400}"/>
              </a:ext>
            </a:extLst>
          </p:cNvPr>
          <p:cNvSpPr txBox="1"/>
          <p:nvPr/>
        </p:nvSpPr>
        <p:spPr>
          <a:xfrm>
            <a:off x="5106698" y="3480225"/>
            <a:ext cx="685800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CUDA-Q v0.8</a:t>
            </a:r>
          </a:p>
        </p:txBody>
      </p:sp>
      <p:sp>
        <p:nvSpPr>
          <p:cNvPr id="11" name="TextBox 10">
            <a:extLst>
              <a:ext uri="{FF2B5EF4-FFF2-40B4-BE49-F238E27FC236}">
                <a16:creationId xmlns:a16="http://schemas.microsoft.com/office/drawing/2014/main" id="{F553690B-6360-415B-88A5-058907070717}"/>
              </a:ext>
            </a:extLst>
          </p:cNvPr>
          <p:cNvSpPr txBox="1"/>
          <p:nvPr/>
        </p:nvSpPr>
        <p:spPr>
          <a:xfrm>
            <a:off x="5522335" y="4349009"/>
            <a:ext cx="6858000" cy="707886"/>
          </a:xfrm>
          <a:prstGeom prst="rect">
            <a:avLst/>
          </a:prstGeom>
          <a:noFill/>
        </p:spPr>
        <p:txBody>
          <a:bodyPr wrap="square" rtlCol="0">
            <a:spAutoFit/>
          </a:bodyPr>
          <a:lstStyle/>
          <a:p>
            <a:pPr algn="ctr"/>
            <a:r>
              <a:rPr lang="en-US" sz="4000" b="1" i="1">
                <a:solidFill>
                  <a:schemeClr val="bg1"/>
                </a:solidFill>
                <a:latin typeface="NVIDIA Sans" panose="020B0503020203020204" pitchFamily="34" charset="0"/>
                <a:cs typeface="NVIDIA Sans" panose="020B0503020203020204" pitchFamily="34" charset="0"/>
              </a:rPr>
              <a:t>Passing the internal ‘state’</a:t>
            </a:r>
          </a:p>
        </p:txBody>
      </p:sp>
      <p:sp>
        <p:nvSpPr>
          <p:cNvPr id="17" name="TextBox 16">
            <a:extLst>
              <a:ext uri="{FF2B5EF4-FFF2-40B4-BE49-F238E27FC236}">
                <a16:creationId xmlns:a16="http://schemas.microsoft.com/office/drawing/2014/main" id="{C6AE5142-7DC3-13DC-5BBC-76BA88C47C28}"/>
              </a:ext>
            </a:extLst>
          </p:cNvPr>
          <p:cNvSpPr txBox="1"/>
          <p:nvPr/>
        </p:nvSpPr>
        <p:spPr>
          <a:xfrm>
            <a:off x="17068800" y="5281695"/>
            <a:ext cx="18288000" cy="7478970"/>
          </a:xfrm>
          <a:prstGeom prst="rect">
            <a:avLst/>
          </a:prstGeom>
          <a:solidFill>
            <a:schemeClr val="accent3">
              <a:lumMod val="20000"/>
              <a:lumOff val="80000"/>
            </a:schemeClr>
          </a:solidFill>
        </p:spPr>
        <p:txBody>
          <a:bodyPr wrap="square">
            <a:spAutoFit/>
          </a:bodyPr>
          <a:lstStyle/>
          <a:p>
            <a:r>
              <a:rPr lang="en-US" sz="3200">
                <a:solidFill>
                  <a:schemeClr val="bg1"/>
                </a:solidFill>
                <a:latin typeface="Roboto Mono" panose="00000009000000000000" pitchFamily="49" charset="0"/>
                <a:ea typeface="Roboto Mono" panose="00000009000000000000" pitchFamily="49" charset="0"/>
              </a:rPr>
              <a:t>struct trotter {</a:t>
            </a:r>
          </a:p>
          <a:p>
            <a:r>
              <a:rPr lang="en-US" sz="3200">
                <a:solidFill>
                  <a:schemeClr val="bg1"/>
                </a:solidFill>
                <a:latin typeface="Roboto Mono" panose="00000009000000000000" pitchFamily="49" charset="0"/>
                <a:ea typeface="Roboto Mono" panose="00000009000000000000" pitchFamily="49" charset="0"/>
              </a:rPr>
              <a:t>  // Note: This performs a single-step Trotter on top of an initial state vector</a:t>
            </a:r>
          </a:p>
          <a:p>
            <a:r>
              <a:rPr lang="en-US" sz="3200">
                <a:solidFill>
                  <a:schemeClr val="bg1"/>
                </a:solidFill>
                <a:latin typeface="Roboto Mono" panose="00000009000000000000" pitchFamily="49" charset="0"/>
                <a:ea typeface="Roboto Mono" panose="00000009000000000000" pitchFamily="49" charset="0"/>
              </a:rPr>
              <a:t>  void operator()(</a:t>
            </a:r>
            <a:r>
              <a:rPr lang="en-US" sz="3200" b="1">
                <a:solidFill>
                  <a:schemeClr val="bg1"/>
                </a:solidFill>
                <a:highlight>
                  <a:srgbClr val="FFFF00"/>
                </a:highlight>
                <a:latin typeface="Roboto Mono" panose="00000009000000000000" pitchFamily="49" charset="0"/>
                <a:ea typeface="Roboto Mono" panose="00000009000000000000" pitchFamily="49" charset="0"/>
              </a:rPr>
              <a:t>std::vector&lt;</a:t>
            </a:r>
            <a:r>
              <a:rPr lang="en-US" sz="3200" b="1" err="1">
                <a:solidFill>
                  <a:schemeClr val="bg1"/>
                </a:solidFill>
                <a:highlight>
                  <a:srgbClr val="FFFF00"/>
                </a:highlight>
                <a:latin typeface="Roboto Mono" panose="00000009000000000000" pitchFamily="49" charset="0"/>
                <a:ea typeface="Roboto Mono" panose="00000009000000000000" pitchFamily="49" charset="0"/>
              </a:rPr>
              <a:t>cudaq</a:t>
            </a:r>
            <a:r>
              <a:rPr lang="en-US" sz="3200" b="1">
                <a:solidFill>
                  <a:schemeClr val="bg1"/>
                </a:solidFill>
                <a:highlight>
                  <a:srgbClr val="FFFF00"/>
                </a:highlight>
                <a:latin typeface="Roboto Mono" panose="00000009000000000000" pitchFamily="49" charset="0"/>
                <a:ea typeface="Roboto Mono" panose="00000009000000000000" pitchFamily="49" charset="0"/>
              </a:rPr>
              <a:t>::complex&gt;&amp; </a:t>
            </a:r>
            <a:r>
              <a:rPr lang="en-US" sz="3200" b="1" err="1">
                <a:solidFill>
                  <a:schemeClr val="bg1"/>
                </a:solidFill>
                <a:highlight>
                  <a:srgbClr val="FFFF00"/>
                </a:highlight>
                <a:latin typeface="Roboto Mono" panose="00000009000000000000" pitchFamily="49" charset="0"/>
                <a:ea typeface="Roboto Mono" panose="00000009000000000000" pitchFamily="49" charset="0"/>
              </a:rPr>
              <a:t>initial_state_vector</a:t>
            </a:r>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ham,</a:t>
            </a:r>
          </a:p>
          <a:p>
            <a:r>
              <a:rPr lang="en-US" sz="3200">
                <a:solidFill>
                  <a:schemeClr val="bg1"/>
                </a:solidFill>
                <a:latin typeface="Roboto Mono" panose="00000009000000000000" pitchFamily="49" charset="0"/>
                <a:ea typeface="Roboto Mono" panose="00000009000000000000" pitchFamily="49" charset="0"/>
              </a:rPr>
              <a:t>                  double dt) __</a:t>
            </a:r>
            <a:r>
              <a:rPr lang="en-US" sz="3200" err="1">
                <a:solidFill>
                  <a:schemeClr val="bg1"/>
                </a:solidFill>
                <a:latin typeface="Roboto Mono" panose="00000009000000000000" pitchFamily="49" charset="0"/>
                <a:ea typeface="Roboto Mono" panose="00000009000000000000" pitchFamily="49" charset="0"/>
              </a:rPr>
              <a:t>qpu</a:t>
            </a:r>
            <a:r>
              <a:rPr lang="en-US" sz="3200">
                <a:solidFill>
                  <a:schemeClr val="bg1"/>
                </a:solidFill>
                <a:latin typeface="Roboto Mono" panose="00000009000000000000" pitchFamily="49" charset="0"/>
                <a:ea typeface="Roboto Mono" panose="00000009000000000000" pitchFamily="49" charset="0"/>
              </a:rPr>
              <a:t>__ {</a:t>
            </a:r>
          </a:p>
          <a:p>
            <a:r>
              <a:rPr lang="en-US" sz="3200">
                <a:solidFill>
                  <a:schemeClr val="bg1"/>
                </a:solidFill>
                <a:latin typeface="Roboto Mono" panose="00000009000000000000" pitchFamily="49" charset="0"/>
                <a:ea typeface="Roboto Mono" panose="00000009000000000000" pitchFamily="49" charset="0"/>
              </a:rPr>
              <a:t>    </a:t>
            </a:r>
            <a:r>
              <a:rPr lang="en-US" sz="3200" b="1" err="1">
                <a:solidFill>
                  <a:schemeClr val="bg1"/>
                </a:solidFill>
                <a:latin typeface="Roboto Mono" panose="00000009000000000000" pitchFamily="49" charset="0"/>
                <a:ea typeface="Roboto Mono" panose="00000009000000000000" pitchFamily="49" charset="0"/>
              </a:rPr>
              <a:t>cudaq</a:t>
            </a:r>
            <a:r>
              <a:rPr lang="en-US" sz="3200" b="1">
                <a:solidFill>
                  <a:schemeClr val="bg1"/>
                </a:solidFill>
                <a:latin typeface="Roboto Mono" panose="00000009000000000000" pitchFamily="49" charset="0"/>
                <a:ea typeface="Roboto Mono" panose="00000009000000000000" pitchFamily="49" charset="0"/>
              </a:rPr>
              <a:t>::</a:t>
            </a:r>
            <a:r>
              <a:rPr lang="en-US" sz="3200" b="1" err="1">
                <a:solidFill>
                  <a:schemeClr val="bg1"/>
                </a:solidFill>
                <a:latin typeface="Roboto Mono" panose="00000009000000000000" pitchFamily="49" charset="0"/>
                <a:ea typeface="Roboto Mono" panose="00000009000000000000" pitchFamily="49" charset="0"/>
              </a:rPr>
              <a:t>qvector</a:t>
            </a:r>
            <a:r>
              <a:rPr lang="en-US" sz="3200" b="1">
                <a:solidFill>
                  <a:schemeClr val="bg1"/>
                </a:solidFill>
                <a:latin typeface="Roboto Mono" panose="00000009000000000000" pitchFamily="49" charset="0"/>
                <a:ea typeface="Roboto Mono" panose="00000009000000000000" pitchFamily="49" charset="0"/>
              </a:rPr>
              <a:t> q(</a:t>
            </a:r>
            <a:r>
              <a:rPr lang="en-US" sz="3200" b="1" err="1">
                <a:solidFill>
                  <a:schemeClr val="bg1"/>
                </a:solidFill>
                <a:latin typeface="Roboto Mono" panose="00000009000000000000" pitchFamily="49" charset="0"/>
                <a:ea typeface="Roboto Mono" panose="00000009000000000000" pitchFamily="49" charset="0"/>
              </a:rPr>
              <a:t>initial_state_vector</a:t>
            </a:r>
            <a:r>
              <a:rPr lang="en-US" sz="3200" b="1">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ham.for_each_term</a:t>
            </a:r>
            <a:r>
              <a:rPr lang="en-US" sz="3200">
                <a:solidFill>
                  <a:schemeClr val="bg1"/>
                </a:solidFill>
                <a:latin typeface="Roboto Mono" panose="00000009000000000000" pitchFamily="49" charset="0"/>
                <a:ea typeface="Roboto Mono" panose="00000009000000000000" pitchFamily="49" charset="0"/>
              </a:rPr>
              <a:t>([&amp;](</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spin_op</a:t>
            </a:r>
            <a:r>
              <a:rPr lang="en-US" sz="3200">
                <a:solidFill>
                  <a:schemeClr val="bg1"/>
                </a:solidFill>
                <a:latin typeface="Roboto Mono" panose="00000009000000000000" pitchFamily="49" charset="0"/>
                <a:ea typeface="Roboto Mono" panose="00000009000000000000" pitchFamily="49" charset="0"/>
              </a:rPr>
              <a:t> &amp;term) {</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coeff</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term.get_coefficient</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const auto </a:t>
            </a:r>
            <a:r>
              <a:rPr lang="en-US" sz="3200" err="1">
                <a:solidFill>
                  <a:schemeClr val="bg1"/>
                </a:solidFill>
                <a:latin typeface="Roboto Mono" panose="00000009000000000000" pitchFamily="49" charset="0"/>
                <a:ea typeface="Roboto Mono" panose="00000009000000000000" pitchFamily="49" charset="0"/>
              </a:rPr>
              <a:t>pauliWord</a:t>
            </a:r>
            <a:r>
              <a:rPr lang="en-US" sz="3200">
                <a:solidFill>
                  <a:schemeClr val="bg1"/>
                </a:solidFill>
                <a:latin typeface="Roboto Mono" panose="00000009000000000000" pitchFamily="49" charset="0"/>
                <a:ea typeface="Roboto Mono" panose="00000009000000000000" pitchFamily="49" charset="0"/>
              </a:rPr>
              <a:t> = </a:t>
            </a:r>
            <a:r>
              <a:rPr lang="en-US" sz="3200" err="1">
                <a:solidFill>
                  <a:schemeClr val="bg1"/>
                </a:solidFill>
                <a:latin typeface="Roboto Mono" panose="00000009000000000000" pitchFamily="49" charset="0"/>
                <a:ea typeface="Roboto Mono" panose="00000009000000000000" pitchFamily="49" charset="0"/>
              </a:rPr>
              <a:t>term.to_string</a:t>
            </a:r>
            <a:r>
              <a:rPr lang="en-US" sz="3200">
                <a:solidFill>
                  <a:schemeClr val="bg1"/>
                </a:solidFill>
                <a:latin typeface="Roboto Mono" panose="00000009000000000000" pitchFamily="49" charset="0"/>
                <a:ea typeface="Roboto Mono" panose="00000009000000000000" pitchFamily="49" charset="0"/>
              </a:rPr>
              <a:t>(false);</a:t>
            </a:r>
          </a:p>
          <a:p>
            <a:r>
              <a:rPr lang="en-US" sz="3200">
                <a:solidFill>
                  <a:schemeClr val="bg1"/>
                </a:solidFill>
                <a:latin typeface="Roboto Mono" panose="00000009000000000000" pitchFamily="49" charset="0"/>
                <a:ea typeface="Roboto Mono" panose="00000009000000000000" pitchFamily="49" charset="0"/>
              </a:rPr>
              <a:t>      const double theta = </a:t>
            </a:r>
            <a:r>
              <a:rPr lang="en-US" sz="3200" err="1">
                <a:solidFill>
                  <a:schemeClr val="bg1"/>
                </a:solidFill>
                <a:latin typeface="Roboto Mono" panose="00000009000000000000" pitchFamily="49" charset="0"/>
                <a:ea typeface="Roboto Mono" panose="00000009000000000000" pitchFamily="49" charset="0"/>
              </a:rPr>
              <a:t>coeff.real</a:t>
            </a:r>
            <a:r>
              <a:rPr lang="en-US" sz="3200">
                <a:solidFill>
                  <a:schemeClr val="bg1"/>
                </a:solidFill>
                <a:latin typeface="Roboto Mono" panose="00000009000000000000" pitchFamily="49" charset="0"/>
                <a:ea typeface="Roboto Mono" panose="00000009000000000000" pitchFamily="49" charset="0"/>
              </a:rPr>
              <a:t>() * dt;</a:t>
            </a:r>
          </a:p>
          <a:p>
            <a:r>
              <a:rPr lang="en-US" sz="3200">
                <a:solidFill>
                  <a:schemeClr val="bg1"/>
                </a:solidFill>
                <a:latin typeface="Roboto Mono" panose="00000009000000000000" pitchFamily="49" charset="0"/>
                <a:ea typeface="Roboto Mono" panose="00000009000000000000" pitchFamily="49" charset="0"/>
              </a:rPr>
              <a:t>      </a:t>
            </a:r>
            <a:r>
              <a:rPr lang="en-US" sz="3200" err="1">
                <a:solidFill>
                  <a:schemeClr val="bg1"/>
                </a:solidFill>
                <a:latin typeface="Roboto Mono" panose="00000009000000000000" pitchFamily="49" charset="0"/>
                <a:ea typeface="Roboto Mono" panose="00000009000000000000" pitchFamily="49" charset="0"/>
              </a:rPr>
              <a:t>cudaq</a:t>
            </a:r>
            <a:r>
              <a:rPr lang="en-US" sz="3200">
                <a:solidFill>
                  <a:schemeClr val="bg1"/>
                </a:solidFill>
                <a:latin typeface="Roboto Mono" panose="00000009000000000000" pitchFamily="49" charset="0"/>
                <a:ea typeface="Roboto Mono" panose="00000009000000000000" pitchFamily="49" charset="0"/>
              </a:rPr>
              <a:t>::</a:t>
            </a:r>
            <a:r>
              <a:rPr lang="en-US" sz="3200" err="1">
                <a:solidFill>
                  <a:schemeClr val="bg1"/>
                </a:solidFill>
                <a:latin typeface="Roboto Mono" panose="00000009000000000000" pitchFamily="49" charset="0"/>
                <a:ea typeface="Roboto Mono" panose="00000009000000000000" pitchFamily="49" charset="0"/>
              </a:rPr>
              <a:t>exp_pauli</a:t>
            </a:r>
            <a:r>
              <a:rPr lang="en-US" sz="3200">
                <a:solidFill>
                  <a:schemeClr val="bg1"/>
                </a:solidFill>
                <a:latin typeface="Roboto Mono" panose="00000009000000000000" pitchFamily="49" charset="0"/>
                <a:ea typeface="Roboto Mono" panose="00000009000000000000" pitchFamily="49" charset="0"/>
              </a:rPr>
              <a:t>(dt, q, </a:t>
            </a:r>
            <a:r>
              <a:rPr lang="en-US" sz="3200" err="1">
                <a:solidFill>
                  <a:schemeClr val="bg1"/>
                </a:solidFill>
                <a:latin typeface="Roboto Mono" panose="00000009000000000000" pitchFamily="49" charset="0"/>
                <a:ea typeface="Roboto Mono" panose="00000009000000000000" pitchFamily="49" charset="0"/>
              </a:rPr>
              <a:t>pauliWord.c_str</a:t>
            </a:r>
            <a:r>
              <a:rPr lang="en-US" sz="3200">
                <a:solidFill>
                  <a:schemeClr val="bg1"/>
                </a:solidFill>
                <a:latin typeface="Roboto Mono" panose="00000009000000000000" pitchFamily="49" charset="0"/>
                <a:ea typeface="Roboto Mono" panose="00000009000000000000" pitchFamily="49" charset="0"/>
              </a:rPr>
              <a:t>());</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  }</a:t>
            </a:r>
          </a:p>
          <a:p>
            <a:r>
              <a:rPr lang="en-US" sz="3200">
                <a:solidFill>
                  <a:schemeClr val="bg1"/>
                </a:solidFill>
                <a:latin typeface="Roboto Mono" panose="00000009000000000000" pitchFamily="49" charset="0"/>
                <a:ea typeface="Roboto Mono" panose="00000009000000000000" pitchFamily="49" charset="0"/>
              </a:rPr>
              <a:t>};</a:t>
            </a:r>
          </a:p>
        </p:txBody>
      </p:sp>
      <p:sp>
        <p:nvSpPr>
          <p:cNvPr id="18" name="TextBox 17">
            <a:extLst>
              <a:ext uri="{FF2B5EF4-FFF2-40B4-BE49-F238E27FC236}">
                <a16:creationId xmlns:a16="http://schemas.microsoft.com/office/drawing/2014/main" id="{20E5AEA6-D07D-1198-E342-3EB0C4BD51D9}"/>
              </a:ext>
            </a:extLst>
          </p:cNvPr>
          <p:cNvSpPr txBox="1"/>
          <p:nvPr/>
        </p:nvSpPr>
        <p:spPr>
          <a:xfrm>
            <a:off x="22272480" y="3480225"/>
            <a:ext cx="6858000" cy="707886"/>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CUDA-Q v0.8</a:t>
            </a:r>
          </a:p>
        </p:txBody>
      </p:sp>
      <p:sp>
        <p:nvSpPr>
          <p:cNvPr id="19" name="TextBox 18">
            <a:extLst>
              <a:ext uri="{FF2B5EF4-FFF2-40B4-BE49-F238E27FC236}">
                <a16:creationId xmlns:a16="http://schemas.microsoft.com/office/drawing/2014/main" id="{8E406643-F9C6-09B5-E0C1-7DAB6922B557}"/>
              </a:ext>
            </a:extLst>
          </p:cNvPr>
          <p:cNvSpPr txBox="1"/>
          <p:nvPr/>
        </p:nvSpPr>
        <p:spPr>
          <a:xfrm>
            <a:off x="21518706" y="4445849"/>
            <a:ext cx="8365548" cy="707886"/>
          </a:xfrm>
          <a:prstGeom prst="rect">
            <a:avLst/>
          </a:prstGeom>
          <a:noFill/>
        </p:spPr>
        <p:txBody>
          <a:bodyPr wrap="square" rtlCol="0">
            <a:spAutoFit/>
          </a:bodyPr>
          <a:lstStyle/>
          <a:p>
            <a:pPr algn="ctr"/>
            <a:r>
              <a:rPr lang="en-US" sz="4000" b="1" i="1">
                <a:solidFill>
                  <a:schemeClr val="bg1"/>
                </a:solidFill>
                <a:latin typeface="NVIDIA Sans" panose="020B0503020203020204" pitchFamily="34" charset="0"/>
                <a:cs typeface="NVIDIA Sans" panose="020B0503020203020204" pitchFamily="34" charset="0"/>
              </a:rPr>
              <a:t>Passing the host memory vector</a:t>
            </a:r>
          </a:p>
        </p:txBody>
      </p:sp>
      <p:sp>
        <p:nvSpPr>
          <p:cNvPr id="20" name="TextBox 19">
            <a:extLst>
              <a:ext uri="{FF2B5EF4-FFF2-40B4-BE49-F238E27FC236}">
                <a16:creationId xmlns:a16="http://schemas.microsoft.com/office/drawing/2014/main" id="{CFCBE75B-1EB7-B816-10E3-76065B0FE44B}"/>
              </a:ext>
            </a:extLst>
          </p:cNvPr>
          <p:cNvSpPr txBox="1"/>
          <p:nvPr/>
        </p:nvSpPr>
        <p:spPr>
          <a:xfrm>
            <a:off x="665883" y="15871048"/>
            <a:ext cx="16764000" cy="1938992"/>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State initialization from host memory is supported (all backends).</a:t>
            </a:r>
          </a:p>
          <a:p>
            <a:endParaRPr lang="en-US" sz="4000">
              <a:solidFill>
                <a:schemeClr val="bg1"/>
              </a:solidFill>
              <a:latin typeface="NVIDIA Sans" panose="020B0503020203020204" pitchFamily="34" charset="0"/>
              <a:cs typeface="NVIDIA Sans" panose="020B0503020203020204" pitchFamily="34" charset="0"/>
            </a:endParaRPr>
          </a:p>
          <a:p>
            <a:r>
              <a:rPr lang="en-US" sz="4000">
                <a:solidFill>
                  <a:schemeClr val="bg1"/>
                </a:solidFill>
                <a:latin typeface="NVIDIA Sans" panose="020B0503020203020204" pitchFamily="34" charset="0"/>
                <a:cs typeface="NVIDIA Sans" panose="020B0503020203020204" pitchFamily="34" charset="0"/>
              </a:rPr>
              <a:t>Extra overhead of data transfer.</a:t>
            </a:r>
          </a:p>
        </p:txBody>
      </p:sp>
    </p:spTree>
    <p:extLst>
      <p:ext uri="{BB962C8B-B14F-4D97-AF65-F5344CB8AC3E}">
        <p14:creationId xmlns:p14="http://schemas.microsoft.com/office/powerpoint/2010/main" val="1428843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CUDA-Q: State Handling Example</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r>
              <a:rPr lang="en-US"/>
              <a:t>Host vs. GPU State Data</a:t>
            </a:r>
          </a:p>
        </p:txBody>
      </p:sp>
      <p:grpSp>
        <p:nvGrpSpPr>
          <p:cNvPr id="9" name="Group 8">
            <a:extLst>
              <a:ext uri="{FF2B5EF4-FFF2-40B4-BE49-F238E27FC236}">
                <a16:creationId xmlns:a16="http://schemas.microsoft.com/office/drawing/2014/main" id="{A03A3DD3-2589-5781-459E-8E4D41E746C9}"/>
              </a:ext>
            </a:extLst>
          </p:cNvPr>
          <p:cNvGrpSpPr/>
          <p:nvPr/>
        </p:nvGrpSpPr>
        <p:grpSpPr>
          <a:xfrm>
            <a:off x="1413163" y="3895344"/>
            <a:ext cx="18518855" cy="11621747"/>
            <a:chOff x="1413163" y="3895344"/>
            <a:chExt cx="23162227" cy="11789940"/>
          </a:xfrm>
        </p:grpSpPr>
        <p:graphicFrame>
          <p:nvGraphicFramePr>
            <p:cNvPr id="3" name="Chart 2">
              <a:extLst>
                <a:ext uri="{FF2B5EF4-FFF2-40B4-BE49-F238E27FC236}">
                  <a16:creationId xmlns:a16="http://schemas.microsoft.com/office/drawing/2014/main" id="{E35EAF26-BE59-1421-F89D-815FDD436F0B}"/>
                </a:ext>
              </a:extLst>
            </p:cNvPr>
            <p:cNvGraphicFramePr>
              <a:graphicFrameLocks/>
            </p:cNvGraphicFramePr>
            <p:nvPr/>
          </p:nvGraphicFramePr>
          <p:xfrm>
            <a:off x="1413163" y="3895344"/>
            <a:ext cx="18925309" cy="11789940"/>
          </p:xfrm>
          <a:graphic>
            <a:graphicData uri="http://schemas.openxmlformats.org/drawingml/2006/chart">
              <c:chart xmlns:c="http://schemas.openxmlformats.org/drawingml/2006/chart" xmlns:r="http://schemas.openxmlformats.org/officeDocument/2006/relationships" r:id="rId3"/>
            </a:graphicData>
          </a:graphic>
        </p:graphicFrame>
        <p:sp>
          <p:nvSpPr>
            <p:cNvPr id="6" name="Arrow: Down 5">
              <a:extLst>
                <a:ext uri="{FF2B5EF4-FFF2-40B4-BE49-F238E27FC236}">
                  <a16:creationId xmlns:a16="http://schemas.microsoft.com/office/drawing/2014/main" id="{CD8EF360-285D-527A-E261-3249DC692E9A}"/>
                </a:ext>
              </a:extLst>
            </p:cNvPr>
            <p:cNvSpPr/>
            <p:nvPr/>
          </p:nvSpPr>
          <p:spPr>
            <a:xfrm rot="10800000">
              <a:off x="20698691" y="9033164"/>
              <a:ext cx="526473" cy="182880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7822AC9C-C0AA-C107-055B-896367E94D6E}"/>
                </a:ext>
              </a:extLst>
            </p:cNvPr>
            <p:cNvSpPr txBox="1"/>
            <p:nvPr/>
          </p:nvSpPr>
          <p:spPr>
            <a:xfrm>
              <a:off x="21250299" y="9463607"/>
              <a:ext cx="3325091" cy="967915"/>
            </a:xfrm>
            <a:prstGeom prst="rect">
              <a:avLst/>
            </a:prstGeom>
            <a:noFill/>
          </p:spPr>
          <p:txBody>
            <a:bodyPr wrap="square" rtlCol="0">
              <a:spAutoFit/>
            </a:bodyPr>
            <a:lstStyle/>
            <a:p>
              <a:r>
                <a:rPr lang="en-US" sz="2800">
                  <a:solidFill>
                    <a:schemeClr val="bg1"/>
                  </a:solidFill>
                  <a:latin typeface="NVIDIA Sans" panose="020B0503020203020204" pitchFamily="34" charset="0"/>
                  <a:cs typeface="NVIDIA Sans" panose="020B0503020203020204" pitchFamily="34" charset="0"/>
                </a:rPr>
                <a:t>GPU-Host data transfer</a:t>
              </a:r>
            </a:p>
          </p:txBody>
        </p:sp>
      </p:grpSp>
      <p:graphicFrame>
        <p:nvGraphicFramePr>
          <p:cNvPr id="12" name="Chart 11">
            <a:extLst>
              <a:ext uri="{FF2B5EF4-FFF2-40B4-BE49-F238E27FC236}">
                <a16:creationId xmlns:a16="http://schemas.microsoft.com/office/drawing/2014/main" id="{433CD89E-5614-581B-F9E7-07855B0D6A62}"/>
              </a:ext>
            </a:extLst>
          </p:cNvPr>
          <p:cNvGraphicFramePr>
            <a:graphicFrameLocks/>
          </p:cNvGraphicFramePr>
          <p:nvPr/>
        </p:nvGraphicFramePr>
        <p:xfrm>
          <a:off x="20031521" y="4788824"/>
          <a:ext cx="16544480" cy="10728267"/>
        </p:xfrm>
        <a:graphic>
          <a:graphicData uri="http://schemas.openxmlformats.org/drawingml/2006/chart">
            <c:chart xmlns:c="http://schemas.openxmlformats.org/drawingml/2006/chart" xmlns:r="http://schemas.openxmlformats.org/officeDocument/2006/relationships" r:id="rId4"/>
          </a:graphicData>
        </a:graphic>
      </p:graphicFrame>
      <p:sp>
        <p:nvSpPr>
          <p:cNvPr id="13" name="Arrow: Down 12">
            <a:extLst>
              <a:ext uri="{FF2B5EF4-FFF2-40B4-BE49-F238E27FC236}">
                <a16:creationId xmlns:a16="http://schemas.microsoft.com/office/drawing/2014/main" id="{2B72DF55-14A8-14A3-FBFA-8EE07DBDA183}"/>
              </a:ext>
            </a:extLst>
          </p:cNvPr>
          <p:cNvSpPr/>
          <p:nvPr/>
        </p:nvSpPr>
        <p:spPr>
          <a:xfrm rot="10800000">
            <a:off x="28263272" y="6169566"/>
            <a:ext cx="250953" cy="3691657"/>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4" name="TextBox 13">
            <a:extLst>
              <a:ext uri="{FF2B5EF4-FFF2-40B4-BE49-F238E27FC236}">
                <a16:creationId xmlns:a16="http://schemas.microsoft.com/office/drawing/2014/main" id="{6F1A2219-03CA-718E-3463-D40AE1A24971}"/>
              </a:ext>
            </a:extLst>
          </p:cNvPr>
          <p:cNvSpPr txBox="1"/>
          <p:nvPr/>
        </p:nvSpPr>
        <p:spPr>
          <a:xfrm>
            <a:off x="24816012" y="7045898"/>
            <a:ext cx="2937164" cy="1938992"/>
          </a:xfrm>
          <a:prstGeom prst="rect">
            <a:avLst/>
          </a:prstGeom>
          <a:noFill/>
        </p:spPr>
        <p:txBody>
          <a:bodyPr wrap="squar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1.8X increase in runtime</a:t>
            </a:r>
          </a:p>
        </p:txBody>
      </p:sp>
      <p:sp>
        <p:nvSpPr>
          <p:cNvPr id="15" name="TextBox 14">
            <a:extLst>
              <a:ext uri="{FF2B5EF4-FFF2-40B4-BE49-F238E27FC236}">
                <a16:creationId xmlns:a16="http://schemas.microsoft.com/office/drawing/2014/main" id="{DCFCE858-4BBD-A38E-52FE-768EFC0C053A}"/>
              </a:ext>
            </a:extLst>
          </p:cNvPr>
          <p:cNvSpPr txBox="1"/>
          <p:nvPr/>
        </p:nvSpPr>
        <p:spPr>
          <a:xfrm>
            <a:off x="2429318" y="16467875"/>
            <a:ext cx="19950546" cy="3170099"/>
          </a:xfrm>
          <a:prstGeom prst="rect">
            <a:avLst/>
          </a:prstGeom>
          <a:noFill/>
        </p:spPr>
        <p:txBody>
          <a:bodyPr wrap="square" rtlCol="0">
            <a:spAutoFit/>
          </a:bodyPr>
          <a:lstStyle/>
          <a:p>
            <a:r>
              <a:rPr lang="en-US" sz="4000">
                <a:solidFill>
                  <a:schemeClr val="bg1"/>
                </a:solidFill>
                <a:latin typeface="NVIDIA Sans" panose="020B0503020203020204" pitchFamily="34" charset="0"/>
                <a:cs typeface="NVIDIA Sans" panose="020B0503020203020204" pitchFamily="34" charset="0"/>
              </a:rPr>
              <a:t>The data transfer overhead (ratio) depends on the number of qubits (data transfer size) vs. the depth of the circuit (GPU runtime).</a:t>
            </a:r>
            <a:br>
              <a:rPr lang="en-US" sz="4000">
                <a:solidFill>
                  <a:schemeClr val="bg1"/>
                </a:solidFill>
                <a:latin typeface="NVIDIA Sans" panose="020B0503020203020204" pitchFamily="34" charset="0"/>
                <a:cs typeface="NVIDIA Sans" panose="020B0503020203020204" pitchFamily="34" charset="0"/>
              </a:rPr>
            </a:br>
            <a:r>
              <a:rPr lang="en-US" sz="4000">
                <a:solidFill>
                  <a:schemeClr val="bg1"/>
                </a:solidFill>
                <a:latin typeface="NVIDIA Sans" panose="020B0503020203020204" pitchFamily="34" charset="0"/>
                <a:cs typeface="NVIDIA Sans" panose="020B0503020203020204" pitchFamily="34" charset="0"/>
              </a:rPr>
              <a:t>(Host – GPU BW &lt;&lt; GPU memory BW)</a:t>
            </a:r>
            <a:br>
              <a:rPr lang="en-US" sz="4000">
                <a:solidFill>
                  <a:schemeClr val="bg1"/>
                </a:solidFill>
                <a:latin typeface="NVIDIA Sans" panose="020B0503020203020204" pitchFamily="34" charset="0"/>
                <a:cs typeface="NVIDIA Sans" panose="020B0503020203020204" pitchFamily="34" charset="0"/>
              </a:rPr>
            </a:br>
            <a:br>
              <a:rPr lang="en-US" sz="4000">
                <a:solidFill>
                  <a:schemeClr val="bg1"/>
                </a:solidFill>
                <a:latin typeface="NVIDIA Sans" panose="020B0503020203020204" pitchFamily="34" charset="0"/>
                <a:cs typeface="NVIDIA Sans" panose="020B0503020203020204" pitchFamily="34" charset="0"/>
              </a:rPr>
            </a:br>
            <a:endParaRPr lang="en-US" sz="4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763678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803-869F-B8A8-0630-DD4F0F25E50C}"/>
              </a:ext>
            </a:extLst>
          </p:cNvPr>
          <p:cNvSpPr>
            <a:spLocks noGrp="1"/>
          </p:cNvSpPr>
          <p:nvPr>
            <p:ph type="title"/>
          </p:nvPr>
        </p:nvSpPr>
        <p:spPr/>
        <p:txBody>
          <a:bodyPr/>
          <a:lstStyle/>
          <a:p>
            <a:r>
              <a:rPr lang="en-US"/>
              <a:t>Conclusion and Looking Forward</a:t>
            </a:r>
          </a:p>
        </p:txBody>
      </p:sp>
      <p:sp>
        <p:nvSpPr>
          <p:cNvPr id="3" name="Text Placeholder 2">
            <a:extLst>
              <a:ext uri="{FF2B5EF4-FFF2-40B4-BE49-F238E27FC236}">
                <a16:creationId xmlns:a16="http://schemas.microsoft.com/office/drawing/2014/main" id="{09D61893-D40A-E0C5-7C91-00153897DB03}"/>
              </a:ext>
            </a:extLst>
          </p:cNvPr>
          <p:cNvSpPr>
            <a:spLocks noGrp="1"/>
          </p:cNvSpPr>
          <p:nvPr>
            <p:ph type="body" sz="quarter" idx="10"/>
          </p:nvPr>
        </p:nvSpPr>
        <p:spPr/>
        <p:txBody>
          <a:bodyPr/>
          <a:lstStyle/>
          <a:p>
            <a:r>
              <a:rPr lang="en-US"/>
              <a:t>Areas of collaboration</a:t>
            </a:r>
          </a:p>
        </p:txBody>
      </p:sp>
      <p:sp>
        <p:nvSpPr>
          <p:cNvPr id="4" name="Content Placeholder 3">
            <a:extLst>
              <a:ext uri="{FF2B5EF4-FFF2-40B4-BE49-F238E27FC236}">
                <a16:creationId xmlns:a16="http://schemas.microsoft.com/office/drawing/2014/main" id="{6673E02A-E5FE-3C07-4580-6D114BE88C02}"/>
              </a:ext>
            </a:extLst>
          </p:cNvPr>
          <p:cNvSpPr>
            <a:spLocks noGrp="1"/>
          </p:cNvSpPr>
          <p:nvPr>
            <p:ph idx="1"/>
          </p:nvPr>
        </p:nvSpPr>
        <p:spPr>
          <a:xfrm>
            <a:off x="2514600" y="5939624"/>
            <a:ext cx="31546800" cy="13651992"/>
          </a:xfrm>
        </p:spPr>
        <p:txBody>
          <a:bodyPr/>
          <a:lstStyle/>
          <a:p>
            <a:r>
              <a:rPr lang="en-US"/>
              <a:t>CUDA-Q is a system-level programming model and compilation platform geared toward enabling quantum acceleration to existing GPU Supercomputing architectures</a:t>
            </a:r>
          </a:p>
          <a:p>
            <a:r>
              <a:rPr lang="en-US"/>
              <a:t>NVQ++ orchestrates a collection of modular tools enabling complex quantum-classical compilation workflows</a:t>
            </a:r>
          </a:p>
          <a:p>
            <a:r>
              <a:rPr lang="en-US"/>
              <a:t>Explore quantum algorithm simulation scalability on GPU Supercomputing with NVIDIA GPUs and CUDA-Q Multi-QPU virtualization</a:t>
            </a:r>
          </a:p>
          <a:p>
            <a:pPr lvl="1"/>
            <a:endParaRPr lang="en-US"/>
          </a:p>
        </p:txBody>
      </p:sp>
    </p:spTree>
    <p:extLst>
      <p:ext uri="{BB962C8B-B14F-4D97-AF65-F5344CB8AC3E}">
        <p14:creationId xmlns:p14="http://schemas.microsoft.com/office/powerpoint/2010/main" val="3678880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1B41-38E8-6EE6-4453-C8665FBE5F56}"/>
              </a:ext>
            </a:extLst>
          </p:cNvPr>
          <p:cNvSpPr>
            <a:spLocks noGrp="1"/>
          </p:cNvSpPr>
          <p:nvPr>
            <p:ph type="title"/>
          </p:nvPr>
        </p:nvSpPr>
        <p:spPr/>
        <p:txBody>
          <a:bodyPr/>
          <a:lstStyle/>
          <a:p>
            <a:r>
              <a:rPr lang="en-US"/>
              <a:t>Resources</a:t>
            </a:r>
          </a:p>
        </p:txBody>
      </p:sp>
      <p:sp>
        <p:nvSpPr>
          <p:cNvPr id="5" name="Text Placeholder 4">
            <a:extLst>
              <a:ext uri="{FF2B5EF4-FFF2-40B4-BE49-F238E27FC236}">
                <a16:creationId xmlns:a16="http://schemas.microsoft.com/office/drawing/2014/main" id="{A30E07BB-B785-ED14-0EAF-C46E3535D359}"/>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E3033DB5-A70D-D5B2-F55E-F0795A2B504A}"/>
              </a:ext>
            </a:extLst>
          </p:cNvPr>
          <p:cNvSpPr>
            <a:spLocks noGrp="1"/>
          </p:cNvSpPr>
          <p:nvPr>
            <p:ph idx="1"/>
          </p:nvPr>
        </p:nvSpPr>
        <p:spPr/>
        <p:txBody>
          <a:bodyPr/>
          <a:lstStyle/>
          <a:p>
            <a:pPr marL="0" indent="0">
              <a:buNone/>
            </a:pPr>
            <a:r>
              <a:rPr lang="en-US" sz="4800" dirty="0">
                <a:solidFill>
                  <a:schemeClr val="tx2"/>
                </a:solidFill>
              </a:rPr>
              <a:t>Links</a:t>
            </a:r>
          </a:p>
          <a:p>
            <a:endParaRPr lang="en-US" dirty="0"/>
          </a:p>
          <a:p>
            <a:r>
              <a:rPr lang="en-US" dirty="0"/>
              <a:t>CUDA-Q Repo for issues and contributions: </a:t>
            </a:r>
            <a:r>
              <a:rPr lang="en-US" dirty="0">
                <a:hlinkClick r:id="rId3"/>
              </a:rPr>
              <a:t>NVIDIA/CUDA-Q uantum (github.com)</a:t>
            </a:r>
            <a:endParaRPr lang="en-US" dirty="0"/>
          </a:p>
          <a:p>
            <a:r>
              <a:rPr lang="en-US" dirty="0"/>
              <a:t>CUDA-Q documentation: </a:t>
            </a:r>
            <a:r>
              <a:rPr lang="pt-BR" dirty="0">
                <a:hlinkClick r:id="rId4"/>
              </a:rPr>
              <a:t>CUDA-Q — NVIDIA CUDA-Q documentation</a:t>
            </a:r>
            <a:endParaRPr lang="en-US" dirty="0"/>
          </a:p>
          <a:p>
            <a:r>
              <a:rPr lang="en-US" dirty="0"/>
              <a:t>Quantum computing technical blogs: </a:t>
            </a:r>
            <a:r>
              <a:rPr lang="pt-BR" dirty="0">
                <a:hlinkClick r:id="rId5"/>
              </a:rPr>
              <a:t>Tag: Quantum Computing | NVIDIA Technical Blog</a:t>
            </a:r>
            <a:endParaRPr lang="pt-BR" dirty="0"/>
          </a:p>
          <a:p>
            <a:r>
              <a:rPr lang="pt-BR" dirty="0">
                <a:hlinkClick r:id="rId6">
                  <a:extLst>
                    <a:ext uri="{A12FA001-AC4F-418D-AE19-62706E023703}">
                      <ahyp:hlinkClr xmlns:ahyp="http://schemas.microsoft.com/office/drawing/2018/hyperlinkcolor" val="tx"/>
                    </a:ext>
                  </a:extLst>
                </a:hlinkClick>
              </a:rPr>
              <a:t>CUDA-Q marketing page: </a:t>
            </a:r>
            <a:r>
              <a:rPr lang="pt-BR" dirty="0">
                <a:hlinkClick r:id="rId6"/>
              </a:rPr>
              <a:t>CUDA-Q for Hybrid Quantum-Classical Computing | NVIDIA Developer</a:t>
            </a:r>
            <a:endParaRPr lang="en-US" dirty="0"/>
          </a:p>
        </p:txBody>
      </p:sp>
      <p:sp>
        <p:nvSpPr>
          <p:cNvPr id="6" name="Content Placeholder 5">
            <a:extLst>
              <a:ext uri="{FF2B5EF4-FFF2-40B4-BE49-F238E27FC236}">
                <a16:creationId xmlns:a16="http://schemas.microsoft.com/office/drawing/2014/main" id="{5EEE5A41-6403-260F-096E-C40C26AD0884}"/>
              </a:ext>
            </a:extLst>
          </p:cNvPr>
          <p:cNvSpPr>
            <a:spLocks noGrp="1"/>
          </p:cNvSpPr>
          <p:nvPr>
            <p:ph idx="12"/>
          </p:nvPr>
        </p:nvSpPr>
        <p:spPr/>
        <p:txBody>
          <a:bodyPr/>
          <a:lstStyle/>
          <a:p>
            <a:pPr marL="0" indent="0">
              <a:buNone/>
            </a:pPr>
            <a:r>
              <a:rPr lang="en-US" sz="4800" dirty="0">
                <a:solidFill>
                  <a:schemeClr val="tx2"/>
                </a:solidFill>
              </a:rPr>
              <a:t>Documentation Reference</a:t>
            </a:r>
          </a:p>
          <a:p>
            <a:pPr marL="0" indent="0">
              <a:buNone/>
            </a:pPr>
            <a:endParaRPr lang="en-US" dirty="0"/>
          </a:p>
          <a:p>
            <a:pPr marL="0" indent="0">
              <a:buNone/>
            </a:pPr>
            <a:r>
              <a:rPr lang="en-US" dirty="0">
                <a:hlinkClick r:id="rId7"/>
              </a:rPr>
              <a:t>Quick Start</a:t>
            </a:r>
            <a:endParaRPr lang="en-US" dirty="0"/>
          </a:p>
          <a:p>
            <a:pPr marL="0" indent="0">
              <a:buNone/>
            </a:pPr>
            <a:r>
              <a:rPr lang="en-US" dirty="0">
                <a:hlinkClick r:id="rId8"/>
              </a:rPr>
              <a:t>Multi-GPU Workflows</a:t>
            </a:r>
            <a:endParaRPr lang="en-US" dirty="0"/>
          </a:p>
          <a:p>
            <a:pPr marL="0" indent="0">
              <a:buNone/>
            </a:pPr>
            <a:r>
              <a:rPr lang="pt-BR" dirty="0">
                <a:hlinkClick r:id="rId9"/>
              </a:rPr>
              <a:t>Simulator backends</a:t>
            </a:r>
            <a:endParaRPr lang="pt-BR" dirty="0"/>
          </a:p>
          <a:p>
            <a:pPr marL="0" indent="0">
              <a:buNone/>
            </a:pPr>
            <a:r>
              <a:rPr lang="en-US" dirty="0">
                <a:hlinkClick r:id="rId10"/>
              </a:rPr>
              <a:t>Hardware backends</a:t>
            </a:r>
            <a:endParaRPr lang="en-US" dirty="0"/>
          </a:p>
          <a:p>
            <a:pPr marL="0" indent="0">
              <a:buNone/>
            </a:pPr>
            <a:r>
              <a:rPr lang="en-US" dirty="0">
                <a:hlinkClick r:id="rId11"/>
              </a:rPr>
              <a:t>Python code examples</a:t>
            </a:r>
            <a:endParaRPr lang="en-US" dirty="0"/>
          </a:p>
          <a:p>
            <a:pPr marL="0" indent="0">
              <a:buNone/>
            </a:pPr>
            <a:r>
              <a:rPr lang="en-US" dirty="0">
                <a:hlinkClick r:id="rId12"/>
              </a:rPr>
              <a:t>C++ code examples</a:t>
            </a:r>
            <a:endParaRPr lang="en-US" dirty="0"/>
          </a:p>
          <a:p>
            <a:pPr marL="0" indent="0">
              <a:buNone/>
            </a:pPr>
            <a:r>
              <a:rPr lang="en-US" dirty="0">
                <a:hlinkClick r:id="rId13"/>
              </a:rPr>
              <a:t>Applications</a:t>
            </a:r>
            <a:endParaRPr lang="en-US" dirty="0"/>
          </a:p>
        </p:txBody>
      </p:sp>
    </p:spTree>
    <p:extLst>
      <p:ext uri="{BB962C8B-B14F-4D97-AF65-F5344CB8AC3E}">
        <p14:creationId xmlns:p14="http://schemas.microsoft.com/office/powerpoint/2010/main" val="1786627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406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335586"/>
            <a:ext cx="31546800" cy="2514601"/>
          </a:xfrm>
        </p:spPr>
        <p:txBody>
          <a:bodyPr/>
          <a:lstStyle/>
          <a:p>
            <a:r>
              <a:rPr lang="en-US" dirty="0">
                <a:latin typeface="NVIDIA Sans"/>
                <a:cs typeface="NVIDIA Sans"/>
              </a:rPr>
              <a:t>Ascent Crash Course</a:t>
            </a:r>
            <a:endParaRPr lang="en-US" dirty="0"/>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lIns="91440" tIns="45720" rIns="91440" bIns="45720" anchor="t"/>
          <a:lstStyle/>
          <a:p>
            <a:endParaRPr lang="en-US" dirty="0">
              <a:latin typeface="NVIDIA Sans"/>
            </a:endParaRPr>
          </a:p>
        </p:txBody>
      </p:sp>
      <p:sp>
        <p:nvSpPr>
          <p:cNvPr id="9" name="Subtitle 9">
            <a:extLst>
              <a:ext uri="{FF2B5EF4-FFF2-40B4-BE49-F238E27FC236}">
                <a16:creationId xmlns:a16="http://schemas.microsoft.com/office/drawing/2014/main" id="{7F8D2C55-B2B3-B0D5-48A4-0DCFEC16F209}"/>
              </a:ext>
            </a:extLst>
          </p:cNvPr>
          <p:cNvSpPr>
            <a:spLocks noGrp="1"/>
          </p:cNvSpPr>
          <p:nvPr>
            <p:ph idx="1"/>
          </p:nvPr>
        </p:nvSpPr>
        <p:spPr>
          <a:xfrm>
            <a:off x="1528683" y="4155757"/>
            <a:ext cx="32532717" cy="15402222"/>
          </a:xfrm>
        </p:spPr>
        <p:txBody>
          <a:bodyPr lIns="91440" tIns="45720" rIns="91440" bIns="45720" anchor="t"/>
          <a:lstStyle/>
          <a:p>
            <a:r>
              <a:rPr lang="en-US" sz="4800" dirty="0">
                <a:latin typeface="+mn-lt"/>
                <a:ea typeface="Roboto Mono"/>
              </a:rPr>
              <a:t>Our training account is TRN024</a:t>
            </a:r>
          </a:p>
          <a:p>
            <a:r>
              <a:rPr lang="en-US" sz="4800" dirty="0">
                <a:latin typeface="+mn-lt"/>
                <a:ea typeface="Roboto Mono"/>
              </a:rPr>
              <a:t>Example script showing how to use 1, 6, and 12 GPUs.</a:t>
            </a:r>
          </a:p>
          <a:p>
            <a:r>
              <a:rPr lang="en-US" sz="4800" dirty="0">
                <a:latin typeface="+mn-lt"/>
                <a:ea typeface="Roboto Mono"/>
              </a:rPr>
              <a:t>Notice resources are requested at the top, but then accessed only with </a:t>
            </a:r>
            <a:r>
              <a:rPr lang="en-US" sz="4800" dirty="0" err="1">
                <a:latin typeface="+mn-lt"/>
                <a:ea typeface="Roboto Mono"/>
              </a:rPr>
              <a:t>jsrun</a:t>
            </a:r>
            <a:r>
              <a:rPr lang="en-US" sz="4800" dirty="0">
                <a:latin typeface="+mn-lt"/>
                <a:ea typeface="Roboto Mono"/>
              </a:rPr>
              <a:t> command (even if only requesting 1 node)</a:t>
            </a:r>
          </a:p>
          <a:p>
            <a:r>
              <a:rPr lang="en-US" sz="4800" dirty="0">
                <a:latin typeface="+mn-lt"/>
                <a:ea typeface="Roboto Mono"/>
              </a:rPr>
              <a:t>This example script is in `</a:t>
            </a:r>
            <a:r>
              <a:rPr lang="en-US" sz="4800" dirty="0" err="1">
                <a:latin typeface="+mn-lt"/>
                <a:ea typeface="Roboto Mono"/>
              </a:rPr>
              <a:t>batch_scripts</a:t>
            </a:r>
            <a:r>
              <a:rPr lang="en-US" sz="4800" dirty="0">
                <a:latin typeface="+mn-lt"/>
                <a:ea typeface="Roboto Mono"/>
              </a:rPr>
              <a:t>` and uses a relative path to the script. You can `cd` here as well.</a:t>
            </a:r>
          </a:p>
          <a:p>
            <a:pPr lvl="1"/>
            <a:endParaRPr lang="en-US" sz="4800" dirty="0">
              <a:latin typeface="+mn-lt"/>
              <a:ea typeface="Roboto Mono"/>
            </a:endParaRPr>
          </a:p>
          <a:p>
            <a:endParaRPr lang="en-US" sz="4800" dirty="0">
              <a:latin typeface="+mn-lt"/>
              <a:ea typeface="Roboto Mono"/>
            </a:endParaRPr>
          </a:p>
          <a:p>
            <a:pPr marL="0" indent="0">
              <a:buNone/>
            </a:pPr>
            <a:endParaRPr lang="en-US" sz="4800" dirty="0">
              <a:latin typeface="+mn-lt"/>
              <a:ea typeface="Roboto Mono"/>
            </a:endParaRPr>
          </a:p>
        </p:txBody>
      </p:sp>
      <p:pic>
        <p:nvPicPr>
          <p:cNvPr id="6" name="Picture 5" descr="A screenshot of a computer program&#10;&#10;Description automatically generated">
            <a:extLst>
              <a:ext uri="{FF2B5EF4-FFF2-40B4-BE49-F238E27FC236}">
                <a16:creationId xmlns:a16="http://schemas.microsoft.com/office/drawing/2014/main" id="{BC363E4A-3EAA-13F0-19E9-891B62685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83" y="8953500"/>
            <a:ext cx="20130423" cy="10200132"/>
          </a:xfrm>
          <a:prstGeom prst="rect">
            <a:avLst/>
          </a:prstGeom>
        </p:spPr>
      </p:pic>
    </p:spTree>
    <p:extLst>
      <p:ext uri="{BB962C8B-B14F-4D97-AF65-F5344CB8AC3E}">
        <p14:creationId xmlns:p14="http://schemas.microsoft.com/office/powerpoint/2010/main" val="362434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E124-85A6-21BD-5C49-5C3E41DA72E8}"/>
              </a:ext>
            </a:extLst>
          </p:cNvPr>
          <p:cNvSpPr>
            <a:spLocks noGrp="1"/>
          </p:cNvSpPr>
          <p:nvPr>
            <p:ph type="title"/>
          </p:nvPr>
        </p:nvSpPr>
        <p:spPr/>
        <p:txBody>
          <a:bodyPr/>
          <a:lstStyle/>
          <a:p>
            <a:r>
              <a:rPr lang="en-US">
                <a:latin typeface="NVIDIA Sans"/>
                <a:cs typeface="NVIDIA Sans"/>
              </a:rPr>
              <a:t>Quantum-Accelerated Supercomputing</a:t>
            </a:r>
            <a:endParaRPr lang="en-US"/>
          </a:p>
        </p:txBody>
      </p:sp>
      <p:sp>
        <p:nvSpPr>
          <p:cNvPr id="3" name="Text Placeholder 2">
            <a:extLst>
              <a:ext uri="{FF2B5EF4-FFF2-40B4-BE49-F238E27FC236}">
                <a16:creationId xmlns:a16="http://schemas.microsoft.com/office/drawing/2014/main" id="{3AEDA706-6D28-69C0-AC97-E648687C55B6}"/>
              </a:ext>
            </a:extLst>
          </p:cNvPr>
          <p:cNvSpPr>
            <a:spLocks noGrp="1"/>
          </p:cNvSpPr>
          <p:nvPr>
            <p:ph type="body" sz="quarter" idx="10"/>
          </p:nvPr>
        </p:nvSpPr>
        <p:spPr/>
        <p:txBody>
          <a:bodyPr lIns="91440" tIns="45720" rIns="91440" bIns="45720" anchor="t"/>
          <a:lstStyle/>
          <a:p>
            <a:r>
              <a:rPr lang="en-US">
                <a:latin typeface="NVIDIA Sans"/>
                <a:cs typeface="NVIDIA Sans"/>
              </a:rPr>
              <a:t>GPU Supercomputers are the foundation of Quantum R&amp;D</a:t>
            </a:r>
            <a:endParaRPr lang="en-US"/>
          </a:p>
        </p:txBody>
      </p:sp>
      <p:pic>
        <p:nvPicPr>
          <p:cNvPr id="5" name="Picture 4" descr="A collage of a computer server&#10;&#10;Description automatically generated">
            <a:extLst>
              <a:ext uri="{FF2B5EF4-FFF2-40B4-BE49-F238E27FC236}">
                <a16:creationId xmlns:a16="http://schemas.microsoft.com/office/drawing/2014/main" id="{331EADC6-2204-1CBB-783E-90198E1B094F}"/>
              </a:ext>
            </a:extLst>
          </p:cNvPr>
          <p:cNvPicPr>
            <a:picLocks noChangeAspect="1"/>
          </p:cNvPicPr>
          <p:nvPr/>
        </p:nvPicPr>
        <p:blipFill>
          <a:blip r:embed="rId3"/>
          <a:stretch>
            <a:fillRect/>
          </a:stretch>
        </p:blipFill>
        <p:spPr>
          <a:xfrm>
            <a:off x="11503159" y="12016585"/>
            <a:ext cx="11997787" cy="7279944"/>
          </a:xfrm>
          <a:prstGeom prst="rect">
            <a:avLst/>
          </a:prstGeom>
        </p:spPr>
      </p:pic>
      <p:sp>
        <p:nvSpPr>
          <p:cNvPr id="6" name="TextBox 5">
            <a:extLst>
              <a:ext uri="{FF2B5EF4-FFF2-40B4-BE49-F238E27FC236}">
                <a16:creationId xmlns:a16="http://schemas.microsoft.com/office/drawing/2014/main" id="{00DF6792-7488-DECC-362C-5747F738B7FE}"/>
              </a:ext>
            </a:extLst>
          </p:cNvPr>
          <p:cNvSpPr txBox="1"/>
          <p:nvPr/>
        </p:nvSpPr>
        <p:spPr>
          <a:xfrm>
            <a:off x="8577219" y="3712538"/>
            <a:ext cx="2044337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a:solidFill>
                <a:schemeClr val="bg1"/>
              </a:solidFill>
              <a:latin typeface="NVIDIA Sans"/>
              <a:cs typeface="NVIDIA Sans"/>
            </a:endParaRPr>
          </a:p>
          <a:p>
            <a:pPr marL="571500" indent="-571500">
              <a:buFont typeface="Calibri"/>
              <a:buChar char="-"/>
            </a:pPr>
            <a:endParaRPr lang="en-US" sz="4000">
              <a:solidFill>
                <a:schemeClr val="bg1"/>
              </a:solidFill>
              <a:latin typeface="NVIDIA Sans" panose="020B0503020203020204" pitchFamily="34" charset="0"/>
              <a:cs typeface="NVIDIA Sans" panose="020B0503020203020204" pitchFamily="34" charset="0"/>
            </a:endParaRPr>
          </a:p>
        </p:txBody>
      </p:sp>
      <p:sp>
        <p:nvSpPr>
          <p:cNvPr id="4" name="Rectangle 3">
            <a:extLst>
              <a:ext uri="{FF2B5EF4-FFF2-40B4-BE49-F238E27FC236}">
                <a16:creationId xmlns:a16="http://schemas.microsoft.com/office/drawing/2014/main" id="{55C7ECE4-C9BF-0954-4790-266B72A73EC6}"/>
              </a:ext>
            </a:extLst>
          </p:cNvPr>
          <p:cNvSpPr/>
          <p:nvPr/>
        </p:nvSpPr>
        <p:spPr>
          <a:xfrm>
            <a:off x="11503159" y="3895343"/>
            <a:ext cx="12412180" cy="17307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NVIDIA Sans"/>
                <a:cs typeface="NVIDIA Sans"/>
              </a:rPr>
              <a:t>HPC Quantum Integration</a:t>
            </a:r>
          </a:p>
        </p:txBody>
      </p:sp>
      <p:sp>
        <p:nvSpPr>
          <p:cNvPr id="7" name="Rectangle 6">
            <a:extLst>
              <a:ext uri="{FF2B5EF4-FFF2-40B4-BE49-F238E27FC236}">
                <a16:creationId xmlns:a16="http://schemas.microsoft.com/office/drawing/2014/main" id="{147E4A5A-A2D8-DFAC-F3D1-D73972B0B0D0}"/>
              </a:ext>
            </a:extLst>
          </p:cNvPr>
          <p:cNvSpPr/>
          <p:nvPr/>
        </p:nvSpPr>
        <p:spPr>
          <a:xfrm>
            <a:off x="11519072" y="5600505"/>
            <a:ext cx="12396267" cy="138143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71500" indent="-571500">
              <a:lnSpc>
                <a:spcPct val="90000"/>
              </a:lnSpc>
              <a:buFont typeface="Arial"/>
              <a:buChar char="•"/>
            </a:pPr>
            <a:r>
              <a:rPr lang="en-US" sz="4000">
                <a:solidFill>
                  <a:schemeClr val="bg1"/>
                </a:solidFill>
                <a:latin typeface="Trebuchet MS"/>
              </a:rPr>
              <a:t>Useful quantum computing will be hybrid</a:t>
            </a:r>
          </a:p>
          <a:p>
            <a:pPr marL="571500" indent="-571500">
              <a:lnSpc>
                <a:spcPct val="90000"/>
              </a:lnSpc>
              <a:buFont typeface="Arial"/>
              <a:buChar char="•"/>
            </a:pPr>
            <a:endParaRPr lang="en-US">
              <a:solidFill>
                <a:schemeClr val="bg1"/>
              </a:solidFill>
              <a:latin typeface="Trebuchet MS"/>
            </a:endParaRPr>
          </a:p>
          <a:p>
            <a:pPr>
              <a:lnSpc>
                <a:spcPct val="90000"/>
              </a:lnSpc>
            </a:pP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r>
              <a:rPr lang="en-US" sz="4000" b="1">
                <a:solidFill>
                  <a:schemeClr val="tx2"/>
                </a:solidFill>
                <a:latin typeface="Trebuchet MS"/>
              </a:rPr>
              <a:t>Today: </a:t>
            </a:r>
            <a:r>
              <a:rPr lang="en-US" sz="4000">
                <a:solidFill>
                  <a:schemeClr val="bg1"/>
                </a:solidFill>
                <a:latin typeface="Trebuchet MS"/>
              </a:rPr>
              <a:t>Enable domain scientists to start developing for QPUs, enable quantum researchers to use accelerated computing</a:t>
            </a:r>
          </a:p>
          <a:p>
            <a:pPr>
              <a:lnSpc>
                <a:spcPct val="90000"/>
              </a:lnSpc>
            </a:pPr>
            <a:r>
              <a:rPr lang="en-US" sz="4000">
                <a:solidFill>
                  <a:schemeClr val="bg1"/>
                </a:solidFill>
                <a:latin typeface="Trebuchet MS"/>
              </a:rPr>
              <a:t> </a:t>
            </a:r>
          </a:p>
          <a:p>
            <a:pPr marL="571500" indent="-571500">
              <a:lnSpc>
                <a:spcPct val="90000"/>
              </a:lnSpc>
              <a:buFont typeface="Arial" panose="020B0604020202020204" pitchFamily="34" charset="0"/>
              <a:buChar char="•"/>
            </a:pPr>
            <a:r>
              <a:rPr lang="en-US" sz="4000" b="1">
                <a:solidFill>
                  <a:schemeClr val="tx2"/>
                </a:solidFill>
                <a:latin typeface="Trebuchet MS"/>
              </a:rPr>
              <a:t>Future:</a:t>
            </a:r>
            <a:r>
              <a:rPr lang="en-US" sz="4000">
                <a:solidFill>
                  <a:schemeClr val="bg1"/>
                </a:solidFill>
                <a:latin typeface="Trebuchet MS"/>
              </a:rPr>
              <a:t> quantum computers will integrate tightly with supercomputers as accelerators and be co-programmed</a:t>
            </a: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p:txBody>
      </p:sp>
      <p:sp>
        <p:nvSpPr>
          <p:cNvPr id="12" name="Rectangle 11">
            <a:extLst>
              <a:ext uri="{FF2B5EF4-FFF2-40B4-BE49-F238E27FC236}">
                <a16:creationId xmlns:a16="http://schemas.microsoft.com/office/drawing/2014/main" id="{BE1905CE-88EB-73A3-7586-E3B8011E615B}"/>
              </a:ext>
            </a:extLst>
          </p:cNvPr>
          <p:cNvSpPr/>
          <p:nvPr/>
        </p:nvSpPr>
        <p:spPr>
          <a:xfrm>
            <a:off x="625247" y="3895344"/>
            <a:ext cx="10634703" cy="168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NVIDIA Sans"/>
                <a:cs typeface="NVIDIA Sans"/>
              </a:rPr>
              <a:t>Simulation</a:t>
            </a:r>
          </a:p>
        </p:txBody>
      </p:sp>
      <p:sp>
        <p:nvSpPr>
          <p:cNvPr id="13" name="Rectangle 12">
            <a:extLst>
              <a:ext uri="{FF2B5EF4-FFF2-40B4-BE49-F238E27FC236}">
                <a16:creationId xmlns:a16="http://schemas.microsoft.com/office/drawing/2014/main" id="{69627AC0-076B-DCFA-05FB-915C3696304B}"/>
              </a:ext>
            </a:extLst>
          </p:cNvPr>
          <p:cNvSpPr/>
          <p:nvPr/>
        </p:nvSpPr>
        <p:spPr>
          <a:xfrm>
            <a:off x="625247" y="5573611"/>
            <a:ext cx="10648150" cy="1384120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r>
              <a:rPr lang="en-US" sz="4000">
                <a:solidFill>
                  <a:schemeClr val="bg1"/>
                </a:solidFill>
                <a:latin typeface="Trebuchet MS"/>
              </a:rPr>
              <a:t>Quantum computers are small and error-prone</a:t>
            </a:r>
          </a:p>
          <a:p>
            <a:pPr marL="1028700" lvl="1" indent="-571500">
              <a:lnSpc>
                <a:spcPct val="90000"/>
              </a:lnSpc>
              <a:buFont typeface="Arial" panose="020B0604020202020204" pitchFamily="34" charset="0"/>
              <a:buChar char="•"/>
            </a:pPr>
            <a:r>
              <a:rPr lang="en-US" sz="4000">
                <a:solidFill>
                  <a:schemeClr val="bg1"/>
                </a:solidFill>
                <a:latin typeface="Trebuchet MS"/>
              </a:rPr>
              <a:t>simulation is an essential tool</a:t>
            </a:r>
            <a:endParaRPr lang="en-US">
              <a:solidFill>
                <a:schemeClr val="bg1"/>
              </a:solidFill>
            </a:endParaRPr>
          </a:p>
          <a:p>
            <a:pPr marL="571500" indent="-571500">
              <a:lnSpc>
                <a:spcPct val="90000"/>
              </a:lnSpc>
              <a:buFont typeface="Arial" panose="020B0604020202020204" pitchFamily="34" charset="0"/>
              <a:buChar char="•"/>
            </a:pP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r>
              <a:rPr lang="en-US" sz="4000" b="1">
                <a:solidFill>
                  <a:schemeClr val="tx2"/>
                </a:solidFill>
                <a:latin typeface="Trebuchet MS"/>
              </a:rPr>
              <a:t>Today: </a:t>
            </a:r>
            <a:r>
              <a:rPr lang="en-US" sz="4000">
                <a:solidFill>
                  <a:schemeClr val="bg1"/>
                </a:solidFill>
                <a:latin typeface="Trebuchet MS"/>
              </a:rPr>
              <a:t>Powerful simulators enable algorithm and application R&amp;D – new approaches (e.g. tensor networks)</a:t>
            </a: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r>
              <a:rPr lang="en-US" sz="4000" b="1">
                <a:solidFill>
                  <a:schemeClr val="tx2"/>
                </a:solidFill>
                <a:latin typeface="Trebuchet MS"/>
              </a:rPr>
              <a:t>Future: </a:t>
            </a:r>
            <a:r>
              <a:rPr lang="en-US" sz="4000">
                <a:solidFill>
                  <a:schemeClr val="bg1"/>
                </a:solidFill>
                <a:latin typeface="Trebuchet MS"/>
              </a:rPr>
              <a:t>Digital twins of quantum computers for design and architecture optimization</a:t>
            </a: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p:txBody>
      </p:sp>
      <p:pic>
        <p:nvPicPr>
          <p:cNvPr id="1026" name="Picture 2" descr="NVIDIA Announces DGX GH200 AI Supercomputer | NVIDIA Newsroom">
            <a:extLst>
              <a:ext uri="{FF2B5EF4-FFF2-40B4-BE49-F238E27FC236}">
                <a16:creationId xmlns:a16="http://schemas.microsoft.com/office/drawing/2014/main" id="{DF0CFC13-803C-B97F-9891-2C4D2D489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259" y="13815840"/>
            <a:ext cx="8427251" cy="4735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90B32B7-4704-375F-57E3-80E58D0F3476}"/>
              </a:ext>
            </a:extLst>
          </p:cNvPr>
          <p:cNvSpPr/>
          <p:nvPr/>
        </p:nvSpPr>
        <p:spPr>
          <a:xfrm>
            <a:off x="24417937" y="3895343"/>
            <a:ext cx="11871833" cy="17307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b="1">
                <a:solidFill>
                  <a:schemeClr val="tx1"/>
                </a:solidFill>
                <a:latin typeface="NVIDIA Sans"/>
              </a:rPr>
              <a:t>AI for Quantum</a:t>
            </a:r>
            <a:endParaRPr lang="en-US">
              <a:solidFill>
                <a:schemeClr val="tx1"/>
              </a:solidFill>
            </a:endParaRPr>
          </a:p>
        </p:txBody>
      </p:sp>
      <p:sp>
        <p:nvSpPr>
          <p:cNvPr id="10" name="Rectangle 9">
            <a:extLst>
              <a:ext uri="{FF2B5EF4-FFF2-40B4-BE49-F238E27FC236}">
                <a16:creationId xmlns:a16="http://schemas.microsoft.com/office/drawing/2014/main" id="{D1CC64D1-EF5D-02D7-0FD4-DB6C8AADC778}"/>
              </a:ext>
            </a:extLst>
          </p:cNvPr>
          <p:cNvSpPr/>
          <p:nvPr/>
        </p:nvSpPr>
        <p:spPr>
          <a:xfrm>
            <a:off x="24431384" y="5253676"/>
            <a:ext cx="11858386" cy="14161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71500" indent="-571500">
              <a:lnSpc>
                <a:spcPct val="90000"/>
              </a:lnSpc>
              <a:buFont typeface="Arial"/>
              <a:buChar char="•"/>
            </a:pPr>
            <a:r>
              <a:rPr lang="en-US" sz="4000">
                <a:solidFill>
                  <a:schemeClr val="bg1"/>
                </a:solidFill>
                <a:latin typeface="Trebuchet MS"/>
              </a:rPr>
              <a:t>Error correction, calibration, control, compilation are challenging computationally, real-time compute often needed</a:t>
            </a: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endParaRPr lang="en-US" sz="4000">
              <a:solidFill>
                <a:schemeClr val="bg1"/>
              </a:solidFill>
              <a:latin typeface="Trebuchet MS" panose="020B0603020202020204" pitchFamily="34" charset="0"/>
            </a:endParaRPr>
          </a:p>
          <a:p>
            <a:pPr marL="571500" indent="-571500">
              <a:lnSpc>
                <a:spcPct val="90000"/>
              </a:lnSpc>
              <a:buFont typeface="Arial" panose="020B0604020202020204" pitchFamily="34" charset="0"/>
              <a:buChar char="•"/>
            </a:pPr>
            <a:r>
              <a:rPr lang="en-US" sz="4000">
                <a:solidFill>
                  <a:schemeClr val="bg1"/>
                </a:solidFill>
                <a:latin typeface="Trebuchet MS"/>
              </a:rPr>
              <a:t>Accelerated computing and AI can solve these problems</a:t>
            </a:r>
          </a:p>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r>
              <a:rPr lang="en-US" sz="4000" b="1">
                <a:solidFill>
                  <a:schemeClr val="tx2"/>
                </a:solidFill>
                <a:latin typeface="Trebuchet MS"/>
              </a:rPr>
              <a:t>Today: </a:t>
            </a:r>
            <a:r>
              <a:rPr lang="en-US" sz="4000">
                <a:solidFill>
                  <a:schemeClr val="bg1"/>
                </a:solidFill>
                <a:latin typeface="Trebuchet MS"/>
              </a:rPr>
              <a:t>Enable AI research for all of the above</a:t>
            </a:r>
          </a:p>
          <a:p>
            <a:pPr marL="571500" indent="-571500">
              <a:lnSpc>
                <a:spcPct val="90000"/>
              </a:lnSpc>
              <a:buFont typeface="Arial" panose="020B0604020202020204" pitchFamily="34" charset="0"/>
              <a:buChar char="•"/>
            </a:pPr>
            <a:endParaRPr lang="en-US" sz="4000">
              <a:solidFill>
                <a:schemeClr val="bg1"/>
              </a:solidFill>
              <a:latin typeface="Trebuchet MS"/>
            </a:endParaRPr>
          </a:p>
          <a:p>
            <a:pPr marL="571500" indent="-571500">
              <a:lnSpc>
                <a:spcPct val="90000"/>
              </a:lnSpc>
              <a:buFont typeface="Arial" panose="020B0604020202020204" pitchFamily="34" charset="0"/>
              <a:buChar char="•"/>
            </a:pPr>
            <a:r>
              <a:rPr lang="en-US" sz="4000" b="1">
                <a:solidFill>
                  <a:schemeClr val="tx2"/>
                </a:solidFill>
                <a:latin typeface="Trebuchet MS"/>
              </a:rPr>
              <a:t>Future: </a:t>
            </a:r>
            <a:r>
              <a:rPr lang="en-US" sz="4000">
                <a:solidFill>
                  <a:schemeClr val="bg1"/>
                </a:solidFill>
                <a:latin typeface="Trebuchet MS"/>
              </a:rPr>
              <a:t>Hybrid </a:t>
            </a:r>
            <a:r>
              <a:rPr lang="en-US" sz="4000" err="1">
                <a:solidFill>
                  <a:schemeClr val="bg1"/>
                </a:solidFill>
                <a:latin typeface="Trebuchet MS"/>
              </a:rPr>
              <a:t>Quantum+AI</a:t>
            </a:r>
            <a:r>
              <a:rPr lang="en-US" sz="4000">
                <a:solidFill>
                  <a:schemeClr val="bg1"/>
                </a:solidFill>
                <a:latin typeface="Trebuchet MS"/>
              </a:rPr>
              <a:t> supercomputer with low-latency link</a:t>
            </a: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a:p>
            <a:pPr algn="ctr">
              <a:lnSpc>
                <a:spcPct val="90000"/>
              </a:lnSpc>
            </a:pPr>
            <a:endParaRPr lang="en-US" sz="4000">
              <a:solidFill>
                <a:schemeClr val="bg1"/>
              </a:solidFill>
              <a:latin typeface="Trebuchet MS" panose="020B0603020202020204" pitchFamily="34" charset="0"/>
            </a:endParaRPr>
          </a:p>
        </p:txBody>
      </p:sp>
      <p:pic>
        <p:nvPicPr>
          <p:cNvPr id="14" name="Picture 13" descr="A computer hard drive on a blue background&#10;&#10;Description automatically generated">
            <a:extLst>
              <a:ext uri="{FF2B5EF4-FFF2-40B4-BE49-F238E27FC236}">
                <a16:creationId xmlns:a16="http://schemas.microsoft.com/office/drawing/2014/main" id="{B9F9741D-42EC-08CB-A159-29ACC023B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1086" y="12810571"/>
            <a:ext cx="10356787" cy="5590497"/>
          </a:xfrm>
          <a:prstGeom prst="rect">
            <a:avLst/>
          </a:prstGeom>
        </p:spPr>
      </p:pic>
    </p:spTree>
    <p:extLst>
      <p:ext uri="{BB962C8B-B14F-4D97-AF65-F5344CB8AC3E}">
        <p14:creationId xmlns:p14="http://schemas.microsoft.com/office/powerpoint/2010/main" val="3529123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D210AD-784D-2DC6-F3AD-8B0F668478CE}"/>
              </a:ext>
            </a:extLst>
          </p:cNvPr>
          <p:cNvSpPr>
            <a:spLocks noGrp="1"/>
          </p:cNvSpPr>
          <p:nvPr>
            <p:ph type="title"/>
          </p:nvPr>
        </p:nvSpPr>
        <p:spPr/>
        <p:txBody>
          <a:bodyPr/>
          <a:lstStyle/>
          <a:p>
            <a:r>
              <a:rPr lang="en-US"/>
              <a:t>NVIDIA Quantum</a:t>
            </a:r>
          </a:p>
        </p:txBody>
      </p:sp>
      <p:sp>
        <p:nvSpPr>
          <p:cNvPr id="7" name="Text Placeholder 6">
            <a:extLst>
              <a:ext uri="{FF2B5EF4-FFF2-40B4-BE49-F238E27FC236}">
                <a16:creationId xmlns:a16="http://schemas.microsoft.com/office/drawing/2014/main" id="{4B4CEB5B-9862-335B-1945-4619B883C76C}"/>
              </a:ext>
            </a:extLst>
          </p:cNvPr>
          <p:cNvSpPr>
            <a:spLocks noGrp="1"/>
          </p:cNvSpPr>
          <p:nvPr>
            <p:ph type="body" sz="quarter" idx="10"/>
          </p:nvPr>
        </p:nvSpPr>
        <p:spPr>
          <a:prstGeom prst="rect">
            <a:avLst/>
          </a:prstGeom>
        </p:spPr>
        <p:txBody>
          <a:bodyPr/>
          <a:lstStyle/>
          <a:p>
            <a:r>
              <a:rPr lang="en-US" sz="4800">
                <a:solidFill>
                  <a:schemeClr val="bg1"/>
                </a:solidFill>
              </a:rPr>
              <a:t>Powering the Global Quantum Computing Community</a:t>
            </a:r>
          </a:p>
          <a:p>
            <a:endParaRPr lang="en-US">
              <a:solidFill>
                <a:schemeClr val="bg1"/>
              </a:solidFill>
            </a:endParaRPr>
          </a:p>
        </p:txBody>
      </p:sp>
      <p:pic>
        <p:nvPicPr>
          <p:cNvPr id="13" name="Graphic 12">
            <a:extLst>
              <a:ext uri="{FF2B5EF4-FFF2-40B4-BE49-F238E27FC236}">
                <a16:creationId xmlns:a16="http://schemas.microsoft.com/office/drawing/2014/main" id="{9EBC5B53-3C54-CE55-97DB-01819DF3F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7395" y="5489578"/>
            <a:ext cx="6051968" cy="4476034"/>
          </a:xfrm>
          <a:prstGeom prst="rect">
            <a:avLst/>
          </a:prstGeom>
        </p:spPr>
      </p:pic>
      <p:grpSp>
        <p:nvGrpSpPr>
          <p:cNvPr id="2" name="Group 1">
            <a:extLst>
              <a:ext uri="{FF2B5EF4-FFF2-40B4-BE49-F238E27FC236}">
                <a16:creationId xmlns:a16="http://schemas.microsoft.com/office/drawing/2014/main" id="{3A66EEC1-35BA-660F-26CA-B25DE640169A}"/>
              </a:ext>
            </a:extLst>
          </p:cNvPr>
          <p:cNvGrpSpPr/>
          <p:nvPr/>
        </p:nvGrpSpPr>
        <p:grpSpPr>
          <a:xfrm>
            <a:off x="13526604" y="5240690"/>
            <a:ext cx="9420100" cy="5046310"/>
            <a:chOff x="14366017" y="7988747"/>
            <a:chExt cx="7511797" cy="3629968"/>
          </a:xfrm>
        </p:grpSpPr>
        <p:pic>
          <p:nvPicPr>
            <p:cNvPr id="3" name="Graphic 2">
              <a:extLst>
                <a:ext uri="{FF2B5EF4-FFF2-40B4-BE49-F238E27FC236}">
                  <a16:creationId xmlns:a16="http://schemas.microsoft.com/office/drawing/2014/main" id="{D2945128-DEA3-86A5-836C-91A1918046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29237" y="8700844"/>
              <a:ext cx="3248577" cy="2402203"/>
            </a:xfrm>
            <a:prstGeom prst="rect">
              <a:avLst/>
            </a:prstGeom>
          </p:spPr>
        </p:pic>
        <p:pic>
          <p:nvPicPr>
            <p:cNvPr id="4" name="Picture 3" descr="Diagram&#10;&#10;Description automatically generated">
              <a:extLst>
                <a:ext uri="{FF2B5EF4-FFF2-40B4-BE49-F238E27FC236}">
                  <a16:creationId xmlns:a16="http://schemas.microsoft.com/office/drawing/2014/main" id="{D39CD18D-B390-BA9C-D385-6E85212C1A98}"/>
                </a:ext>
              </a:extLst>
            </p:cNvPr>
            <p:cNvPicPr>
              <a:picLocks noChangeAspect="1"/>
            </p:cNvPicPr>
            <p:nvPr/>
          </p:nvPicPr>
          <p:blipFill>
            <a:blip r:embed="rId7">
              <a:biLevel thresh="50000"/>
            </a:blip>
            <a:stretch>
              <a:fillRect/>
            </a:stretch>
          </p:blipFill>
          <p:spPr>
            <a:xfrm>
              <a:off x="14366017" y="7988747"/>
              <a:ext cx="3629968" cy="3629968"/>
            </a:xfrm>
            <a:prstGeom prst="rect">
              <a:avLst/>
            </a:prstGeom>
            <a:ln>
              <a:noFill/>
            </a:ln>
          </p:spPr>
        </p:pic>
        <p:cxnSp>
          <p:nvCxnSpPr>
            <p:cNvPr id="44" name="Straight Arrow Connector 43">
              <a:extLst>
                <a:ext uri="{FF2B5EF4-FFF2-40B4-BE49-F238E27FC236}">
                  <a16:creationId xmlns:a16="http://schemas.microsoft.com/office/drawing/2014/main" id="{3C72D105-966E-7752-50BA-19F2CD8EA24F}"/>
                </a:ext>
              </a:extLst>
            </p:cNvPr>
            <p:cNvCxnSpPr>
              <a:cxnSpLocks/>
            </p:cNvCxnSpPr>
            <p:nvPr/>
          </p:nvCxnSpPr>
          <p:spPr>
            <a:xfrm flipV="1">
              <a:off x="17697132" y="9815876"/>
              <a:ext cx="851996" cy="1"/>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5" name="Text Placeholder 6">
            <a:extLst>
              <a:ext uri="{FF2B5EF4-FFF2-40B4-BE49-F238E27FC236}">
                <a16:creationId xmlns:a16="http://schemas.microsoft.com/office/drawing/2014/main" id="{081C358A-8270-786E-06FA-39FD226B7D82}"/>
              </a:ext>
            </a:extLst>
          </p:cNvPr>
          <p:cNvSpPr txBox="1">
            <a:spLocks/>
          </p:cNvSpPr>
          <p:nvPr/>
        </p:nvSpPr>
        <p:spPr>
          <a:xfrm>
            <a:off x="1738171" y="11284129"/>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latin typeface="+mj-lt"/>
              </a:rPr>
              <a:t>Simulation</a:t>
            </a:r>
          </a:p>
        </p:txBody>
      </p:sp>
      <p:sp>
        <p:nvSpPr>
          <p:cNvPr id="56" name="Text Placeholder 7">
            <a:extLst>
              <a:ext uri="{FF2B5EF4-FFF2-40B4-BE49-F238E27FC236}">
                <a16:creationId xmlns:a16="http://schemas.microsoft.com/office/drawing/2014/main" id="{4EDB6F29-7B67-7591-350E-F4B06BA795D5}"/>
              </a:ext>
            </a:extLst>
          </p:cNvPr>
          <p:cNvSpPr txBox="1">
            <a:spLocks/>
          </p:cNvSpPr>
          <p:nvPr/>
        </p:nvSpPr>
        <p:spPr>
          <a:xfrm>
            <a:off x="1738171" y="11971736"/>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2800">
                <a:solidFill>
                  <a:schemeClr val="bg1"/>
                </a:solidFill>
              </a:rPr>
              <a:t>Algorithm Design, Resource Estimation, QPU Design</a:t>
            </a:r>
          </a:p>
        </p:txBody>
      </p:sp>
      <p:sp>
        <p:nvSpPr>
          <p:cNvPr id="57" name="Text Placeholder 8">
            <a:extLst>
              <a:ext uri="{FF2B5EF4-FFF2-40B4-BE49-F238E27FC236}">
                <a16:creationId xmlns:a16="http://schemas.microsoft.com/office/drawing/2014/main" id="{F1CB267D-B97F-B5F8-E23E-566D12177D55}"/>
              </a:ext>
            </a:extLst>
          </p:cNvPr>
          <p:cNvSpPr txBox="1">
            <a:spLocks/>
          </p:cNvSpPr>
          <p:nvPr/>
        </p:nvSpPr>
        <p:spPr>
          <a:xfrm>
            <a:off x="12978101" y="11284129"/>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latin typeface="+mj-lt"/>
              </a:rPr>
              <a:t>HPC Quantum Integration</a:t>
            </a:r>
          </a:p>
        </p:txBody>
      </p:sp>
      <p:sp>
        <p:nvSpPr>
          <p:cNvPr id="59" name="Text Placeholder 10">
            <a:extLst>
              <a:ext uri="{FF2B5EF4-FFF2-40B4-BE49-F238E27FC236}">
                <a16:creationId xmlns:a16="http://schemas.microsoft.com/office/drawing/2014/main" id="{42E2ADED-5241-9DE2-7CD1-4902DF3CBA9A}"/>
              </a:ext>
            </a:extLst>
          </p:cNvPr>
          <p:cNvSpPr txBox="1">
            <a:spLocks/>
          </p:cNvSpPr>
          <p:nvPr/>
        </p:nvSpPr>
        <p:spPr>
          <a:xfrm>
            <a:off x="24218031" y="11284129"/>
            <a:ext cx="10790371" cy="750359"/>
          </a:xfrm>
          <a:prstGeom prst="rect">
            <a:avLst/>
          </a:prstGeom>
          <a:ln>
            <a:noFill/>
          </a:ln>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latin typeface="+mj-lt"/>
              </a:rPr>
              <a:t>AI for Quantum</a:t>
            </a:r>
          </a:p>
        </p:txBody>
      </p:sp>
      <p:sp>
        <p:nvSpPr>
          <p:cNvPr id="60" name="Text Placeholder 11">
            <a:extLst>
              <a:ext uri="{FF2B5EF4-FFF2-40B4-BE49-F238E27FC236}">
                <a16:creationId xmlns:a16="http://schemas.microsoft.com/office/drawing/2014/main" id="{C85A2493-A306-4948-5562-7ED380AEEBA6}"/>
              </a:ext>
            </a:extLst>
          </p:cNvPr>
          <p:cNvSpPr txBox="1">
            <a:spLocks/>
          </p:cNvSpPr>
          <p:nvPr/>
        </p:nvSpPr>
        <p:spPr>
          <a:xfrm>
            <a:off x="24218031" y="11971736"/>
            <a:ext cx="10790371" cy="750359"/>
          </a:xfrm>
          <a:prstGeom prst="rect">
            <a:avLst/>
          </a:prstGeom>
          <a:ln>
            <a:noFill/>
          </a:ln>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2800">
                <a:solidFill>
                  <a:schemeClr val="bg1"/>
                </a:solidFill>
              </a:rPr>
              <a:t>QEC, Calibration, Algorithms</a:t>
            </a:r>
          </a:p>
        </p:txBody>
      </p:sp>
      <p:sp>
        <p:nvSpPr>
          <p:cNvPr id="6" name="Text Placeholder 6">
            <a:extLst>
              <a:ext uri="{FF2B5EF4-FFF2-40B4-BE49-F238E27FC236}">
                <a16:creationId xmlns:a16="http://schemas.microsoft.com/office/drawing/2014/main" id="{F0AF8BE9-89D7-3E13-7A09-931D18BBFDCA}"/>
              </a:ext>
            </a:extLst>
          </p:cNvPr>
          <p:cNvSpPr txBox="1">
            <a:spLocks/>
          </p:cNvSpPr>
          <p:nvPr/>
        </p:nvSpPr>
        <p:spPr>
          <a:xfrm>
            <a:off x="12893040" y="13436795"/>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800">
                <a:solidFill>
                  <a:schemeClr val="bg1"/>
                </a:solidFill>
                <a:latin typeface="+mj-lt"/>
              </a:rPr>
              <a:t>CUDA-Q</a:t>
            </a:r>
          </a:p>
        </p:txBody>
      </p:sp>
      <p:sp>
        <p:nvSpPr>
          <p:cNvPr id="10" name="Text Placeholder 6">
            <a:extLst>
              <a:ext uri="{FF2B5EF4-FFF2-40B4-BE49-F238E27FC236}">
                <a16:creationId xmlns:a16="http://schemas.microsoft.com/office/drawing/2014/main" id="{EA5226B1-D363-2193-404C-1183ADC57F2F}"/>
              </a:ext>
            </a:extLst>
          </p:cNvPr>
          <p:cNvSpPr txBox="1">
            <a:spLocks/>
          </p:cNvSpPr>
          <p:nvPr/>
        </p:nvSpPr>
        <p:spPr>
          <a:xfrm>
            <a:off x="8933997" y="17805702"/>
            <a:ext cx="10789920" cy="750359"/>
          </a:xfrm>
          <a:prstGeom prst="rect">
            <a:avLst/>
          </a:prstGeom>
        </p:spPr>
        <p:txBody>
          <a:bodyPr lIns="91440" tIns="45720" rIns="91440" bIns="45720" anchor="t"/>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spcBef>
                <a:spcPts val="0"/>
              </a:spcBef>
              <a:buNone/>
            </a:pPr>
            <a:r>
              <a:rPr lang="en-US" sz="2800">
                <a:solidFill>
                  <a:schemeClr val="bg1"/>
                </a:solidFill>
                <a:latin typeface="+mj-lt"/>
              </a:rPr>
              <a:t>Quantum Simulation</a:t>
            </a:r>
            <a:endParaRPr lang="en-US" sz="6600">
              <a:solidFill>
                <a:schemeClr val="bg1"/>
              </a:solidFill>
            </a:endParaRPr>
          </a:p>
        </p:txBody>
      </p:sp>
      <p:cxnSp>
        <p:nvCxnSpPr>
          <p:cNvPr id="12" name="Straight Connector 11">
            <a:extLst>
              <a:ext uri="{FF2B5EF4-FFF2-40B4-BE49-F238E27FC236}">
                <a16:creationId xmlns:a16="http://schemas.microsoft.com/office/drawing/2014/main" id="{9B324706-1996-1AB5-8D06-30995DCE3F4A}"/>
              </a:ext>
            </a:extLst>
          </p:cNvPr>
          <p:cNvCxnSpPr>
            <a:cxnSpLocks/>
          </p:cNvCxnSpPr>
          <p:nvPr/>
        </p:nvCxnSpPr>
        <p:spPr>
          <a:xfrm>
            <a:off x="18373061" y="15125882"/>
            <a:ext cx="0" cy="100266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81F6AB-213E-A122-962E-751D7A9589A9}"/>
              </a:ext>
            </a:extLst>
          </p:cNvPr>
          <p:cNvCxnSpPr>
            <a:cxnSpLocks/>
          </p:cNvCxnSpPr>
          <p:nvPr/>
        </p:nvCxnSpPr>
        <p:spPr>
          <a:xfrm>
            <a:off x="18373061" y="16133538"/>
            <a:ext cx="405889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9CFA69-D378-22FF-1EC2-027682928991}"/>
              </a:ext>
            </a:extLst>
          </p:cNvPr>
          <p:cNvCxnSpPr>
            <a:cxnSpLocks/>
          </p:cNvCxnSpPr>
          <p:nvPr/>
        </p:nvCxnSpPr>
        <p:spPr>
          <a:xfrm>
            <a:off x="14309178" y="16133777"/>
            <a:ext cx="405889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204A14-DBA3-F482-CDF8-9C3EF9177EA3}"/>
              </a:ext>
            </a:extLst>
          </p:cNvPr>
          <p:cNvCxnSpPr>
            <a:cxnSpLocks/>
          </p:cNvCxnSpPr>
          <p:nvPr/>
        </p:nvCxnSpPr>
        <p:spPr>
          <a:xfrm>
            <a:off x="14321115" y="16128550"/>
            <a:ext cx="0" cy="5013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DF756DF-0ACA-BE16-88DF-5BBEE4110822}"/>
              </a:ext>
            </a:extLst>
          </p:cNvPr>
          <p:cNvSpPr/>
          <p:nvPr/>
        </p:nvSpPr>
        <p:spPr>
          <a:xfrm>
            <a:off x="2627755" y="13124368"/>
            <a:ext cx="30946725" cy="2001514"/>
          </a:xfrm>
          <a:prstGeom prst="rect">
            <a:avLst/>
          </a:prstGeom>
          <a:noFill/>
          <a:ln w="28575">
            <a:solidFill>
              <a:schemeClr val="tx2"/>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63" name="Text Placeholder 7">
            <a:extLst>
              <a:ext uri="{FF2B5EF4-FFF2-40B4-BE49-F238E27FC236}">
                <a16:creationId xmlns:a16="http://schemas.microsoft.com/office/drawing/2014/main" id="{C0CAB5B4-9AE7-AA23-D454-3B698722B5F2}"/>
              </a:ext>
            </a:extLst>
          </p:cNvPr>
          <p:cNvSpPr txBox="1">
            <a:spLocks/>
          </p:cNvSpPr>
          <p:nvPr/>
        </p:nvSpPr>
        <p:spPr>
          <a:xfrm>
            <a:off x="4170862" y="14435765"/>
            <a:ext cx="4966598"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3600">
                <a:solidFill>
                  <a:schemeClr val="bg1"/>
                </a:solidFill>
              </a:rPr>
              <a:t>Libraries</a:t>
            </a:r>
          </a:p>
        </p:txBody>
      </p:sp>
      <p:sp>
        <p:nvSpPr>
          <p:cNvPr id="64" name="Text Placeholder 7">
            <a:extLst>
              <a:ext uri="{FF2B5EF4-FFF2-40B4-BE49-F238E27FC236}">
                <a16:creationId xmlns:a16="http://schemas.microsoft.com/office/drawing/2014/main" id="{6E746875-A0B8-3F9F-7585-D340D9045445}"/>
              </a:ext>
            </a:extLst>
          </p:cNvPr>
          <p:cNvSpPr txBox="1">
            <a:spLocks/>
          </p:cNvSpPr>
          <p:nvPr/>
        </p:nvSpPr>
        <p:spPr>
          <a:xfrm>
            <a:off x="11762505" y="14435765"/>
            <a:ext cx="4966598"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3600">
                <a:solidFill>
                  <a:schemeClr val="bg1"/>
                </a:solidFill>
              </a:rPr>
              <a:t>Programming Model</a:t>
            </a:r>
          </a:p>
        </p:txBody>
      </p:sp>
      <p:sp>
        <p:nvSpPr>
          <p:cNvPr id="65" name="Text Placeholder 7">
            <a:extLst>
              <a:ext uri="{FF2B5EF4-FFF2-40B4-BE49-F238E27FC236}">
                <a16:creationId xmlns:a16="http://schemas.microsoft.com/office/drawing/2014/main" id="{011C0410-D166-7759-F7AB-35DFEDA5AAE0}"/>
              </a:ext>
            </a:extLst>
          </p:cNvPr>
          <p:cNvSpPr txBox="1">
            <a:spLocks/>
          </p:cNvSpPr>
          <p:nvPr/>
        </p:nvSpPr>
        <p:spPr>
          <a:xfrm>
            <a:off x="26945790" y="14435765"/>
            <a:ext cx="4966598"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3600">
                <a:solidFill>
                  <a:schemeClr val="bg1"/>
                </a:solidFill>
              </a:rPr>
              <a:t>Infrastructure</a:t>
            </a:r>
          </a:p>
        </p:txBody>
      </p:sp>
      <p:sp>
        <p:nvSpPr>
          <p:cNvPr id="11" name="Text Placeholder 6">
            <a:extLst>
              <a:ext uri="{FF2B5EF4-FFF2-40B4-BE49-F238E27FC236}">
                <a16:creationId xmlns:a16="http://schemas.microsoft.com/office/drawing/2014/main" id="{9C1F5C51-BB29-4CE3-02E0-A1318B8FF231}"/>
              </a:ext>
            </a:extLst>
          </p:cNvPr>
          <p:cNvSpPr txBox="1">
            <a:spLocks/>
          </p:cNvSpPr>
          <p:nvPr/>
        </p:nvSpPr>
        <p:spPr>
          <a:xfrm>
            <a:off x="16786572" y="17606022"/>
            <a:ext cx="10789920" cy="750359"/>
          </a:xfrm>
          <a:prstGeom prst="rect">
            <a:avLst/>
          </a:prstGeom>
        </p:spPr>
        <p:txBody>
          <a:bodyPr lIns="91440" tIns="45720" rIns="91440" bIns="45720" anchor="t"/>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spcBef>
                <a:spcPts val="0"/>
              </a:spcBef>
              <a:buNone/>
            </a:pPr>
            <a:r>
              <a:rPr lang="en-US" sz="2800">
                <a:solidFill>
                  <a:schemeClr val="bg1"/>
                </a:solidFill>
                <a:latin typeface="+mj-lt"/>
              </a:rPr>
              <a:t>Quantum Integrated</a:t>
            </a:r>
          </a:p>
          <a:p>
            <a:pPr marL="0" indent="0" algn="ctr">
              <a:spcBef>
                <a:spcPts val="0"/>
              </a:spcBef>
              <a:buNone/>
            </a:pPr>
            <a:r>
              <a:rPr lang="en-US" sz="2800">
                <a:solidFill>
                  <a:schemeClr val="bg1"/>
                </a:solidFill>
                <a:latin typeface="+mj-lt"/>
              </a:rPr>
              <a:t>Computing</a:t>
            </a:r>
            <a:endParaRPr lang="en-US" sz="6600">
              <a:solidFill>
                <a:schemeClr val="bg1"/>
              </a:solidFill>
            </a:endParaRPr>
          </a:p>
        </p:txBody>
      </p:sp>
      <p:sp>
        <p:nvSpPr>
          <p:cNvPr id="14" name="Text Placeholder 6">
            <a:extLst>
              <a:ext uri="{FF2B5EF4-FFF2-40B4-BE49-F238E27FC236}">
                <a16:creationId xmlns:a16="http://schemas.microsoft.com/office/drawing/2014/main" id="{E842895B-D3DD-22F8-BCD8-6A61BB09042A}"/>
              </a:ext>
            </a:extLst>
          </p:cNvPr>
          <p:cNvSpPr txBox="1">
            <a:spLocks/>
          </p:cNvSpPr>
          <p:nvPr/>
        </p:nvSpPr>
        <p:spPr>
          <a:xfrm>
            <a:off x="12893040" y="18835383"/>
            <a:ext cx="10789920" cy="750359"/>
          </a:xfrm>
          <a:prstGeom prst="rect">
            <a:avLst/>
          </a:prstGeom>
        </p:spPr>
        <p:txBody>
          <a:bodyPr lIns="91440" tIns="45720" rIns="91440" bIns="45720" anchor="t"/>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spcBef>
                <a:spcPts val="0"/>
              </a:spcBef>
              <a:buNone/>
            </a:pPr>
            <a:r>
              <a:rPr lang="en-US" sz="3200">
                <a:solidFill>
                  <a:schemeClr val="bg1"/>
                </a:solidFill>
                <a:latin typeface="+mj-lt"/>
              </a:rPr>
              <a:t>GPU </a:t>
            </a:r>
          </a:p>
          <a:p>
            <a:pPr marL="0" indent="0" algn="ctr">
              <a:spcBef>
                <a:spcPts val="0"/>
              </a:spcBef>
              <a:buNone/>
            </a:pPr>
            <a:r>
              <a:rPr lang="en-US" sz="3200">
                <a:solidFill>
                  <a:schemeClr val="bg1"/>
                </a:solidFill>
                <a:latin typeface="+mj-lt"/>
              </a:rPr>
              <a:t>Supercomputing</a:t>
            </a:r>
            <a:endParaRPr lang="en-US" sz="7200">
              <a:solidFill>
                <a:schemeClr val="bg1"/>
              </a:solidFill>
            </a:endParaRPr>
          </a:p>
        </p:txBody>
      </p:sp>
      <p:cxnSp>
        <p:nvCxnSpPr>
          <p:cNvPr id="16" name="Straight Connector 15">
            <a:extLst>
              <a:ext uri="{FF2B5EF4-FFF2-40B4-BE49-F238E27FC236}">
                <a16:creationId xmlns:a16="http://schemas.microsoft.com/office/drawing/2014/main" id="{65BEBB8F-6CDB-6682-FF51-6B1B13B66FC1}"/>
              </a:ext>
            </a:extLst>
          </p:cNvPr>
          <p:cNvCxnSpPr>
            <a:cxnSpLocks/>
          </p:cNvCxnSpPr>
          <p:nvPr/>
        </p:nvCxnSpPr>
        <p:spPr>
          <a:xfrm>
            <a:off x="19139810" y="18981010"/>
            <a:ext cx="330583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CED745-57E0-2F74-871F-756CFF54C55A}"/>
              </a:ext>
            </a:extLst>
          </p:cNvPr>
          <p:cNvCxnSpPr>
            <a:cxnSpLocks/>
          </p:cNvCxnSpPr>
          <p:nvPr/>
        </p:nvCxnSpPr>
        <p:spPr>
          <a:xfrm>
            <a:off x="14322866" y="18981010"/>
            <a:ext cx="310033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154BB1-04E7-F3E7-9B47-0898D5E81408}"/>
              </a:ext>
            </a:extLst>
          </p:cNvPr>
          <p:cNvCxnSpPr>
            <a:cxnSpLocks/>
          </p:cNvCxnSpPr>
          <p:nvPr/>
        </p:nvCxnSpPr>
        <p:spPr>
          <a:xfrm>
            <a:off x="14328957" y="18590635"/>
            <a:ext cx="0" cy="3937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2" name="Text Placeholder 7">
            <a:extLst>
              <a:ext uri="{FF2B5EF4-FFF2-40B4-BE49-F238E27FC236}">
                <a16:creationId xmlns:a16="http://schemas.microsoft.com/office/drawing/2014/main" id="{36FE2005-FECE-AE31-DF2B-0F828A8AA031}"/>
              </a:ext>
            </a:extLst>
          </p:cNvPr>
          <p:cNvSpPr txBox="1">
            <a:spLocks/>
          </p:cNvSpPr>
          <p:nvPr/>
        </p:nvSpPr>
        <p:spPr>
          <a:xfrm>
            <a:off x="19354148" y="14435765"/>
            <a:ext cx="4966598"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3600">
                <a:solidFill>
                  <a:schemeClr val="bg1"/>
                </a:solidFill>
              </a:rPr>
              <a:t>Tools</a:t>
            </a:r>
          </a:p>
        </p:txBody>
      </p:sp>
      <p:sp>
        <p:nvSpPr>
          <p:cNvPr id="73" name="Rectangle 72">
            <a:extLst>
              <a:ext uri="{FF2B5EF4-FFF2-40B4-BE49-F238E27FC236}">
                <a16:creationId xmlns:a16="http://schemas.microsoft.com/office/drawing/2014/main" id="{8E06A2C3-78E7-F163-6D6D-6C5034A482BB}"/>
              </a:ext>
            </a:extLst>
          </p:cNvPr>
          <p:cNvSpPr/>
          <p:nvPr/>
        </p:nvSpPr>
        <p:spPr>
          <a:xfrm flipV="1">
            <a:off x="11248480" y="16655624"/>
            <a:ext cx="6121395" cy="1894109"/>
          </a:xfrm>
          <a:prstGeom prst="rect">
            <a:avLst/>
          </a:prstGeom>
          <a:noFill/>
          <a:ln w="28575">
            <a:solidFill>
              <a:schemeClr val="tx2"/>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75" name="Rectangle 74">
            <a:extLst>
              <a:ext uri="{FF2B5EF4-FFF2-40B4-BE49-F238E27FC236}">
                <a16:creationId xmlns:a16="http://schemas.microsoft.com/office/drawing/2014/main" id="{9DB4FC69-4DCA-5924-B409-0B042841A25D}"/>
              </a:ext>
            </a:extLst>
          </p:cNvPr>
          <p:cNvSpPr/>
          <p:nvPr/>
        </p:nvSpPr>
        <p:spPr>
          <a:xfrm flipV="1">
            <a:off x="19120835" y="16629884"/>
            <a:ext cx="6121395" cy="1894109"/>
          </a:xfrm>
          <a:prstGeom prst="rect">
            <a:avLst/>
          </a:prstGeom>
          <a:noFill/>
          <a:ln w="28575">
            <a:solidFill>
              <a:schemeClr val="tx2"/>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76" name="Text Placeholder 6">
            <a:extLst>
              <a:ext uri="{FF2B5EF4-FFF2-40B4-BE49-F238E27FC236}">
                <a16:creationId xmlns:a16="http://schemas.microsoft.com/office/drawing/2014/main" id="{252C936B-4167-73C3-5C05-7CAE7E9417B8}"/>
              </a:ext>
            </a:extLst>
          </p:cNvPr>
          <p:cNvSpPr txBox="1">
            <a:spLocks/>
          </p:cNvSpPr>
          <p:nvPr/>
        </p:nvSpPr>
        <p:spPr>
          <a:xfrm>
            <a:off x="8999508" y="16958372"/>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latin typeface="+mj-lt"/>
              </a:rPr>
              <a:t>cuQuantum</a:t>
            </a:r>
            <a:endParaRPr lang="en-US" sz="4400">
              <a:solidFill>
                <a:schemeClr val="bg1"/>
              </a:solidFill>
              <a:latin typeface="+mj-lt"/>
            </a:endParaRPr>
          </a:p>
        </p:txBody>
      </p:sp>
      <p:sp>
        <p:nvSpPr>
          <p:cNvPr id="77" name="Text Placeholder 6">
            <a:extLst>
              <a:ext uri="{FF2B5EF4-FFF2-40B4-BE49-F238E27FC236}">
                <a16:creationId xmlns:a16="http://schemas.microsoft.com/office/drawing/2014/main" id="{114CF060-FE2F-D1F8-634D-A588E344B945}"/>
              </a:ext>
            </a:extLst>
          </p:cNvPr>
          <p:cNvSpPr txBox="1">
            <a:spLocks/>
          </p:cNvSpPr>
          <p:nvPr/>
        </p:nvSpPr>
        <p:spPr>
          <a:xfrm>
            <a:off x="16786572" y="16882193"/>
            <a:ext cx="10789920" cy="750359"/>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latin typeface="+mj-lt"/>
              </a:rPr>
              <a:t>DGX-Q</a:t>
            </a:r>
            <a:endParaRPr lang="en-US" sz="4400">
              <a:solidFill>
                <a:schemeClr val="bg1"/>
              </a:solidFill>
              <a:latin typeface="+mj-lt"/>
            </a:endParaRPr>
          </a:p>
        </p:txBody>
      </p:sp>
      <p:cxnSp>
        <p:nvCxnSpPr>
          <p:cNvPr id="78" name="Straight Connector 77">
            <a:extLst>
              <a:ext uri="{FF2B5EF4-FFF2-40B4-BE49-F238E27FC236}">
                <a16:creationId xmlns:a16="http://schemas.microsoft.com/office/drawing/2014/main" id="{BA9E16BE-3CD0-EDCD-03BC-F017DBADB78D}"/>
              </a:ext>
            </a:extLst>
          </p:cNvPr>
          <p:cNvCxnSpPr>
            <a:cxnSpLocks/>
          </p:cNvCxnSpPr>
          <p:nvPr/>
        </p:nvCxnSpPr>
        <p:spPr>
          <a:xfrm>
            <a:off x="22423715" y="16128550"/>
            <a:ext cx="0" cy="5013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42A0A8A-8184-E422-411E-0190109BC80A}"/>
              </a:ext>
            </a:extLst>
          </p:cNvPr>
          <p:cNvCxnSpPr>
            <a:cxnSpLocks/>
          </p:cNvCxnSpPr>
          <p:nvPr/>
        </p:nvCxnSpPr>
        <p:spPr>
          <a:xfrm>
            <a:off x="22431557" y="18590635"/>
            <a:ext cx="0" cy="3937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6F9E444-4102-5A2B-1D33-C052C6BFD93B}"/>
              </a:ext>
            </a:extLst>
          </p:cNvPr>
          <p:cNvGrpSpPr/>
          <p:nvPr/>
        </p:nvGrpSpPr>
        <p:grpSpPr>
          <a:xfrm>
            <a:off x="27299402" y="5771084"/>
            <a:ext cx="4125829" cy="4271370"/>
            <a:chOff x="27299402" y="5771084"/>
            <a:chExt cx="4125829" cy="4271370"/>
          </a:xfrm>
        </p:grpSpPr>
        <p:sp>
          <p:nvSpPr>
            <p:cNvPr id="48" name="Oval 47">
              <a:extLst>
                <a:ext uri="{FF2B5EF4-FFF2-40B4-BE49-F238E27FC236}">
                  <a16:creationId xmlns:a16="http://schemas.microsoft.com/office/drawing/2014/main" id="{70E396D3-679E-39C5-7BE8-8EED25916C72}"/>
                </a:ext>
              </a:extLst>
            </p:cNvPr>
            <p:cNvSpPr/>
            <p:nvPr/>
          </p:nvSpPr>
          <p:spPr>
            <a:xfrm>
              <a:off x="29151999" y="6180068"/>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49" name="Oval 48">
              <a:extLst>
                <a:ext uri="{FF2B5EF4-FFF2-40B4-BE49-F238E27FC236}">
                  <a16:creationId xmlns:a16="http://schemas.microsoft.com/office/drawing/2014/main" id="{BB8FED80-AE4F-A8E7-5CA6-33E0FB84C522}"/>
                </a:ext>
              </a:extLst>
            </p:cNvPr>
            <p:cNvSpPr/>
            <p:nvPr/>
          </p:nvSpPr>
          <p:spPr>
            <a:xfrm>
              <a:off x="29151999" y="7795161"/>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50" name="Oval 49">
              <a:extLst>
                <a:ext uri="{FF2B5EF4-FFF2-40B4-BE49-F238E27FC236}">
                  <a16:creationId xmlns:a16="http://schemas.microsoft.com/office/drawing/2014/main" id="{CBB65D08-F857-21DF-E90E-EB4EEB79243F}"/>
                </a:ext>
              </a:extLst>
            </p:cNvPr>
            <p:cNvSpPr/>
            <p:nvPr/>
          </p:nvSpPr>
          <p:spPr>
            <a:xfrm>
              <a:off x="29191707" y="9223373"/>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51" name="Oval 50">
              <a:extLst>
                <a:ext uri="{FF2B5EF4-FFF2-40B4-BE49-F238E27FC236}">
                  <a16:creationId xmlns:a16="http://schemas.microsoft.com/office/drawing/2014/main" id="{9F81307A-DDCE-9CF3-F36A-C238221A2FB1}"/>
                </a:ext>
              </a:extLst>
            </p:cNvPr>
            <p:cNvSpPr/>
            <p:nvPr/>
          </p:nvSpPr>
          <p:spPr>
            <a:xfrm>
              <a:off x="27299402" y="7795161"/>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52" name="Oval 51">
              <a:extLst>
                <a:ext uri="{FF2B5EF4-FFF2-40B4-BE49-F238E27FC236}">
                  <a16:creationId xmlns:a16="http://schemas.microsoft.com/office/drawing/2014/main" id="{EDE6B5FB-C770-43C5-6309-106AC1064962}"/>
                </a:ext>
              </a:extLst>
            </p:cNvPr>
            <p:cNvSpPr/>
            <p:nvPr/>
          </p:nvSpPr>
          <p:spPr>
            <a:xfrm>
              <a:off x="31154087" y="5771084"/>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53" name="Oval 52">
              <a:extLst>
                <a:ext uri="{FF2B5EF4-FFF2-40B4-BE49-F238E27FC236}">
                  <a16:creationId xmlns:a16="http://schemas.microsoft.com/office/drawing/2014/main" id="{6D357B2C-EACC-5097-3636-66018964DBCB}"/>
                </a:ext>
              </a:extLst>
            </p:cNvPr>
            <p:cNvSpPr/>
            <p:nvPr/>
          </p:nvSpPr>
          <p:spPr>
            <a:xfrm>
              <a:off x="31154087" y="6562159"/>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54" name="Oval 53">
              <a:extLst>
                <a:ext uri="{FF2B5EF4-FFF2-40B4-BE49-F238E27FC236}">
                  <a16:creationId xmlns:a16="http://schemas.microsoft.com/office/drawing/2014/main" id="{3AA2A505-1CE3-3148-87E1-071620C4D45B}"/>
                </a:ext>
              </a:extLst>
            </p:cNvPr>
            <p:cNvSpPr/>
            <p:nvPr/>
          </p:nvSpPr>
          <p:spPr>
            <a:xfrm>
              <a:off x="31145998" y="7384428"/>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61" name="Oval 60">
              <a:extLst>
                <a:ext uri="{FF2B5EF4-FFF2-40B4-BE49-F238E27FC236}">
                  <a16:creationId xmlns:a16="http://schemas.microsoft.com/office/drawing/2014/main" id="{3315E46E-B590-B4F5-93C2-BA98A8310AA0}"/>
                </a:ext>
              </a:extLst>
            </p:cNvPr>
            <p:cNvSpPr/>
            <p:nvPr/>
          </p:nvSpPr>
          <p:spPr>
            <a:xfrm>
              <a:off x="31145998" y="8175503"/>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66" name="Oval 65">
              <a:extLst>
                <a:ext uri="{FF2B5EF4-FFF2-40B4-BE49-F238E27FC236}">
                  <a16:creationId xmlns:a16="http://schemas.microsoft.com/office/drawing/2014/main" id="{D5478AE0-A99F-2809-278B-562571181D72}"/>
                </a:ext>
              </a:extLst>
            </p:cNvPr>
            <p:cNvSpPr/>
            <p:nvPr/>
          </p:nvSpPr>
          <p:spPr>
            <a:xfrm>
              <a:off x="31154087" y="8977466"/>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67" name="Oval 66">
              <a:extLst>
                <a:ext uri="{FF2B5EF4-FFF2-40B4-BE49-F238E27FC236}">
                  <a16:creationId xmlns:a16="http://schemas.microsoft.com/office/drawing/2014/main" id="{B3DCD985-5D26-3087-7197-6C0D30F1EC52}"/>
                </a:ext>
              </a:extLst>
            </p:cNvPr>
            <p:cNvSpPr/>
            <p:nvPr/>
          </p:nvSpPr>
          <p:spPr>
            <a:xfrm>
              <a:off x="31154087" y="9768541"/>
              <a:ext cx="271144" cy="273913"/>
            </a:xfrm>
            <a:prstGeom prst="ellipse">
              <a:avLst/>
            </a:prstGeom>
            <a:solidFill>
              <a:schemeClr val="tx1"/>
            </a:solidFill>
            <a:ln>
              <a:solidFill>
                <a:schemeClr val="bg1"/>
              </a:solid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cxnSp>
          <p:nvCxnSpPr>
            <p:cNvPr id="68" name="Straight Connector 67">
              <a:extLst>
                <a:ext uri="{FF2B5EF4-FFF2-40B4-BE49-F238E27FC236}">
                  <a16:creationId xmlns:a16="http://schemas.microsoft.com/office/drawing/2014/main" id="{A55D6608-225B-9BD8-5075-47A3EB3CEF34}"/>
                </a:ext>
              </a:extLst>
            </p:cNvPr>
            <p:cNvCxnSpPr>
              <a:cxnSpLocks/>
              <a:stCxn id="51" idx="7"/>
              <a:endCxn id="48" idx="3"/>
            </p:cNvCxnSpPr>
            <p:nvPr/>
          </p:nvCxnSpPr>
          <p:spPr>
            <a:xfrm flipV="1">
              <a:off x="27530838" y="6413867"/>
              <a:ext cx="1660869" cy="14214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49234F2-96C4-D0AF-57A8-F8CFB55E3181}"/>
                </a:ext>
              </a:extLst>
            </p:cNvPr>
            <p:cNvCxnSpPr>
              <a:cxnSpLocks/>
              <a:stCxn id="51" idx="6"/>
              <a:endCxn id="49" idx="2"/>
            </p:cNvCxnSpPr>
            <p:nvPr/>
          </p:nvCxnSpPr>
          <p:spPr>
            <a:xfrm>
              <a:off x="27570546" y="7932118"/>
              <a:ext cx="15814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241CF54-2C7C-4715-F634-C30435BB835F}"/>
                </a:ext>
              </a:extLst>
            </p:cNvPr>
            <p:cNvCxnSpPr>
              <a:cxnSpLocks/>
              <a:stCxn id="51" idx="5"/>
              <a:endCxn id="50" idx="1"/>
            </p:cNvCxnSpPr>
            <p:nvPr/>
          </p:nvCxnSpPr>
          <p:spPr>
            <a:xfrm>
              <a:off x="27530838" y="8028960"/>
              <a:ext cx="1700577" cy="123452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A830411-BD85-1C2D-3784-18FE23B93BA8}"/>
                </a:ext>
              </a:extLst>
            </p:cNvPr>
            <p:cNvCxnSpPr>
              <a:cxnSpLocks/>
              <a:endCxn id="52" idx="6"/>
            </p:cNvCxnSpPr>
            <p:nvPr/>
          </p:nvCxnSpPr>
          <p:spPr>
            <a:xfrm flipV="1">
              <a:off x="29287571" y="5908041"/>
              <a:ext cx="2137660" cy="4089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F8E2F3-7F67-4571-DA3B-111C7D695D2C}"/>
                </a:ext>
              </a:extLst>
            </p:cNvPr>
            <p:cNvCxnSpPr>
              <a:cxnSpLocks/>
            </p:cNvCxnSpPr>
            <p:nvPr/>
          </p:nvCxnSpPr>
          <p:spPr>
            <a:xfrm>
              <a:off x="29287571" y="6313669"/>
              <a:ext cx="2002088" cy="38544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6EF82D2-0D89-00FC-E30C-66BD2FAEEFF4}"/>
                </a:ext>
              </a:extLst>
            </p:cNvPr>
            <p:cNvCxnSpPr>
              <a:cxnSpLocks/>
              <a:endCxn id="54" idx="2"/>
            </p:cNvCxnSpPr>
            <p:nvPr/>
          </p:nvCxnSpPr>
          <p:spPr>
            <a:xfrm flipV="1">
              <a:off x="29319190" y="7521385"/>
              <a:ext cx="1826808" cy="402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998CDDB-5056-5C2B-AA8F-8C136204E8AF}"/>
                </a:ext>
              </a:extLst>
            </p:cNvPr>
            <p:cNvCxnSpPr>
              <a:cxnSpLocks/>
            </p:cNvCxnSpPr>
            <p:nvPr/>
          </p:nvCxnSpPr>
          <p:spPr>
            <a:xfrm>
              <a:off x="29319190" y="7944607"/>
              <a:ext cx="2002088" cy="3637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EDE08D8-6FE7-A887-4849-94ECAE1F8035}"/>
                </a:ext>
              </a:extLst>
            </p:cNvPr>
            <p:cNvCxnSpPr>
              <a:cxnSpLocks/>
            </p:cNvCxnSpPr>
            <p:nvPr/>
          </p:nvCxnSpPr>
          <p:spPr>
            <a:xfrm flipV="1">
              <a:off x="29327279" y="9115776"/>
              <a:ext cx="2002088" cy="2576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32BCFF-15EB-4BB2-74EB-4D01C0BB9418}"/>
                </a:ext>
              </a:extLst>
            </p:cNvPr>
            <p:cNvCxnSpPr>
              <a:cxnSpLocks/>
            </p:cNvCxnSpPr>
            <p:nvPr/>
          </p:nvCxnSpPr>
          <p:spPr>
            <a:xfrm>
              <a:off x="29327279" y="9366268"/>
              <a:ext cx="2002088" cy="5332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C706A52-A93B-E3CF-290B-6BA317D382EF}"/>
              </a:ext>
            </a:extLst>
          </p:cNvPr>
          <p:cNvSpPr txBox="1"/>
          <p:nvPr/>
        </p:nvSpPr>
        <p:spPr>
          <a:xfrm>
            <a:off x="28639046" y="9914021"/>
            <a:ext cx="184731" cy="707886"/>
          </a:xfrm>
          <a:prstGeom prst="rect">
            <a:avLst/>
          </a:prstGeom>
          <a:noFill/>
          <a:ln>
            <a:noFill/>
          </a:ln>
        </p:spPr>
        <p:txBody>
          <a:bodyPr wrap="none" rtlCol="0">
            <a:spAutoFit/>
          </a:bodyPr>
          <a:lstStyle/>
          <a:p>
            <a:pPr algn="ctr"/>
            <a:endParaRPr lang="en-US" sz="4000" err="1">
              <a:solidFill>
                <a:schemeClr val="bg1"/>
              </a:solidFill>
              <a:latin typeface="NVIDIA Sans" panose="020B0503020203020204" pitchFamily="34" charset="0"/>
              <a:cs typeface="NVIDIA Sans" panose="020B0503020203020204" pitchFamily="34" charset="0"/>
            </a:endParaRPr>
          </a:p>
        </p:txBody>
      </p:sp>
      <p:pic>
        <p:nvPicPr>
          <p:cNvPr id="18" name="Picture 17" descr="Diagram&#10;&#10;Description automatically generated">
            <a:extLst>
              <a:ext uri="{FF2B5EF4-FFF2-40B4-BE49-F238E27FC236}">
                <a16:creationId xmlns:a16="http://schemas.microsoft.com/office/drawing/2014/main" id="{008CA773-E5B3-DE7F-E158-65300E23FDA8}"/>
              </a:ext>
            </a:extLst>
          </p:cNvPr>
          <p:cNvPicPr>
            <a:picLocks noChangeAspect="1"/>
          </p:cNvPicPr>
          <p:nvPr/>
        </p:nvPicPr>
        <p:blipFill>
          <a:blip r:embed="rId7">
            <a:duotone>
              <a:prstClr val="black"/>
              <a:schemeClr val="tx2">
                <a:tint val="45000"/>
                <a:satMod val="400000"/>
              </a:schemeClr>
            </a:duotone>
          </a:blip>
          <a:stretch>
            <a:fillRect/>
          </a:stretch>
        </p:blipFill>
        <p:spPr>
          <a:xfrm>
            <a:off x="13834588" y="5286312"/>
            <a:ext cx="4897861" cy="4897861"/>
          </a:xfrm>
          <a:prstGeom prst="rect">
            <a:avLst/>
          </a:prstGeom>
        </p:spPr>
      </p:pic>
    </p:spTree>
    <p:extLst>
      <p:ext uri="{BB962C8B-B14F-4D97-AF65-F5344CB8AC3E}">
        <p14:creationId xmlns:p14="http://schemas.microsoft.com/office/powerpoint/2010/main" val="3418131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D210AD-784D-2DC6-F3AD-8B0F668478CE}"/>
              </a:ext>
            </a:extLst>
          </p:cNvPr>
          <p:cNvSpPr>
            <a:spLocks noGrp="1"/>
          </p:cNvSpPr>
          <p:nvPr>
            <p:ph type="title"/>
          </p:nvPr>
        </p:nvSpPr>
        <p:spPr/>
        <p:txBody>
          <a:bodyPr/>
          <a:lstStyle/>
          <a:p>
            <a:r>
              <a:rPr lang="en-US"/>
              <a:t>Grace Hopper: The Engine for Quantum Research</a:t>
            </a:r>
          </a:p>
        </p:txBody>
      </p:sp>
      <p:sp>
        <p:nvSpPr>
          <p:cNvPr id="7" name="Text Placeholder 6">
            <a:extLst>
              <a:ext uri="{FF2B5EF4-FFF2-40B4-BE49-F238E27FC236}">
                <a16:creationId xmlns:a16="http://schemas.microsoft.com/office/drawing/2014/main" id="{4B4CEB5B-9862-335B-1945-4619B883C76C}"/>
              </a:ext>
            </a:extLst>
          </p:cNvPr>
          <p:cNvSpPr>
            <a:spLocks noGrp="1"/>
          </p:cNvSpPr>
          <p:nvPr>
            <p:ph type="body" sz="quarter" idx="10"/>
          </p:nvPr>
        </p:nvSpPr>
        <p:spPr>
          <a:prstGeom prst="rect">
            <a:avLst/>
          </a:prstGeom>
        </p:spPr>
        <p:txBody>
          <a:bodyPr/>
          <a:lstStyle/>
          <a:p>
            <a:r>
              <a:rPr lang="en-US">
                <a:solidFill>
                  <a:schemeClr val="bg1"/>
                </a:solidFill>
              </a:rPr>
              <a:t>New Grace Hopper Deployments for Quantum Research</a:t>
            </a:r>
          </a:p>
        </p:txBody>
      </p:sp>
      <p:pic>
        <p:nvPicPr>
          <p:cNvPr id="8" name="Picture 7" descr="A close-up of a computer chip&#10;&#10;Description automatically generated">
            <a:extLst>
              <a:ext uri="{FF2B5EF4-FFF2-40B4-BE49-F238E27FC236}">
                <a16:creationId xmlns:a16="http://schemas.microsoft.com/office/drawing/2014/main" id="{3A757808-F40A-8E60-CF4A-337892813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69" y="5688701"/>
            <a:ext cx="15167267" cy="10052535"/>
          </a:xfrm>
          <a:prstGeom prst="rect">
            <a:avLst/>
          </a:prstGeom>
        </p:spPr>
      </p:pic>
      <p:sp>
        <p:nvSpPr>
          <p:cNvPr id="14" name="TextBox 13">
            <a:extLst>
              <a:ext uri="{FF2B5EF4-FFF2-40B4-BE49-F238E27FC236}">
                <a16:creationId xmlns:a16="http://schemas.microsoft.com/office/drawing/2014/main" id="{4222665A-7239-2BA6-97AE-556576331DE5}"/>
              </a:ext>
            </a:extLst>
          </p:cNvPr>
          <p:cNvSpPr txBox="1"/>
          <p:nvPr/>
        </p:nvSpPr>
        <p:spPr>
          <a:xfrm>
            <a:off x="22048722" y="7917347"/>
            <a:ext cx="3624262"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1x GH200 Superchip</a:t>
            </a:r>
          </a:p>
        </p:txBody>
      </p:sp>
      <p:sp>
        <p:nvSpPr>
          <p:cNvPr id="15" name="TextBox 14">
            <a:extLst>
              <a:ext uri="{FF2B5EF4-FFF2-40B4-BE49-F238E27FC236}">
                <a16:creationId xmlns:a16="http://schemas.microsoft.com/office/drawing/2014/main" id="{BA575F38-225A-DD83-D64B-7CA047D41D8C}"/>
              </a:ext>
            </a:extLst>
          </p:cNvPr>
          <p:cNvSpPr txBox="1"/>
          <p:nvPr/>
        </p:nvSpPr>
        <p:spPr>
          <a:xfrm>
            <a:off x="22048722" y="6932043"/>
            <a:ext cx="4125874"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1x Intel 8480CL + H100</a:t>
            </a:r>
          </a:p>
        </p:txBody>
      </p:sp>
      <p:sp>
        <p:nvSpPr>
          <p:cNvPr id="16" name="Rectangle 15">
            <a:extLst>
              <a:ext uri="{FF2B5EF4-FFF2-40B4-BE49-F238E27FC236}">
                <a16:creationId xmlns:a16="http://schemas.microsoft.com/office/drawing/2014/main" id="{A48439E7-0B04-D693-14A6-797E6E073996}"/>
              </a:ext>
            </a:extLst>
          </p:cNvPr>
          <p:cNvSpPr/>
          <p:nvPr/>
        </p:nvSpPr>
        <p:spPr>
          <a:xfrm rot="5400000">
            <a:off x="26927127" y="7149584"/>
            <a:ext cx="943396" cy="2015658"/>
          </a:xfrm>
          <a:prstGeom prst="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17" name="Rectangle 16">
            <a:extLst>
              <a:ext uri="{FF2B5EF4-FFF2-40B4-BE49-F238E27FC236}">
                <a16:creationId xmlns:a16="http://schemas.microsoft.com/office/drawing/2014/main" id="{87894235-5BDB-8480-192C-3BA4E227B5B8}"/>
              </a:ext>
            </a:extLst>
          </p:cNvPr>
          <p:cNvSpPr/>
          <p:nvPr/>
        </p:nvSpPr>
        <p:spPr>
          <a:xfrm rot="5400000">
            <a:off x="29448176" y="3591929"/>
            <a:ext cx="943396" cy="7057756"/>
          </a:xfrm>
          <a:prstGeom prst="rect">
            <a:avLst/>
          </a:prstGeom>
          <a:solidFill>
            <a:schemeClr val="tx1">
              <a:lumMod val="8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18" name="TextBox 17">
            <a:extLst>
              <a:ext uri="{FF2B5EF4-FFF2-40B4-BE49-F238E27FC236}">
                <a16:creationId xmlns:a16="http://schemas.microsoft.com/office/drawing/2014/main" id="{BF4F5D99-B6C3-0738-15E1-00265A76CE27}"/>
              </a:ext>
            </a:extLst>
          </p:cNvPr>
          <p:cNvSpPr txBox="1"/>
          <p:nvPr/>
        </p:nvSpPr>
        <p:spPr>
          <a:xfrm>
            <a:off x="27586246" y="5994233"/>
            <a:ext cx="3947171"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36 Qubit QPE Runtime</a:t>
            </a:r>
          </a:p>
        </p:txBody>
      </p:sp>
      <p:sp>
        <p:nvSpPr>
          <p:cNvPr id="19" name="TextBox 18">
            <a:extLst>
              <a:ext uri="{FF2B5EF4-FFF2-40B4-BE49-F238E27FC236}">
                <a16:creationId xmlns:a16="http://schemas.microsoft.com/office/drawing/2014/main" id="{24C1FB7E-6B93-A1D4-D463-51015FBEA4BA}"/>
              </a:ext>
            </a:extLst>
          </p:cNvPr>
          <p:cNvSpPr txBox="1"/>
          <p:nvPr/>
        </p:nvSpPr>
        <p:spPr>
          <a:xfrm>
            <a:off x="28602245" y="7868298"/>
            <a:ext cx="1107997"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93 (s)</a:t>
            </a:r>
          </a:p>
        </p:txBody>
      </p:sp>
      <p:sp>
        <p:nvSpPr>
          <p:cNvPr id="20" name="TextBox 19">
            <a:extLst>
              <a:ext uri="{FF2B5EF4-FFF2-40B4-BE49-F238E27FC236}">
                <a16:creationId xmlns:a16="http://schemas.microsoft.com/office/drawing/2014/main" id="{96914184-EB8C-8B7E-92A9-51AFECA71748}"/>
              </a:ext>
            </a:extLst>
          </p:cNvPr>
          <p:cNvSpPr txBox="1"/>
          <p:nvPr/>
        </p:nvSpPr>
        <p:spPr>
          <a:xfrm>
            <a:off x="33665152" y="6932042"/>
            <a:ext cx="1322798"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298 (s)</a:t>
            </a:r>
          </a:p>
        </p:txBody>
      </p:sp>
      <p:sp>
        <p:nvSpPr>
          <p:cNvPr id="21" name="TextBox 20">
            <a:extLst>
              <a:ext uri="{FF2B5EF4-FFF2-40B4-BE49-F238E27FC236}">
                <a16:creationId xmlns:a16="http://schemas.microsoft.com/office/drawing/2014/main" id="{CD15DB44-B7D9-00B4-3450-554E73D80163}"/>
              </a:ext>
            </a:extLst>
          </p:cNvPr>
          <p:cNvSpPr txBox="1"/>
          <p:nvPr/>
        </p:nvSpPr>
        <p:spPr>
          <a:xfrm>
            <a:off x="22512368" y="13204149"/>
            <a:ext cx="3900235"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Remote QPU, Web API</a:t>
            </a:r>
          </a:p>
        </p:txBody>
      </p:sp>
      <p:sp>
        <p:nvSpPr>
          <p:cNvPr id="22" name="Rectangle 21">
            <a:extLst>
              <a:ext uri="{FF2B5EF4-FFF2-40B4-BE49-F238E27FC236}">
                <a16:creationId xmlns:a16="http://schemas.microsoft.com/office/drawing/2014/main" id="{9D8F76AE-0DCF-A1ED-00A4-392EC8CA5456}"/>
              </a:ext>
            </a:extLst>
          </p:cNvPr>
          <p:cNvSpPr/>
          <p:nvPr/>
        </p:nvSpPr>
        <p:spPr>
          <a:xfrm>
            <a:off x="26596240" y="13221090"/>
            <a:ext cx="9336504" cy="4213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bg1"/>
              </a:solidFill>
              <a:latin typeface="Trebuchet MS" panose="020B0603020202020204" pitchFamily="34" charset="0"/>
            </a:endParaRPr>
          </a:p>
        </p:txBody>
      </p:sp>
      <p:sp>
        <p:nvSpPr>
          <p:cNvPr id="23" name="TextBox 22">
            <a:extLst>
              <a:ext uri="{FF2B5EF4-FFF2-40B4-BE49-F238E27FC236}">
                <a16:creationId xmlns:a16="http://schemas.microsoft.com/office/drawing/2014/main" id="{A879285B-6783-7492-B043-358E68FB9C67}"/>
              </a:ext>
            </a:extLst>
          </p:cNvPr>
          <p:cNvSpPr txBox="1"/>
          <p:nvPr/>
        </p:nvSpPr>
        <p:spPr>
          <a:xfrm>
            <a:off x="33556129" y="12587931"/>
            <a:ext cx="41023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1-10 seconds</a:t>
            </a:r>
          </a:p>
        </p:txBody>
      </p:sp>
      <p:sp>
        <p:nvSpPr>
          <p:cNvPr id="24" name="TextBox 23">
            <a:extLst>
              <a:ext uri="{FF2B5EF4-FFF2-40B4-BE49-F238E27FC236}">
                <a16:creationId xmlns:a16="http://schemas.microsoft.com/office/drawing/2014/main" id="{9036BCC8-CF5B-ABE0-33DC-F2B3F924F513}"/>
              </a:ext>
            </a:extLst>
          </p:cNvPr>
          <p:cNvSpPr txBox="1"/>
          <p:nvPr/>
        </p:nvSpPr>
        <p:spPr>
          <a:xfrm>
            <a:off x="22839959" y="13749171"/>
            <a:ext cx="3551037"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Local QPU, Ethernet</a:t>
            </a:r>
          </a:p>
        </p:txBody>
      </p:sp>
      <p:sp>
        <p:nvSpPr>
          <p:cNvPr id="25" name="Rectangle 24">
            <a:extLst>
              <a:ext uri="{FF2B5EF4-FFF2-40B4-BE49-F238E27FC236}">
                <a16:creationId xmlns:a16="http://schemas.microsoft.com/office/drawing/2014/main" id="{851864CF-4353-4B8B-24EF-8939EF65F37A}"/>
              </a:ext>
            </a:extLst>
          </p:cNvPr>
          <p:cNvSpPr/>
          <p:nvPr/>
        </p:nvSpPr>
        <p:spPr>
          <a:xfrm>
            <a:off x="26607396" y="13781972"/>
            <a:ext cx="3573378" cy="4331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bg1"/>
              </a:solidFill>
              <a:latin typeface="Trebuchet MS" panose="020B0603020202020204" pitchFamily="34" charset="0"/>
            </a:endParaRPr>
          </a:p>
        </p:txBody>
      </p:sp>
      <p:sp>
        <p:nvSpPr>
          <p:cNvPr id="27" name="Rectangle 26">
            <a:extLst>
              <a:ext uri="{FF2B5EF4-FFF2-40B4-BE49-F238E27FC236}">
                <a16:creationId xmlns:a16="http://schemas.microsoft.com/office/drawing/2014/main" id="{30A67290-8026-487A-D53A-FFBDE59A4516}"/>
              </a:ext>
            </a:extLst>
          </p:cNvPr>
          <p:cNvSpPr/>
          <p:nvPr/>
        </p:nvSpPr>
        <p:spPr>
          <a:xfrm>
            <a:off x="26607396" y="14927411"/>
            <a:ext cx="410580" cy="433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bg1"/>
              </a:solidFill>
              <a:latin typeface="Trebuchet MS" panose="020B0603020202020204" pitchFamily="34" charset="0"/>
            </a:endParaRPr>
          </a:p>
        </p:txBody>
      </p:sp>
      <p:sp>
        <p:nvSpPr>
          <p:cNvPr id="28" name="TextBox 27">
            <a:extLst>
              <a:ext uri="{FF2B5EF4-FFF2-40B4-BE49-F238E27FC236}">
                <a16:creationId xmlns:a16="http://schemas.microsoft.com/office/drawing/2014/main" id="{7AC193EA-D088-DBB8-C63A-F57ECD048BC3}"/>
              </a:ext>
            </a:extLst>
          </p:cNvPr>
          <p:cNvSpPr txBox="1"/>
          <p:nvPr/>
        </p:nvSpPr>
        <p:spPr>
          <a:xfrm>
            <a:off x="21387894" y="14892498"/>
            <a:ext cx="5024709"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DGX Quantum (GH200+OPX)</a:t>
            </a:r>
          </a:p>
        </p:txBody>
      </p:sp>
      <p:sp>
        <p:nvSpPr>
          <p:cNvPr id="29" name="TextBox 28">
            <a:extLst>
              <a:ext uri="{FF2B5EF4-FFF2-40B4-BE49-F238E27FC236}">
                <a16:creationId xmlns:a16="http://schemas.microsoft.com/office/drawing/2014/main" id="{F238F9D8-F454-C6E3-6BBD-CDEDF4D22AC9}"/>
              </a:ext>
            </a:extLst>
          </p:cNvPr>
          <p:cNvSpPr txBox="1"/>
          <p:nvPr/>
        </p:nvSpPr>
        <p:spPr>
          <a:xfrm>
            <a:off x="27198331" y="14869986"/>
            <a:ext cx="46076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400 nanoseconds</a:t>
            </a:r>
          </a:p>
        </p:txBody>
      </p:sp>
      <p:sp>
        <p:nvSpPr>
          <p:cNvPr id="30" name="TextBox 29">
            <a:extLst>
              <a:ext uri="{FF2B5EF4-FFF2-40B4-BE49-F238E27FC236}">
                <a16:creationId xmlns:a16="http://schemas.microsoft.com/office/drawing/2014/main" id="{BA7F501F-3E91-2702-9ADB-F162CBDA9EB1}"/>
              </a:ext>
            </a:extLst>
          </p:cNvPr>
          <p:cNvSpPr txBox="1"/>
          <p:nvPr/>
        </p:nvSpPr>
        <p:spPr>
          <a:xfrm>
            <a:off x="20956149" y="14284606"/>
            <a:ext cx="60828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Typical Error Correction Budget</a:t>
            </a:r>
          </a:p>
        </p:txBody>
      </p:sp>
      <p:sp>
        <p:nvSpPr>
          <p:cNvPr id="31" name="Rectangle 30">
            <a:extLst>
              <a:ext uri="{FF2B5EF4-FFF2-40B4-BE49-F238E27FC236}">
                <a16:creationId xmlns:a16="http://schemas.microsoft.com/office/drawing/2014/main" id="{70992FAC-249C-EE3A-BDB2-3DF2F410B7DB}"/>
              </a:ext>
            </a:extLst>
          </p:cNvPr>
          <p:cNvSpPr/>
          <p:nvPr/>
        </p:nvSpPr>
        <p:spPr>
          <a:xfrm>
            <a:off x="26596240" y="14354691"/>
            <a:ext cx="3573378" cy="4331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bg1"/>
              </a:solidFill>
              <a:latin typeface="Trebuchet MS" panose="020B0603020202020204" pitchFamily="34" charset="0"/>
            </a:endParaRPr>
          </a:p>
        </p:txBody>
      </p:sp>
      <p:sp>
        <p:nvSpPr>
          <p:cNvPr id="32" name="TextBox 31">
            <a:extLst>
              <a:ext uri="{FF2B5EF4-FFF2-40B4-BE49-F238E27FC236}">
                <a16:creationId xmlns:a16="http://schemas.microsoft.com/office/drawing/2014/main" id="{6FAA5DF6-7372-F631-EEFC-BC6003E30507}"/>
              </a:ext>
            </a:extLst>
          </p:cNvPr>
          <p:cNvSpPr txBox="1"/>
          <p:nvPr/>
        </p:nvSpPr>
        <p:spPr>
          <a:xfrm>
            <a:off x="30220523" y="14355259"/>
            <a:ext cx="46076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10 microseconds</a:t>
            </a:r>
          </a:p>
        </p:txBody>
      </p:sp>
      <p:sp>
        <p:nvSpPr>
          <p:cNvPr id="33" name="TextBox 32">
            <a:extLst>
              <a:ext uri="{FF2B5EF4-FFF2-40B4-BE49-F238E27FC236}">
                <a16:creationId xmlns:a16="http://schemas.microsoft.com/office/drawing/2014/main" id="{4C4268DE-D281-47E7-EC93-DC12E6D5F0F6}"/>
              </a:ext>
            </a:extLst>
          </p:cNvPr>
          <p:cNvSpPr txBox="1"/>
          <p:nvPr/>
        </p:nvSpPr>
        <p:spPr>
          <a:xfrm>
            <a:off x="30209553" y="13735601"/>
            <a:ext cx="46076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10 microseconds</a:t>
            </a:r>
          </a:p>
        </p:txBody>
      </p:sp>
      <p:sp>
        <p:nvSpPr>
          <p:cNvPr id="34" name="Left Bracket 33">
            <a:extLst>
              <a:ext uri="{FF2B5EF4-FFF2-40B4-BE49-F238E27FC236}">
                <a16:creationId xmlns:a16="http://schemas.microsoft.com/office/drawing/2014/main" id="{58656A93-EF0F-E96F-C05B-81F8F1951FFA}"/>
              </a:ext>
            </a:extLst>
          </p:cNvPr>
          <p:cNvSpPr/>
          <p:nvPr/>
        </p:nvSpPr>
        <p:spPr>
          <a:xfrm>
            <a:off x="20284633" y="13147876"/>
            <a:ext cx="307774" cy="227346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5" name="Left Bracket 34">
            <a:extLst>
              <a:ext uri="{FF2B5EF4-FFF2-40B4-BE49-F238E27FC236}">
                <a16:creationId xmlns:a16="http://schemas.microsoft.com/office/drawing/2014/main" id="{58C24F48-F067-A40D-3A22-047C58A41A10}"/>
              </a:ext>
            </a:extLst>
          </p:cNvPr>
          <p:cNvSpPr/>
          <p:nvPr/>
        </p:nvSpPr>
        <p:spPr>
          <a:xfrm>
            <a:off x="20315241" y="9661043"/>
            <a:ext cx="307774" cy="227346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6" name="Left Bracket 35">
            <a:extLst>
              <a:ext uri="{FF2B5EF4-FFF2-40B4-BE49-F238E27FC236}">
                <a16:creationId xmlns:a16="http://schemas.microsoft.com/office/drawing/2014/main" id="{EA30E08D-30E3-95F3-5484-081E1BBB9511}"/>
              </a:ext>
            </a:extLst>
          </p:cNvPr>
          <p:cNvSpPr/>
          <p:nvPr/>
        </p:nvSpPr>
        <p:spPr>
          <a:xfrm>
            <a:off x="20262587" y="6610833"/>
            <a:ext cx="307774" cy="227346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7" name="TextBox 36">
            <a:extLst>
              <a:ext uri="{FF2B5EF4-FFF2-40B4-BE49-F238E27FC236}">
                <a16:creationId xmlns:a16="http://schemas.microsoft.com/office/drawing/2014/main" id="{C82E836E-6730-5414-623A-2F0CD2CD6451}"/>
              </a:ext>
            </a:extLst>
          </p:cNvPr>
          <p:cNvSpPr txBox="1"/>
          <p:nvPr/>
        </p:nvSpPr>
        <p:spPr>
          <a:xfrm>
            <a:off x="17564376" y="7285404"/>
            <a:ext cx="2356864" cy="95410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Simulation </a:t>
            </a:r>
          </a:p>
          <a:p>
            <a:r>
              <a:rPr lang="en-US" sz="2800">
                <a:solidFill>
                  <a:schemeClr val="bg1"/>
                </a:solidFill>
              </a:rPr>
              <a:t>Performance</a:t>
            </a:r>
          </a:p>
        </p:txBody>
      </p:sp>
      <p:sp>
        <p:nvSpPr>
          <p:cNvPr id="38" name="TextBox 37">
            <a:extLst>
              <a:ext uri="{FF2B5EF4-FFF2-40B4-BE49-F238E27FC236}">
                <a16:creationId xmlns:a16="http://schemas.microsoft.com/office/drawing/2014/main" id="{F4D99416-76B0-7562-2F95-E00166772C7D}"/>
              </a:ext>
            </a:extLst>
          </p:cNvPr>
          <p:cNvSpPr txBox="1"/>
          <p:nvPr/>
        </p:nvSpPr>
        <p:spPr>
          <a:xfrm>
            <a:off x="17566541" y="10422806"/>
            <a:ext cx="2059603" cy="95410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Simulation </a:t>
            </a:r>
          </a:p>
          <a:p>
            <a:r>
              <a:rPr lang="en-US" sz="2800">
                <a:solidFill>
                  <a:schemeClr val="bg1"/>
                </a:solidFill>
              </a:rPr>
              <a:t>Scale</a:t>
            </a:r>
          </a:p>
        </p:txBody>
      </p:sp>
      <p:sp>
        <p:nvSpPr>
          <p:cNvPr id="39" name="TextBox 38">
            <a:extLst>
              <a:ext uri="{FF2B5EF4-FFF2-40B4-BE49-F238E27FC236}">
                <a16:creationId xmlns:a16="http://schemas.microsoft.com/office/drawing/2014/main" id="{F28D17AD-A755-9347-A58A-6A66A852A1C7}"/>
              </a:ext>
            </a:extLst>
          </p:cNvPr>
          <p:cNvSpPr txBox="1"/>
          <p:nvPr/>
        </p:nvSpPr>
        <p:spPr>
          <a:xfrm>
            <a:off x="17528455" y="13969217"/>
            <a:ext cx="2042547" cy="95410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800">
                <a:solidFill>
                  <a:schemeClr val="bg1"/>
                </a:solidFill>
              </a:rPr>
              <a:t>HPC-QC</a:t>
            </a:r>
          </a:p>
          <a:p>
            <a:r>
              <a:rPr lang="en-US" sz="2800">
                <a:solidFill>
                  <a:schemeClr val="bg1"/>
                </a:solidFill>
              </a:rPr>
              <a:t>Integration</a:t>
            </a:r>
          </a:p>
        </p:txBody>
      </p:sp>
      <p:sp>
        <p:nvSpPr>
          <p:cNvPr id="41" name="TextBox 40">
            <a:extLst>
              <a:ext uri="{FF2B5EF4-FFF2-40B4-BE49-F238E27FC236}">
                <a16:creationId xmlns:a16="http://schemas.microsoft.com/office/drawing/2014/main" id="{2F568596-5B50-7C79-B0B3-291D32EF4ACF}"/>
              </a:ext>
            </a:extLst>
          </p:cNvPr>
          <p:cNvSpPr txBox="1"/>
          <p:nvPr/>
        </p:nvSpPr>
        <p:spPr>
          <a:xfrm>
            <a:off x="26412603" y="12571765"/>
            <a:ext cx="3338158"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1-direction latency</a:t>
            </a:r>
          </a:p>
        </p:txBody>
      </p:sp>
      <p:sp>
        <p:nvSpPr>
          <p:cNvPr id="45" name="Rectangle 44">
            <a:extLst>
              <a:ext uri="{FF2B5EF4-FFF2-40B4-BE49-F238E27FC236}">
                <a16:creationId xmlns:a16="http://schemas.microsoft.com/office/drawing/2014/main" id="{91518815-67AC-39E7-3CBE-AB32818823DE}"/>
              </a:ext>
            </a:extLst>
          </p:cNvPr>
          <p:cNvSpPr/>
          <p:nvPr/>
        </p:nvSpPr>
        <p:spPr>
          <a:xfrm rot="5400000">
            <a:off x="26527727" y="10531489"/>
            <a:ext cx="943396" cy="1173643"/>
          </a:xfrm>
          <a:prstGeom prst="rect">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46" name="Rectangle 45">
            <a:extLst>
              <a:ext uri="{FF2B5EF4-FFF2-40B4-BE49-F238E27FC236}">
                <a16:creationId xmlns:a16="http://schemas.microsoft.com/office/drawing/2014/main" id="{FE1901B2-FE48-9E98-F436-F1216C471631}"/>
              </a:ext>
            </a:extLst>
          </p:cNvPr>
          <p:cNvSpPr/>
          <p:nvPr/>
        </p:nvSpPr>
        <p:spPr>
          <a:xfrm rot="5400000">
            <a:off x="29469783" y="6552827"/>
            <a:ext cx="943396" cy="7057756"/>
          </a:xfrm>
          <a:prstGeom prst="rect">
            <a:avLst/>
          </a:prstGeom>
          <a:solidFill>
            <a:schemeClr val="tx1">
              <a:lumMod val="85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lnSpc>
                <a:spcPct val="90000"/>
              </a:lnSpc>
            </a:pPr>
            <a:endParaRPr lang="en-US" sz="3200">
              <a:solidFill>
                <a:schemeClr val="bg1"/>
              </a:solidFill>
            </a:endParaRPr>
          </a:p>
        </p:txBody>
      </p:sp>
      <p:sp>
        <p:nvSpPr>
          <p:cNvPr id="47" name="TextBox 46">
            <a:extLst>
              <a:ext uri="{FF2B5EF4-FFF2-40B4-BE49-F238E27FC236}">
                <a16:creationId xmlns:a16="http://schemas.microsoft.com/office/drawing/2014/main" id="{A450ECC0-1B14-7C52-F16C-AB138F13CB90}"/>
              </a:ext>
            </a:extLst>
          </p:cNvPr>
          <p:cNvSpPr txBox="1"/>
          <p:nvPr/>
        </p:nvSpPr>
        <p:spPr>
          <a:xfrm>
            <a:off x="22048722" y="10876158"/>
            <a:ext cx="3624262"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1x GH200 Superchip</a:t>
            </a:r>
          </a:p>
        </p:txBody>
      </p:sp>
      <p:sp>
        <p:nvSpPr>
          <p:cNvPr id="48" name="TextBox 47">
            <a:extLst>
              <a:ext uri="{FF2B5EF4-FFF2-40B4-BE49-F238E27FC236}">
                <a16:creationId xmlns:a16="http://schemas.microsoft.com/office/drawing/2014/main" id="{0F169131-E92B-05EA-4163-523F39800923}"/>
              </a:ext>
            </a:extLst>
          </p:cNvPr>
          <p:cNvSpPr txBox="1"/>
          <p:nvPr/>
        </p:nvSpPr>
        <p:spPr>
          <a:xfrm>
            <a:off x="22048722" y="9890854"/>
            <a:ext cx="4125874" cy="480131"/>
          </a:xfrm>
          <a:prstGeom prst="rect">
            <a:avLst/>
          </a:prstGeom>
          <a:noFill/>
        </p:spPr>
        <p:txBody>
          <a:bodyPr wrap="none" rtlCol="0">
            <a:spAutoFit/>
          </a:bodyPr>
          <a:lstStyle/>
          <a:p>
            <a:pPr algn="ctr">
              <a:lnSpc>
                <a:spcPct val="90000"/>
              </a:lnSpc>
            </a:pPr>
            <a:r>
              <a:rPr lang="en-US" sz="2800">
                <a:solidFill>
                  <a:schemeClr val="bg1"/>
                </a:solidFill>
                <a:latin typeface="NVIDIA Sans" panose="020B0503020203020204" pitchFamily="34" charset="0"/>
                <a:cs typeface="NVIDIA Sans" panose="020B0503020203020204" pitchFamily="34" charset="0"/>
              </a:rPr>
              <a:t>1x Intel 8480CL + H100</a:t>
            </a:r>
          </a:p>
        </p:txBody>
      </p:sp>
      <p:sp>
        <p:nvSpPr>
          <p:cNvPr id="50" name="Left Brace 49">
            <a:extLst>
              <a:ext uri="{FF2B5EF4-FFF2-40B4-BE49-F238E27FC236}">
                <a16:creationId xmlns:a16="http://schemas.microsoft.com/office/drawing/2014/main" id="{FAA389A7-9C6C-056E-934C-380A48AF2944}"/>
              </a:ext>
            </a:extLst>
          </p:cNvPr>
          <p:cNvSpPr/>
          <p:nvPr/>
        </p:nvSpPr>
        <p:spPr>
          <a:xfrm rot="16200000">
            <a:off x="30431982" y="7932452"/>
            <a:ext cx="358275" cy="58538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1" name="TextBox 50">
            <a:extLst>
              <a:ext uri="{FF2B5EF4-FFF2-40B4-BE49-F238E27FC236}">
                <a16:creationId xmlns:a16="http://schemas.microsoft.com/office/drawing/2014/main" id="{BC41261C-EE33-A9B1-51E4-20FACECFD96D}"/>
              </a:ext>
            </a:extLst>
          </p:cNvPr>
          <p:cNvSpPr txBox="1"/>
          <p:nvPr/>
        </p:nvSpPr>
        <p:spPr>
          <a:xfrm>
            <a:off x="27684219" y="11137705"/>
            <a:ext cx="8035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85% fewer GPUs required at any Qubit Scale</a:t>
            </a:r>
          </a:p>
        </p:txBody>
      </p:sp>
    </p:spTree>
    <p:extLst>
      <p:ext uri="{BB962C8B-B14F-4D97-AF65-F5344CB8AC3E}">
        <p14:creationId xmlns:p14="http://schemas.microsoft.com/office/powerpoint/2010/main" val="2333637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0249E0E4D0940BABCB4C8AE5E82CA" ma:contentTypeVersion="14" ma:contentTypeDescription="Create a new document." ma:contentTypeScope="" ma:versionID="b25681ac20a0cffc39cb49e922729f67">
  <xsd:schema xmlns:xsd="http://www.w3.org/2001/XMLSchema" xmlns:xs="http://www.w3.org/2001/XMLSchema" xmlns:p="http://schemas.microsoft.com/office/2006/metadata/properties" xmlns:ns2="b671644c-390d-49b9-8fc1-90e7164e756d" xmlns:ns3="20f9b6c0-4245-4622-aee7-349700478d6a" targetNamespace="http://schemas.microsoft.com/office/2006/metadata/properties" ma:root="true" ma:fieldsID="f761a2f98294360aaa77d9f63522211e" ns2:_="" ns3:_="">
    <xsd:import namespace="b671644c-390d-49b9-8fc1-90e7164e756d"/>
    <xsd:import namespace="20f9b6c0-4245-4622-aee7-349700478d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71644c-390d-49b9-8fc1-90e7164e75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f9b6c0-4245-4622-aee7-349700478d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93ca0eb-8653-4d08-aa9c-3cedd2b0a5ec}" ma:internalName="TaxCatchAll" ma:showField="CatchAllData" ma:web="20f9b6c0-4245-4622-aee7-349700478d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0f9b6c0-4245-4622-aee7-349700478d6a" xsi:nil="true"/>
    <lcf76f155ced4ddcb4097134ff3c332f xmlns="b671644c-390d-49b9-8fc1-90e7164e756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C1E8367-F491-4E76-9645-AB487EE451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71644c-390d-49b9-8fc1-90e7164e756d"/>
    <ds:schemaRef ds:uri="20f9b6c0-4245-4622-aee7-349700478d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EA4C7E1E-6C20-440E-941A-535F1A24C014}">
  <ds:schemaRefs>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20f9b6c0-4245-4622-aee7-349700478d6a"/>
    <ds:schemaRef ds:uri="b671644c-390d-49b9-8fc1-90e7164e756d"/>
  </ds:schemaRefs>
</ds:datastoreItem>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emplate/>
  <TotalTime>2588</TotalTime>
  <Words>10854</Words>
  <Application>Microsoft Macintosh PowerPoint</Application>
  <PresentationFormat>Custom</PresentationFormat>
  <Paragraphs>1669</Paragraphs>
  <Slides>56</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Calibri</vt:lpstr>
      <vt:lpstr>Cambria Math</vt:lpstr>
      <vt:lpstr>Consolas</vt:lpstr>
      <vt:lpstr>DejaVuSans</vt:lpstr>
      <vt:lpstr>Menlo</vt:lpstr>
      <vt:lpstr>NVIDIA Sans</vt:lpstr>
      <vt:lpstr>NVIDIA Sans Light</vt:lpstr>
      <vt:lpstr>NVIDIA Sans Medium</vt:lpstr>
      <vt:lpstr>Roboto Mono</vt:lpstr>
      <vt:lpstr>Trebuchet MS</vt:lpstr>
      <vt:lpstr>Wingdings</vt:lpstr>
      <vt:lpstr>Title Only</vt:lpstr>
      <vt:lpstr>ORNL CUDA-Q Workshop July 10, 2024</vt:lpstr>
      <vt:lpstr>PowerPoint Presentation</vt:lpstr>
      <vt:lpstr>Logistics</vt:lpstr>
      <vt:lpstr>X-Lab</vt:lpstr>
      <vt:lpstr>Ascent Crash Course</vt:lpstr>
      <vt:lpstr>Ascent Crash Course</vt:lpstr>
      <vt:lpstr>Quantum-Accelerated Supercomputing</vt:lpstr>
      <vt:lpstr>NVIDIA Quantum</vt:lpstr>
      <vt:lpstr>Grace Hopper: The Engine for Quantum Research</vt:lpstr>
      <vt:lpstr>PowerPoint Presentation</vt:lpstr>
      <vt:lpstr>Requirements for Programming the Hybrid Quantum-Classical Node</vt:lpstr>
      <vt:lpstr>Leveraging Today’s Compiler Technologies</vt:lpstr>
      <vt:lpstr>The CUDA-Q Stack</vt:lpstr>
      <vt:lpstr>The CUDA-Q Language</vt:lpstr>
      <vt:lpstr>GHZ State Example</vt:lpstr>
      <vt:lpstr>GHZ State Example</vt:lpstr>
      <vt:lpstr>What is a CUDA-Q Kernel?</vt:lpstr>
      <vt:lpstr>What is a CUDA-Q Kernel?</vt:lpstr>
      <vt:lpstr>Quantum Operations and Control Modifiers</vt:lpstr>
      <vt:lpstr>Quantum Operations and Control Modifiers</vt:lpstr>
      <vt:lpstr>CUDA-Q Platform and Asynchronous Execution</vt:lpstr>
      <vt:lpstr>CUDA-Q Platform and Asynchronous Execution</vt:lpstr>
      <vt:lpstr>CUDA-Q Platform and Asynchronous Execution</vt:lpstr>
      <vt:lpstr>CUDA-Q Platform and Asynchronous Execution</vt:lpstr>
      <vt:lpstr>CUDA-Q Platform and Asynchronous Execution</vt:lpstr>
      <vt:lpstr>CUDA-Q Platform and Asynchronous Execution</vt:lpstr>
      <vt:lpstr>PowerPoint Presentation</vt:lpstr>
      <vt:lpstr>The CUDA-Q Compiler Stack</vt:lpstr>
      <vt:lpstr>The CUDA-Q Compiler Stack</vt:lpstr>
      <vt:lpstr>The CUDA-Q Compiler Stack</vt:lpstr>
      <vt:lpstr>The CUDA-Q Compiler Stack</vt:lpstr>
      <vt:lpstr>The CUDA-Q Compiler Stack</vt:lpstr>
      <vt:lpstr>The CUDA-Q Compiler Stack</vt:lpstr>
      <vt:lpstr>The CUDA-Q Compiler Stack</vt:lpstr>
      <vt:lpstr>The CUDA-Q Compiler Stack</vt:lpstr>
      <vt:lpstr>The CUDA-Q Compiler Stack</vt:lpstr>
      <vt:lpstr>The CUDA-Q Compiler Stack</vt:lpstr>
      <vt:lpstr>The CUDA-Q Compiler Stack</vt:lpstr>
      <vt:lpstr>PowerPoint Presentation</vt:lpstr>
      <vt:lpstr>CUDA-Q in Action</vt:lpstr>
      <vt:lpstr>CUDA-Q in Action</vt:lpstr>
      <vt:lpstr>PowerPoint Presentation</vt:lpstr>
      <vt:lpstr>CUDA-Q performance updates</vt:lpstr>
      <vt:lpstr>CUDA-Q performance updates</vt:lpstr>
      <vt:lpstr>CUDA-Q: State Handling Simulator</vt:lpstr>
      <vt:lpstr>CUDA-Q: State Handling in Python</vt:lpstr>
      <vt:lpstr>CUDA-Q: State Handling Simulator</vt:lpstr>
      <vt:lpstr>CUDA-Q: State Handling Simulator</vt:lpstr>
      <vt:lpstr>CUDA-Q: State Handling Example</vt:lpstr>
      <vt:lpstr>CUDA-Q: State Handling Example</vt:lpstr>
      <vt:lpstr>CUDA-Q: State Handling Example</vt:lpstr>
      <vt:lpstr>CUDA-Q: State Handling Example</vt:lpstr>
      <vt:lpstr>CUDA-Q: State Handling Example</vt:lpstr>
      <vt:lpstr>Conclusion and Looking Forward</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Justin Lietz</cp:lastModifiedBy>
  <cp:revision>112</cp:revision>
  <dcterms:created xsi:type="dcterms:W3CDTF">2023-07-05T16:37:04Z</dcterms:created>
  <dcterms:modified xsi:type="dcterms:W3CDTF">2024-07-10T03:46:39Z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0x010100B700249E0E4D0940BABCB4C8AE5E82CA</vt:lpwstr>
  </property>
  <property fmtid="{D5CDD505-2E9C-101B-9397-08002B2CF9AE}" pid="3" name="MediaServiceImageTags">
    <vt:lpwstr/>
  </property>
</Properties>
</file>